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8" r:id="rId8"/>
    <p:sldId id="263" r:id="rId9"/>
    <p:sldId id="266" r:id="rId10"/>
    <p:sldId id="267"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4" d="100"/>
          <a:sy n="84" d="100"/>
        </p:scale>
        <p:origin x="86"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A75F3-B3B7-4AC5-91BE-DCBAEF889A1A}" type="datetimeFigureOut">
              <a:rPr lang="en-US" smtClean="0"/>
              <a:t>8/26/2016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596A8-779A-42CC-A19B-CFECA14EC3BD}" type="slidenum">
              <a:rPr lang="en-US" smtClean="0"/>
              <a:t>‹#›</a:t>
            </a:fld>
            <a:endParaRPr lang="en-US" dirty="0"/>
          </a:p>
        </p:txBody>
      </p:sp>
    </p:spTree>
    <p:extLst>
      <p:ext uri="{BB962C8B-B14F-4D97-AF65-F5344CB8AC3E}">
        <p14:creationId xmlns:p14="http://schemas.microsoft.com/office/powerpoint/2010/main" val="209835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596A8-779A-42CC-A19B-CFECA14EC3BD}" type="slidenum">
              <a:rPr lang="en-US" smtClean="0"/>
              <a:t>5</a:t>
            </a:fld>
            <a:endParaRPr lang="en-US" dirty="0"/>
          </a:p>
        </p:txBody>
      </p:sp>
    </p:spTree>
    <p:extLst>
      <p:ext uri="{BB962C8B-B14F-4D97-AF65-F5344CB8AC3E}">
        <p14:creationId xmlns:p14="http://schemas.microsoft.com/office/powerpoint/2010/main" val="272520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6B69A7D-707D-4894-AE15-F9B454CF743A}" type="datetime1">
              <a:rPr lang="en-US" smtClean="0"/>
              <a:t>8/26/2016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2EF31-D564-43BA-A4DD-10E6F32A5EB4}" type="datetime1">
              <a:rPr lang="en-US" smtClean="0"/>
              <a:t>8/26/2016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DC497-8758-4BD8-AB33-65D2EBC31D5C}" type="datetime1">
              <a:rPr lang="en-US" smtClean="0"/>
              <a:t>8/26/2016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69FED-D192-4F3C-A640-5323F4734C4C}" type="datetime1">
              <a:rPr lang="en-US" smtClean="0"/>
              <a:t>8/26/2016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67E9B-FBEB-47AC-B129-5140DB25F043}" type="datetime1">
              <a:rPr lang="en-US" smtClean="0"/>
              <a:t>8/26/2016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4406FD9-18AA-4CC4-B4F8-717914B44D50}" type="datetime1">
              <a:rPr lang="en-US" smtClean="0"/>
              <a:t>8/26/2016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5B141D1-C368-47C1-9EA3-5754747DA3ED}" type="datetime1">
              <a:rPr lang="en-US" smtClean="0"/>
              <a:t>8/26/2016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87416D-98AD-4692-9B20-48755BD0CFDA}" type="datetime1">
              <a:rPr lang="en-US" smtClean="0"/>
              <a:t>8/26/2016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B2DAD5-1F6A-449F-AFA4-6932423648D5}" type="datetime1">
              <a:rPr lang="en-US" smtClean="0"/>
              <a:t>8/26/2016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F2A19B-AF49-4CFC-BD7D-343CE552475F}" type="datetime1">
              <a:rPr lang="en-US" smtClean="0"/>
              <a:t>8/26/2016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B773DE-991B-46D9-9DA6-183DD9945223}" type="datetime1">
              <a:rPr lang="en-US" smtClean="0"/>
              <a:t>8/26/2016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B72511-D57E-4705-A42F-9032A88E8642}" type="datetime1">
              <a:rPr lang="en-US" smtClean="0"/>
              <a:t>8/26/2016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A74FAC-DA4D-45FD-B8F3-139FC8705EF1}" type="datetime1">
              <a:rPr lang="en-US" smtClean="0"/>
              <a:t>8/26/2016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4D45C5-8163-40FB-8788-6C72BDA0A7B8}" type="datetime1">
              <a:rPr lang="en-US" smtClean="0"/>
              <a:t>8/26/2016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593B2-748E-4566-8E47-D657D38C4EF1}" type="datetime1">
              <a:rPr lang="en-US" smtClean="0"/>
              <a:t>8/26/2016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C3A20-B764-41C1-8B64-5B8794C929AD}" type="datetime1">
              <a:rPr lang="en-US" smtClean="0"/>
              <a:t>8/26/2016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7A062-ABFC-4F92-9A53-90A8AF0CAFCA}" type="datetime1">
              <a:rPr lang="en-US" smtClean="0"/>
              <a:t>8/26/2016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4BCD9BD-5D21-4BD7-A091-A32DE3ED5F31}" type="datetime1">
              <a:rPr lang="en-US" smtClean="0"/>
              <a:t>8/26/2016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hyperlink" Target="mailto:mmedders@uttyler.edu" TargetMode="External"/><Relationship Id="rId3" Type="http://schemas.openxmlformats.org/officeDocument/2006/relationships/hyperlink" Target="http://www.uttyler.edu/about/campus-carry/facts.php" TargetMode="External"/><Relationship Id="rId7" Type="http://schemas.openxmlformats.org/officeDocument/2006/relationships/hyperlink" Target="mailto:rduke@uttyler.edu" TargetMode="External"/><Relationship Id="rId2" Type="http://schemas.openxmlformats.org/officeDocument/2006/relationships/hyperlink" Target="http://catalogs.uttyler.edu/en/UTTyler/HOP/Series-200-General-Policies-and-Procedures/2-10-1-Concealed-Handguns-on-Campus" TargetMode="External"/><Relationship Id="rId1" Type="http://schemas.openxmlformats.org/officeDocument/2006/relationships/slideLayout" Target="../slideLayouts/slideLayout3.xml"/><Relationship Id="rId6" Type="http://schemas.openxmlformats.org/officeDocument/2006/relationships/hyperlink" Target="mailto:police@uttyler.edu" TargetMode="External"/><Relationship Id="rId5" Type="http://schemas.openxmlformats.org/officeDocument/2006/relationships/hyperlink" Target="https://www.txdps.state.tx.us/" TargetMode="External"/><Relationship Id="rId4" Type="http://schemas.openxmlformats.org/officeDocument/2006/relationships/hyperlink" Target="http://www.legis.state.tx.us/BillLookup/History.aspx?LegSess=84R&amp;Bill=SB11" TargetMode="External"/><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uttyler.edu/about/campus-carry/"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uttyler.edu/about/campus-carr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ideo" Target="https://www.youtube.com/embed/5VcSwejU2D0" TargetMode="External"/><Relationship Id="rId4" Type="http://schemas.openxmlformats.org/officeDocument/2006/relationships/hyperlink" Target="https://www.youtube.com/watch?v=5VcSwejU2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Campus Carry Guidelines</a:t>
            </a:r>
            <a:endParaRPr lang="en-US" sz="6000" dirty="0"/>
          </a:p>
        </p:txBody>
      </p:sp>
      <p:sp>
        <p:nvSpPr>
          <p:cNvPr id="3" name="Subtitle 2"/>
          <p:cNvSpPr>
            <a:spLocks noGrp="1"/>
          </p:cNvSpPr>
          <p:nvPr>
            <p:ph type="subTitle" idx="1"/>
          </p:nvPr>
        </p:nvSpPr>
        <p:spPr/>
        <p:txBody>
          <a:bodyPr/>
          <a:lstStyle/>
          <a:p>
            <a:r>
              <a:rPr lang="en-US" dirty="0" smtClean="0">
                <a:solidFill>
                  <a:srgbClr val="FF9900"/>
                </a:solidFill>
              </a:rPr>
              <a:t>The University of Texas at Tyler</a:t>
            </a:r>
            <a:endParaRPr lang="en-US" dirty="0">
              <a:solidFill>
                <a:srgbClr val="FF99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136" y="2411399"/>
            <a:ext cx="1280160" cy="20802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0056" y="5289854"/>
            <a:ext cx="1527858" cy="1167114"/>
          </a:xfrm>
          <a:prstGeom prst="rect">
            <a:avLst/>
          </a:prstGeom>
        </p:spPr>
      </p:pic>
      <p:sp>
        <p:nvSpPr>
          <p:cNvPr id="7" name="Rectangle 6"/>
          <p:cNvSpPr/>
          <p:nvPr/>
        </p:nvSpPr>
        <p:spPr>
          <a:xfrm>
            <a:off x="104172" y="115748"/>
            <a:ext cx="11921923" cy="6573744"/>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0793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53765" y="0"/>
            <a:ext cx="3488868" cy="754025"/>
          </a:xfrm>
        </p:spPr>
        <p:txBody>
          <a:bodyPr/>
          <a:lstStyle/>
          <a:p>
            <a:r>
              <a:rPr lang="en-US" dirty="0" smtClean="0">
                <a:solidFill>
                  <a:schemeClr val="tx1"/>
                </a:solidFill>
              </a:rPr>
              <a:t>Types of Holsters</a:t>
            </a:r>
            <a:endParaRPr lang="en-US" dirty="0">
              <a:solidFill>
                <a:schemeClr val="tx1"/>
              </a:solidFill>
            </a:endParaRPr>
          </a:p>
        </p:txBody>
      </p:sp>
      <p:sp>
        <p:nvSpPr>
          <p:cNvPr id="4" name="TextBox 3"/>
          <p:cNvSpPr txBox="1"/>
          <p:nvPr/>
        </p:nvSpPr>
        <p:spPr>
          <a:xfrm>
            <a:off x="182880" y="844963"/>
            <a:ext cx="11932920" cy="3139321"/>
          </a:xfrm>
          <a:prstGeom prst="rect">
            <a:avLst/>
          </a:prstGeom>
          <a:noFill/>
        </p:spPr>
        <p:txBody>
          <a:bodyPr wrap="square" rtlCol="0">
            <a:spAutoFit/>
          </a:bodyPr>
          <a:lstStyle/>
          <a:p>
            <a:r>
              <a:rPr lang="en-US" dirty="0" smtClean="0"/>
              <a:t>Whether a concealed carrier or not, everyone should make themselves aware of various types of holsters and how they are worn. Holster styles change due to carrying a different firearm, the weather, how the carrier is dressed, where they will be carrying, and many other factors. </a:t>
            </a:r>
            <a:endParaRPr lang="en-US" dirty="0"/>
          </a:p>
          <a:p>
            <a:endParaRPr lang="en-US" dirty="0" smtClean="0"/>
          </a:p>
          <a:p>
            <a:r>
              <a:rPr lang="en-US" u="sng" dirty="0" smtClean="0"/>
              <a:t>The basic types of holsters are </a:t>
            </a:r>
            <a:r>
              <a:rPr lang="en-US" dirty="0" smtClean="0"/>
              <a:t>:</a:t>
            </a:r>
          </a:p>
          <a:p>
            <a:endParaRPr lang="en-US" dirty="0"/>
          </a:p>
          <a:p>
            <a:r>
              <a:rPr lang="en-US" dirty="0" smtClean="0"/>
              <a:t>1.  </a:t>
            </a:r>
            <a:r>
              <a:rPr lang="en-US" dirty="0" smtClean="0">
                <a:solidFill>
                  <a:srgbClr val="FFFF00"/>
                </a:solidFill>
              </a:rPr>
              <a:t>Inside-the-waistband</a:t>
            </a:r>
            <a:r>
              <a:rPr lang="en-US" dirty="0" smtClean="0"/>
              <a:t> – holster attaches to pants and belt on the inside, nearest to the body.</a:t>
            </a:r>
          </a:p>
          <a:p>
            <a:r>
              <a:rPr lang="en-US" dirty="0" smtClean="0"/>
              <a:t>2. </a:t>
            </a:r>
            <a:r>
              <a:rPr lang="en-US" dirty="0">
                <a:solidFill>
                  <a:srgbClr val="FFFF00"/>
                </a:solidFill>
              </a:rPr>
              <a:t>Outside-the-Waistband</a:t>
            </a:r>
            <a:r>
              <a:rPr lang="en-US" dirty="0"/>
              <a:t> - considered “open carry</a:t>
            </a:r>
            <a:r>
              <a:rPr lang="en-US" dirty="0" smtClean="0"/>
              <a:t>” if not covered by a shirt or jacket to conceal it.</a:t>
            </a:r>
          </a:p>
          <a:p>
            <a:r>
              <a:rPr lang="en-US" dirty="0"/>
              <a:t> </a:t>
            </a:r>
            <a:r>
              <a:rPr lang="en-US" dirty="0" smtClean="0"/>
              <a:t>3. </a:t>
            </a:r>
            <a:r>
              <a:rPr lang="en-US" dirty="0" smtClean="0">
                <a:solidFill>
                  <a:srgbClr val="FFFF00"/>
                </a:solidFill>
              </a:rPr>
              <a:t>Pocket</a:t>
            </a:r>
            <a:r>
              <a:rPr lang="en-US" dirty="0" smtClean="0"/>
              <a:t> – small holster that holds the gun and is placed completely into a pants pocket.</a:t>
            </a:r>
          </a:p>
          <a:p>
            <a:r>
              <a:rPr lang="en-US" dirty="0"/>
              <a:t> </a:t>
            </a:r>
            <a:r>
              <a:rPr lang="en-US" dirty="0" smtClean="0"/>
              <a:t>4. </a:t>
            </a:r>
            <a:r>
              <a:rPr lang="en-US" dirty="0" smtClean="0">
                <a:solidFill>
                  <a:srgbClr val="FFFF00"/>
                </a:solidFill>
              </a:rPr>
              <a:t>Shoulder</a:t>
            </a:r>
            <a:r>
              <a:rPr lang="en-US" dirty="0" smtClean="0"/>
              <a:t> – another option that can be used for open or concealed carry if it is covered by a coat or shirt.</a:t>
            </a:r>
          </a:p>
          <a:p>
            <a:r>
              <a:rPr lang="en-US" dirty="0"/>
              <a:t> </a:t>
            </a:r>
            <a:r>
              <a:rPr lang="en-US" dirty="0" smtClean="0"/>
              <a:t>5. </a:t>
            </a:r>
            <a:r>
              <a:rPr lang="en-US" dirty="0" smtClean="0">
                <a:solidFill>
                  <a:srgbClr val="FFFF00"/>
                </a:solidFill>
              </a:rPr>
              <a:t>Gun-Purse</a:t>
            </a:r>
            <a:r>
              <a:rPr lang="en-US" dirty="0" smtClean="0"/>
              <a:t> – type of bag that is made with a built-in holster and usually a quick-access point.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415" y="4861368"/>
            <a:ext cx="1746885" cy="10481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54" y="4858511"/>
            <a:ext cx="1576481" cy="105098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410" y="4858511"/>
            <a:ext cx="1105850" cy="113080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4144" y="4896012"/>
            <a:ext cx="1462853" cy="105098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7732" y="4895039"/>
            <a:ext cx="1064323" cy="977930"/>
          </a:xfrm>
          <a:prstGeom prst="rect">
            <a:avLst/>
          </a:prstGeom>
        </p:spPr>
      </p:pic>
      <p:sp>
        <p:nvSpPr>
          <p:cNvPr id="12" name="TextBox 11"/>
          <p:cNvSpPr txBox="1"/>
          <p:nvPr/>
        </p:nvSpPr>
        <p:spPr>
          <a:xfrm>
            <a:off x="813816" y="5989319"/>
            <a:ext cx="9568243" cy="369332"/>
          </a:xfrm>
          <a:prstGeom prst="rect">
            <a:avLst/>
          </a:prstGeom>
          <a:noFill/>
        </p:spPr>
        <p:txBody>
          <a:bodyPr wrap="square" rtlCol="0">
            <a:spAutoFit/>
          </a:bodyPr>
          <a:lstStyle/>
          <a:p>
            <a:r>
              <a:rPr lang="en-US" dirty="0" smtClean="0"/>
              <a:t>1                                                    2                                     3                           4                                 5                                 </a:t>
            </a:r>
            <a:endParaRPr lang="en-US" dirty="0"/>
          </a:p>
        </p:txBody>
      </p:sp>
      <p:sp>
        <p:nvSpPr>
          <p:cNvPr id="13" name="TextBox 12"/>
          <p:cNvSpPr txBox="1"/>
          <p:nvPr/>
        </p:nvSpPr>
        <p:spPr>
          <a:xfrm>
            <a:off x="391762" y="4373803"/>
            <a:ext cx="10169558" cy="369332"/>
          </a:xfrm>
          <a:prstGeom prst="rect">
            <a:avLst/>
          </a:prstGeom>
          <a:noFill/>
        </p:spPr>
        <p:txBody>
          <a:bodyPr wrap="square" rtlCol="0">
            <a:spAutoFit/>
          </a:bodyPr>
          <a:lstStyle/>
          <a:p>
            <a:r>
              <a:rPr lang="en-US" dirty="0" smtClean="0"/>
              <a:t>Remember: No matter what style of holster is used, the firearm should never be un-holstered on campus</a:t>
            </a:r>
            <a:endParaRPr lang="en-US" dirty="0"/>
          </a:p>
        </p:txBody>
      </p:sp>
      <p:sp>
        <p:nvSpPr>
          <p:cNvPr id="2" name="Slide Number Placeholder 1"/>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124194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4270" y="136658"/>
            <a:ext cx="11269362" cy="754025"/>
          </a:xfrm>
        </p:spPr>
        <p:txBody>
          <a:bodyPr/>
          <a:lstStyle/>
          <a:p>
            <a:r>
              <a:rPr lang="en-US" dirty="0" smtClean="0"/>
              <a:t>                               </a:t>
            </a:r>
            <a:r>
              <a:rPr lang="en-US" dirty="0" smtClean="0">
                <a:solidFill>
                  <a:schemeClr val="tx1"/>
                </a:solidFill>
              </a:rPr>
              <a:t>Where to Find More Information</a:t>
            </a:r>
            <a:endParaRPr lang="en-US" dirty="0">
              <a:solidFill>
                <a:schemeClr val="tx1"/>
              </a:solidFill>
            </a:endParaRPr>
          </a:p>
        </p:txBody>
      </p:sp>
      <p:sp>
        <p:nvSpPr>
          <p:cNvPr id="2" name="TextBox 1"/>
          <p:cNvSpPr txBox="1"/>
          <p:nvPr/>
        </p:nvSpPr>
        <p:spPr>
          <a:xfrm>
            <a:off x="337751" y="996778"/>
            <a:ext cx="11598876" cy="6463308"/>
          </a:xfrm>
          <a:prstGeom prst="rect">
            <a:avLst/>
          </a:prstGeom>
          <a:noFill/>
        </p:spPr>
        <p:txBody>
          <a:bodyPr wrap="square" rtlCol="0">
            <a:spAutoFit/>
          </a:bodyPr>
          <a:lstStyle/>
          <a:p>
            <a:r>
              <a:rPr lang="en-US" dirty="0" smtClean="0"/>
              <a:t>Complete U.T. Tyler Handguns on Campus Policy:	</a:t>
            </a:r>
            <a:r>
              <a:rPr lang="en-US" dirty="0" smtClean="0">
                <a:hlinkClick r:id="rId2"/>
              </a:rPr>
              <a:t>http</a:t>
            </a:r>
            <a:r>
              <a:rPr lang="en-US" dirty="0">
                <a:hlinkClick r:id="rId2"/>
              </a:rPr>
              <a:t>://</a:t>
            </a:r>
            <a:r>
              <a:rPr lang="en-US" dirty="0" smtClean="0">
                <a:hlinkClick r:id="rId2"/>
              </a:rPr>
              <a:t>catalogs.uttyler.edu/en/UTTyler/HOP/Series-200-General-Policies-and-Procedures/2-10-1-Concealed-Handguns-on-Campus</a:t>
            </a:r>
            <a:endParaRPr lang="en-US" dirty="0" smtClean="0"/>
          </a:p>
          <a:p>
            <a:endParaRPr lang="en-US" dirty="0"/>
          </a:p>
          <a:p>
            <a:r>
              <a:rPr lang="en-US" dirty="0" smtClean="0"/>
              <a:t>Facts about campus carry</a:t>
            </a:r>
            <a:r>
              <a:rPr lang="en-US" dirty="0"/>
              <a:t>:  </a:t>
            </a:r>
            <a:r>
              <a:rPr lang="en-US" dirty="0">
                <a:hlinkClick r:id="rId3"/>
              </a:rPr>
              <a:t>http://</a:t>
            </a:r>
            <a:r>
              <a:rPr lang="en-US" dirty="0" smtClean="0">
                <a:hlinkClick r:id="rId3"/>
              </a:rPr>
              <a:t>www.uttyler.edu/about/campus-carry/facts.php</a:t>
            </a:r>
            <a:endParaRPr lang="en-US" dirty="0" smtClean="0"/>
          </a:p>
          <a:p>
            <a:endParaRPr lang="en-US" dirty="0" smtClean="0"/>
          </a:p>
          <a:p>
            <a:r>
              <a:rPr lang="en-US" dirty="0" smtClean="0"/>
              <a:t>House Bill 11</a:t>
            </a:r>
            <a:r>
              <a:rPr lang="en-US" dirty="0"/>
              <a:t>:  </a:t>
            </a:r>
            <a:r>
              <a:rPr lang="en-US" dirty="0">
                <a:hlinkClick r:id="rId4"/>
              </a:rPr>
              <a:t>http://</a:t>
            </a:r>
            <a:r>
              <a:rPr lang="en-US" dirty="0" smtClean="0">
                <a:hlinkClick r:id="rId4"/>
              </a:rPr>
              <a:t>www.legis.state.tx.us/BillLookup/History.aspx?LegSess=84R&amp;Bill=SB11</a:t>
            </a:r>
            <a:endParaRPr lang="en-US" dirty="0" smtClean="0"/>
          </a:p>
          <a:p>
            <a:endParaRPr lang="en-US" dirty="0" smtClean="0"/>
          </a:p>
          <a:p>
            <a:r>
              <a:rPr lang="en-US" dirty="0" smtClean="0"/>
              <a:t>Campus Carry FAQ:   </a:t>
            </a:r>
            <a:r>
              <a:rPr lang="en-US" dirty="0" smtClean="0">
                <a:hlinkClick r:id="rId3"/>
              </a:rPr>
              <a:t>http</a:t>
            </a:r>
            <a:r>
              <a:rPr lang="en-US" dirty="0">
                <a:hlinkClick r:id="rId3"/>
              </a:rPr>
              <a:t>://</a:t>
            </a:r>
            <a:r>
              <a:rPr lang="en-US" dirty="0" smtClean="0">
                <a:hlinkClick r:id="rId3"/>
              </a:rPr>
              <a:t>www.uttyler.edu/about/campus-carry/facts.php</a:t>
            </a:r>
            <a:endParaRPr lang="en-US" dirty="0" smtClean="0"/>
          </a:p>
          <a:p>
            <a:endParaRPr lang="en-US" dirty="0"/>
          </a:p>
          <a:p>
            <a:r>
              <a:rPr lang="en-US" dirty="0" smtClean="0"/>
              <a:t>Texas Department of </a:t>
            </a:r>
            <a:r>
              <a:rPr lang="en-US" dirty="0"/>
              <a:t>Public Safety:  </a:t>
            </a:r>
            <a:r>
              <a:rPr lang="en-US" dirty="0">
                <a:hlinkClick r:id="rId5"/>
              </a:rPr>
              <a:t>https://www.txdps.state.tx.us</a:t>
            </a:r>
            <a:r>
              <a:rPr lang="en-US" dirty="0" smtClean="0">
                <a:hlinkClick r:id="rId5"/>
              </a:rPr>
              <a:t>/</a:t>
            </a:r>
            <a:endParaRPr lang="en-US" dirty="0" smtClean="0"/>
          </a:p>
          <a:p>
            <a:endParaRPr lang="en-US" dirty="0"/>
          </a:p>
          <a:p>
            <a:endParaRPr lang="en-US" u="sng" dirty="0" smtClean="0"/>
          </a:p>
          <a:p>
            <a:r>
              <a:rPr lang="en-US" u="sng" dirty="0" smtClean="0"/>
              <a:t>E Mail</a:t>
            </a:r>
            <a:r>
              <a:rPr lang="en-US" dirty="0"/>
              <a:t> </a:t>
            </a:r>
            <a:r>
              <a:rPr lang="en-US" dirty="0" smtClean="0"/>
              <a:t>Questions To:</a:t>
            </a:r>
          </a:p>
          <a:p>
            <a:endParaRPr lang="en-US" dirty="0"/>
          </a:p>
          <a:p>
            <a:r>
              <a:rPr lang="en-US" dirty="0" smtClean="0"/>
              <a:t>UT Tyler Police Department:  </a:t>
            </a:r>
            <a:r>
              <a:rPr lang="en-US" dirty="0" smtClean="0">
                <a:hlinkClick r:id="rId6"/>
              </a:rPr>
              <a:t>police@uttyler.edu</a:t>
            </a:r>
            <a:r>
              <a:rPr lang="en-US" dirty="0" smtClean="0"/>
              <a:t> or call 903-566-7302</a:t>
            </a:r>
          </a:p>
          <a:p>
            <a:endParaRPr lang="en-US" dirty="0"/>
          </a:p>
          <a:p>
            <a:r>
              <a:rPr lang="en-US" dirty="0" smtClean="0"/>
              <a:t>UT Tyler Emergency Management Coordinator , Randal Duke, </a:t>
            </a:r>
            <a:r>
              <a:rPr lang="en-US" dirty="0" smtClean="0">
                <a:hlinkClick r:id="rId7"/>
              </a:rPr>
              <a:t>rduke@uttyler.edu</a:t>
            </a:r>
            <a:endParaRPr lang="en-US" dirty="0" smtClean="0"/>
          </a:p>
          <a:p>
            <a:endParaRPr lang="en-US" dirty="0" smtClean="0"/>
          </a:p>
          <a:p>
            <a:r>
              <a:rPr lang="en-US" dirty="0" smtClean="0"/>
              <a:t>UT Tyler Chief of Police Mike Medders , </a:t>
            </a:r>
            <a:r>
              <a:rPr lang="en-US" dirty="0" smtClean="0">
                <a:hlinkClick r:id="rId8"/>
              </a:rPr>
              <a:t>mmedders@uttyler.edu</a:t>
            </a:r>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87968" y="4787629"/>
            <a:ext cx="1599247" cy="1564021"/>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245131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54148" y="63506"/>
            <a:ext cx="5784012" cy="754025"/>
          </a:xfrm>
        </p:spPr>
        <p:txBody>
          <a:bodyPr/>
          <a:lstStyle/>
          <a:p>
            <a:r>
              <a:rPr lang="en-US" dirty="0" smtClean="0">
                <a:solidFill>
                  <a:schemeClr val="tx1"/>
                </a:solidFill>
              </a:rPr>
              <a:t>Firearm Carry Methods Defined</a:t>
            </a:r>
            <a:endParaRPr lang="en-US" dirty="0">
              <a:solidFill>
                <a:schemeClr val="tx1"/>
              </a:solidFill>
            </a:endParaRPr>
          </a:p>
        </p:txBody>
      </p:sp>
      <p:sp>
        <p:nvSpPr>
          <p:cNvPr id="4" name="TextBox 3"/>
          <p:cNvSpPr txBox="1"/>
          <p:nvPr/>
        </p:nvSpPr>
        <p:spPr>
          <a:xfrm>
            <a:off x="937301" y="926376"/>
            <a:ext cx="7653528" cy="6740307"/>
          </a:xfrm>
          <a:prstGeom prst="rect">
            <a:avLst/>
          </a:prstGeom>
          <a:noFill/>
        </p:spPr>
        <p:txBody>
          <a:bodyPr wrap="square" rtlCol="0">
            <a:spAutoFit/>
          </a:bodyPr>
          <a:lstStyle/>
          <a:p>
            <a:r>
              <a:rPr lang="en-US" b="1" u="sng" dirty="0" smtClean="0">
                <a:solidFill>
                  <a:srgbClr val="FFFF00"/>
                </a:solidFill>
              </a:rPr>
              <a:t>Concealed Carry</a:t>
            </a:r>
            <a:r>
              <a:rPr lang="en-US" b="1" u="sng" dirty="0" smtClean="0"/>
              <a:t> </a:t>
            </a:r>
            <a:r>
              <a:rPr lang="en-US" dirty="0" smtClean="0"/>
              <a:t>- concealed </a:t>
            </a:r>
            <a:r>
              <a:rPr lang="en-US" dirty="0"/>
              <a:t>weapons are weapons, especially handguns, which are kept hidden on one's person, or under one's control. Carrying a concealed weapon is illegal in most states unless the party with the weapon is a law enforcement officer or has a permit to carry a concealed weapon</a:t>
            </a:r>
            <a:r>
              <a:rPr lang="en-US" dirty="0" smtClean="0"/>
              <a:t>.</a:t>
            </a:r>
          </a:p>
          <a:p>
            <a:endParaRPr lang="en-US" dirty="0" smtClean="0"/>
          </a:p>
          <a:p>
            <a:r>
              <a:rPr lang="en-US" b="1" u="sng" dirty="0" smtClean="0">
                <a:solidFill>
                  <a:srgbClr val="FFFF00"/>
                </a:solidFill>
              </a:rPr>
              <a:t>Open Carry </a:t>
            </a:r>
            <a:r>
              <a:rPr lang="en-US" dirty="0"/>
              <a:t>- In the United States, open carry refers to the practice of "openly carrying a firearm in public", as distinguished from concealed carry, where firearms cannot be seen by the casual observer</a:t>
            </a:r>
            <a:r>
              <a:rPr lang="en-US" dirty="0" smtClean="0"/>
              <a:t>. </a:t>
            </a:r>
            <a:r>
              <a:rPr lang="en-US" u="sng" dirty="0" smtClean="0"/>
              <a:t>Open carry is never allowed on university property!</a:t>
            </a:r>
            <a:endParaRPr lang="en-US" u="sng" dirty="0" smtClean="0"/>
          </a:p>
          <a:p>
            <a:endParaRPr lang="en-US" dirty="0" smtClean="0"/>
          </a:p>
          <a:p>
            <a:r>
              <a:rPr lang="en-US" b="1" u="sng" dirty="0" smtClean="0">
                <a:solidFill>
                  <a:srgbClr val="FFFF00"/>
                </a:solidFill>
              </a:rPr>
              <a:t>Printing</a:t>
            </a:r>
            <a:r>
              <a:rPr lang="en-US" dirty="0"/>
              <a:t>- The informal term “printing” refers to showing an outline of a concealed carry gun on either a shirt or garment that the person is wearing</a:t>
            </a:r>
            <a:r>
              <a:rPr lang="en-US" dirty="0" smtClean="0"/>
              <a:t>. This is a gray area, but is typically not a cause for concern  since it can’t usually be absolutely identified as a gun and not a cell phone, etc.</a:t>
            </a:r>
          </a:p>
          <a:p>
            <a:endParaRPr lang="en-US" dirty="0" smtClean="0"/>
          </a:p>
          <a:p>
            <a:r>
              <a:rPr lang="en-US" dirty="0" smtClean="0"/>
              <a:t>  </a:t>
            </a:r>
            <a:r>
              <a:rPr lang="en-US" b="1" u="sng" dirty="0" smtClean="0">
                <a:solidFill>
                  <a:srgbClr val="FFFF00"/>
                </a:solidFill>
              </a:rPr>
              <a:t>Brandishing</a:t>
            </a:r>
            <a:r>
              <a:rPr lang="en-US" dirty="0" smtClean="0"/>
              <a:t>-There </a:t>
            </a:r>
            <a:r>
              <a:rPr lang="en-US" dirty="0"/>
              <a:t>is no big difference between improper exhibition and brandishing for many states. In both cases, it's the demonstration of intent to </a:t>
            </a:r>
            <a:r>
              <a:rPr lang="en-US" dirty="0" smtClean="0"/>
              <a:t>intimidate by revealing a weapon. </a:t>
            </a:r>
            <a:r>
              <a:rPr lang="en-US" dirty="0"/>
              <a:t>It is seen as a reckless step towards the </a:t>
            </a:r>
            <a:r>
              <a:rPr lang="en-US" dirty="0" smtClean="0"/>
              <a:t>escalation </a:t>
            </a:r>
            <a:r>
              <a:rPr lang="en-US" dirty="0"/>
              <a:t>of a conflict </a:t>
            </a:r>
            <a:r>
              <a:rPr lang="en-US" dirty="0" smtClean="0"/>
              <a:t>by </a:t>
            </a:r>
            <a:r>
              <a:rPr lang="en-US" dirty="0"/>
              <a:t>showing a firearm. Anyone who </a:t>
            </a:r>
            <a:r>
              <a:rPr lang="en-US" u="sng" dirty="0"/>
              <a:t>sees your gun leave its holster</a:t>
            </a:r>
            <a:r>
              <a:rPr lang="en-US" dirty="0"/>
              <a:t> has the beginning of a case of improper exhibition – especially if there was an argument or altercation previous to the event</a:t>
            </a:r>
            <a:r>
              <a:rPr lang="en-US" dirty="0" smtClean="0"/>
              <a:t>.</a:t>
            </a:r>
          </a:p>
          <a:p>
            <a:endParaRPr lang="en-US" dirty="0" smtClean="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543" y="1601759"/>
            <a:ext cx="1462087" cy="9729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4543" y="2818197"/>
            <a:ext cx="1506064" cy="100221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456" y="3930573"/>
            <a:ext cx="2133600" cy="857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4543" y="4975108"/>
            <a:ext cx="1218058" cy="1094710"/>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531039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80412" y="173234"/>
            <a:ext cx="9144000" cy="754025"/>
          </a:xfrm>
        </p:spPr>
        <p:txBody>
          <a:bodyPr/>
          <a:lstStyle/>
          <a:p>
            <a:r>
              <a:rPr lang="en-US" dirty="0" smtClean="0">
                <a:solidFill>
                  <a:schemeClr val="tx1"/>
                </a:solidFill>
              </a:rPr>
              <a:t>How Is A “License to Carry” Obtained?</a:t>
            </a:r>
            <a:endParaRPr lang="en-US" dirty="0">
              <a:solidFill>
                <a:schemeClr val="tx1"/>
              </a:solidFill>
            </a:endParaRPr>
          </a:p>
        </p:txBody>
      </p:sp>
      <p:sp>
        <p:nvSpPr>
          <p:cNvPr id="2" name="TextBox 1"/>
          <p:cNvSpPr txBox="1"/>
          <p:nvPr/>
        </p:nvSpPr>
        <p:spPr>
          <a:xfrm>
            <a:off x="897925" y="1112108"/>
            <a:ext cx="9778313" cy="5078313"/>
          </a:xfrm>
          <a:prstGeom prst="rect">
            <a:avLst/>
          </a:prstGeom>
          <a:noFill/>
        </p:spPr>
        <p:txBody>
          <a:bodyPr wrap="square" rtlCol="0">
            <a:spAutoFit/>
          </a:bodyPr>
          <a:lstStyle/>
          <a:p>
            <a:r>
              <a:rPr lang="en-US" u="sng" dirty="0" smtClean="0">
                <a:solidFill>
                  <a:srgbClr val="FFFF00"/>
                </a:solidFill>
              </a:rPr>
              <a:t>To be eligible to apply for the course you must:</a:t>
            </a:r>
          </a:p>
          <a:p>
            <a:pPr marL="342900" indent="-342900">
              <a:buAutoNum type="arabicPeriod"/>
            </a:pPr>
            <a:r>
              <a:rPr lang="en-US" dirty="0" smtClean="0"/>
              <a:t>Have been a legal resident of Texas for at least six months.</a:t>
            </a:r>
          </a:p>
          <a:p>
            <a:pPr marL="342900" indent="-342900">
              <a:buAutoNum type="arabicPeriod"/>
            </a:pPr>
            <a:r>
              <a:rPr lang="en-US" dirty="0" smtClean="0"/>
              <a:t>Be at least 21 years old.</a:t>
            </a:r>
          </a:p>
          <a:p>
            <a:pPr marL="342900" indent="-342900">
              <a:buAutoNum type="arabicPeriod"/>
            </a:pPr>
            <a:r>
              <a:rPr lang="en-US" dirty="0" smtClean="0"/>
              <a:t>Must not  be a convicted felon.</a:t>
            </a:r>
          </a:p>
          <a:p>
            <a:pPr marL="342900" indent="-342900">
              <a:buAutoNum type="arabicPeriod"/>
            </a:pPr>
            <a:r>
              <a:rPr lang="en-US" dirty="0"/>
              <a:t>N</a:t>
            </a:r>
            <a:r>
              <a:rPr lang="en-US" dirty="0" smtClean="0"/>
              <a:t>ot  be charged </a:t>
            </a:r>
            <a:r>
              <a:rPr lang="en-US" dirty="0"/>
              <a:t>with the commission of a Class A or Class B misdemeanor or equivalent </a:t>
            </a:r>
            <a:r>
              <a:rPr lang="en-US" dirty="0" smtClean="0"/>
              <a:t>offense.</a:t>
            </a:r>
          </a:p>
          <a:p>
            <a:endParaRPr lang="en-US" dirty="0"/>
          </a:p>
          <a:p>
            <a:r>
              <a:rPr lang="en-US" u="sng" dirty="0" smtClean="0">
                <a:solidFill>
                  <a:srgbClr val="FFFF00"/>
                </a:solidFill>
              </a:rPr>
              <a:t>To Apply to take the course you must:</a:t>
            </a:r>
          </a:p>
          <a:p>
            <a:r>
              <a:rPr lang="en-US" dirty="0" smtClean="0"/>
              <a:t> 1.   Pay a class fee. (Usually 75-100 dollars)</a:t>
            </a:r>
          </a:p>
          <a:p>
            <a:pPr marL="342900" indent="-342900">
              <a:buAutoNum type="arabicPeriod" startAt="2"/>
            </a:pPr>
            <a:r>
              <a:rPr lang="en-US" dirty="0" smtClean="0"/>
              <a:t>Be fingerprinted and have those filed with the state.</a:t>
            </a:r>
          </a:p>
          <a:p>
            <a:pPr marL="342900" indent="-342900">
              <a:buAutoNum type="arabicPeriod" startAt="2"/>
            </a:pPr>
            <a:r>
              <a:rPr lang="en-US" dirty="0" smtClean="0"/>
              <a:t>Complete a background check with Texas Department of Public Safety.</a:t>
            </a:r>
          </a:p>
          <a:p>
            <a:pPr marL="342900" indent="-342900">
              <a:buAutoNum type="arabicPeriod" startAt="2"/>
            </a:pPr>
            <a:r>
              <a:rPr lang="en-US" dirty="0" smtClean="0"/>
              <a:t>Have basic firearms proficiency.</a:t>
            </a:r>
          </a:p>
          <a:p>
            <a:endParaRPr lang="en-US" dirty="0"/>
          </a:p>
          <a:p>
            <a:r>
              <a:rPr lang="en-US" u="sng" dirty="0" smtClean="0">
                <a:solidFill>
                  <a:srgbClr val="FFFF00"/>
                </a:solidFill>
              </a:rPr>
              <a:t>To complete the course you must:</a:t>
            </a:r>
          </a:p>
          <a:p>
            <a:pPr marL="342900" indent="-342900">
              <a:buAutoNum type="arabicPeriod"/>
            </a:pPr>
            <a:r>
              <a:rPr lang="en-US" dirty="0" smtClean="0"/>
              <a:t>Complete a 6-hour course and pass a written test on that material.</a:t>
            </a:r>
          </a:p>
          <a:p>
            <a:pPr marL="342900" indent="-342900">
              <a:buAutoNum type="arabicPeriod"/>
            </a:pPr>
            <a:r>
              <a:rPr lang="en-US" dirty="0" smtClean="0"/>
              <a:t>Pass a live-fire instruction and qualification test on a shooting range.</a:t>
            </a:r>
          </a:p>
          <a:p>
            <a:pPr marL="342900" indent="-342900">
              <a:buAutoNum type="arabicPeriod"/>
            </a:pPr>
            <a:endParaRPr lang="en-US" dirty="0" smtClean="0"/>
          </a:p>
          <a:p>
            <a:pPr marL="342900" indent="-342900">
              <a:buAutoNum type="arabicPeriod"/>
            </a:pP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541523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6626" y="0"/>
            <a:ext cx="5502443" cy="754025"/>
          </a:xfrm>
        </p:spPr>
        <p:txBody>
          <a:bodyPr>
            <a:normAutofit/>
          </a:bodyPr>
          <a:lstStyle/>
          <a:p>
            <a:r>
              <a:rPr lang="en-US" dirty="0" smtClean="0"/>
              <a:t>  </a:t>
            </a:r>
            <a:r>
              <a:rPr lang="en-US" dirty="0" smtClean="0">
                <a:solidFill>
                  <a:schemeClr val="tx1"/>
                </a:solidFill>
              </a:rPr>
              <a:t>U.T. Tyler Campus Carry Policy</a:t>
            </a:r>
            <a:endParaRPr lang="en-US" dirty="0">
              <a:solidFill>
                <a:schemeClr val="tx1"/>
              </a:solidFill>
            </a:endParaRPr>
          </a:p>
        </p:txBody>
      </p:sp>
      <p:sp>
        <p:nvSpPr>
          <p:cNvPr id="2" name="TextBox 1"/>
          <p:cNvSpPr txBox="1"/>
          <p:nvPr/>
        </p:nvSpPr>
        <p:spPr>
          <a:xfrm>
            <a:off x="378940" y="823785"/>
            <a:ext cx="11590638" cy="5693866"/>
          </a:xfrm>
          <a:prstGeom prst="rect">
            <a:avLst/>
          </a:prstGeom>
          <a:noFill/>
        </p:spPr>
        <p:txBody>
          <a:bodyPr wrap="square" rtlCol="0">
            <a:spAutoFit/>
          </a:bodyPr>
          <a:lstStyle/>
          <a:p>
            <a:r>
              <a:rPr lang="en-US" sz="1400" dirty="0"/>
              <a:t>The UT Tyler Concealed Handguns on Campus Policy has been approved by </a:t>
            </a:r>
            <a:r>
              <a:rPr lang="en-US" sz="1400" u="sng" dirty="0"/>
              <a:t>the </a:t>
            </a:r>
            <a:r>
              <a:rPr lang="en-US" sz="1400" u="sng" dirty="0" smtClean="0"/>
              <a:t>University of Texas </a:t>
            </a:r>
            <a:r>
              <a:rPr lang="en-US" sz="1400" u="sng" dirty="0"/>
              <a:t>System Board of Regents </a:t>
            </a:r>
            <a:r>
              <a:rPr lang="en-US" sz="1400" dirty="0"/>
              <a:t>and will go into effect at all UT Tyler facilities beginning Aug.1, 2016. </a:t>
            </a:r>
          </a:p>
          <a:p>
            <a:endParaRPr lang="en-US" sz="1400" dirty="0"/>
          </a:p>
          <a:p>
            <a:r>
              <a:rPr lang="en-US" sz="1400" u="sng" dirty="0"/>
              <a:t>Senate Bill 11 </a:t>
            </a:r>
            <a:r>
              <a:rPr lang="en-US" sz="1400" dirty="0"/>
              <a:t>authorizes handgun license holders to carry their concealed handguns on campus and also requires each university to develop specific guidelines regarding campus concealed carry. </a:t>
            </a:r>
          </a:p>
          <a:p>
            <a:endParaRPr lang="en-US" sz="1400" dirty="0"/>
          </a:p>
          <a:p>
            <a:r>
              <a:rPr lang="en-US" sz="1400" dirty="0"/>
              <a:t>Under UT Tyler's policy, which was developed through an extensive process led by the Campus Carry Working Group, all licensed handgun carriers will be required to carry the handgun in a holster or other secure weapon case that completely covers the trigger and the entire trigger guard area. The holster must sufficiently retain the handgun in place so that it will not discharge in the event of sudden movement. </a:t>
            </a:r>
          </a:p>
          <a:p>
            <a:endParaRPr lang="en-US" sz="1400" dirty="0"/>
          </a:p>
          <a:p>
            <a:r>
              <a:rPr lang="en-US" sz="1400" dirty="0"/>
              <a:t>In addition, UT Tyler's policy categorizes certain areas as exclusion zones, where the concealed carrying of a handgun is prohibited. Signs will be posted at the entry points of areas identified in the policy as exclusion zones. Exclusion zones include all or part of certain buildings. </a:t>
            </a:r>
            <a:r>
              <a:rPr lang="en-US" sz="1400" u="sng" dirty="0"/>
              <a:t>Specific areas are detailed in UT Tyler's Concealed Handguns on Campus </a:t>
            </a:r>
            <a:r>
              <a:rPr lang="en-US" sz="1400" u="sng" dirty="0" smtClean="0"/>
              <a:t>Policy</a:t>
            </a:r>
            <a:r>
              <a:rPr lang="en-US" sz="1400" u="sng" dirty="0"/>
              <a:t> </a:t>
            </a:r>
            <a:r>
              <a:rPr lang="en-US" sz="1400" u="sng" dirty="0" smtClean="0"/>
              <a:t>, </a:t>
            </a:r>
            <a:r>
              <a:rPr lang="en-US" sz="1400" dirty="0" smtClean="0"/>
              <a:t>found on the U.T. Tyler web site.</a:t>
            </a:r>
            <a:endParaRPr lang="en-US" sz="1400" u="sng" dirty="0"/>
          </a:p>
          <a:p>
            <a:endParaRPr lang="en-US" sz="1400" dirty="0"/>
          </a:p>
          <a:p>
            <a:r>
              <a:rPr lang="en-US" sz="1400" u="sng" dirty="0"/>
              <a:t>Exclusion zones will include:</a:t>
            </a:r>
          </a:p>
          <a:p>
            <a:r>
              <a:rPr lang="en-US" sz="1400" dirty="0"/>
              <a:t>•UT Tyler Innovation Academy in Tyler, Palestine and Longview.</a:t>
            </a:r>
          </a:p>
          <a:p>
            <a:r>
              <a:rPr lang="en-US" sz="1400" dirty="0"/>
              <a:t>•Patient care areas such as the University Health Clinic, counseling rooms (located in portions of the UC and BEP) and athletic training rooms. </a:t>
            </a:r>
          </a:p>
          <a:p>
            <a:r>
              <a:rPr lang="en-US" sz="1400" dirty="0"/>
              <a:t>•Ticketed sporting events at any of the UT Tyler's athletic facilities, as required by law. </a:t>
            </a:r>
          </a:p>
          <a:p>
            <a:r>
              <a:rPr lang="en-US" sz="1400" dirty="0"/>
              <a:t>•Formal hearing areas for employee or student adjudication (portions of ADM and UC).</a:t>
            </a:r>
          </a:p>
          <a:p>
            <a:r>
              <a:rPr lang="en-US" sz="1400" dirty="0"/>
              <a:t>•Areas where handgun discharge may cause widespread harm such as labs with dangerous and/or explosive chemicals or with magnetic resonance imaging equipment (portions of BEP, HPR, RBS and the Fine Arts Complex). </a:t>
            </a:r>
          </a:p>
          <a:p>
            <a:r>
              <a:rPr lang="en-US" sz="1400" dirty="0"/>
              <a:t>•Areas in use for sponsored activities for students under the age of 18 who are not enrolled at UT Tyler. </a:t>
            </a:r>
          </a:p>
          <a:p>
            <a:endParaRPr lang="en-US" sz="1400" dirty="0"/>
          </a:p>
          <a:p>
            <a:r>
              <a:rPr lang="en-US" sz="1400" dirty="0"/>
              <a:t>The University of Texas at Tyler takes issues surrounding guns on campus very seriously and will strive to conform to the new law, protect the rights of citizens, and ensure the safety and security of the entire campus. </a:t>
            </a:r>
            <a:r>
              <a:rPr lang="en-US" sz="1400" dirty="0" smtClean="0"/>
              <a:t> For </a:t>
            </a:r>
            <a:r>
              <a:rPr lang="en-US" sz="1400" dirty="0"/>
              <a:t>more Information go to:  </a:t>
            </a:r>
            <a:r>
              <a:rPr lang="en-US" sz="1400" dirty="0">
                <a:hlinkClick r:id="rId2"/>
              </a:rPr>
              <a:t>https://www.uttyler.edu/about/campus-carry</a:t>
            </a:r>
            <a:r>
              <a:rPr lang="en-US" sz="1400" dirty="0" smtClean="0">
                <a:hlinkClick r:id="rId2"/>
              </a:rPr>
              <a:t>/</a:t>
            </a:r>
            <a:endParaRPr lang="en-US" sz="1400" dirty="0" smtClean="0"/>
          </a:p>
          <a:p>
            <a:endParaRPr lang="en-US" sz="1400" dirty="0"/>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4048287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87828" y="134158"/>
            <a:ext cx="6108933" cy="754025"/>
          </a:xfrm>
        </p:spPr>
        <p:txBody>
          <a:bodyPr>
            <a:normAutofit/>
          </a:bodyPr>
          <a:lstStyle/>
          <a:p>
            <a:r>
              <a:rPr lang="en-US" dirty="0" smtClean="0"/>
              <a:t>      </a:t>
            </a:r>
            <a:r>
              <a:rPr lang="en-US" dirty="0" smtClean="0">
                <a:solidFill>
                  <a:schemeClr val="tx1"/>
                </a:solidFill>
              </a:rPr>
              <a:t>Exclusion Zones are Identified</a:t>
            </a:r>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2380" y="1271600"/>
            <a:ext cx="2057401" cy="1745837"/>
          </a:xfrm>
          <a:prstGeom prst="rect">
            <a:avLst/>
          </a:prstGeom>
        </p:spPr>
      </p:pic>
      <p:sp>
        <p:nvSpPr>
          <p:cNvPr id="6" name="TextBox 5"/>
          <p:cNvSpPr txBox="1"/>
          <p:nvPr/>
        </p:nvSpPr>
        <p:spPr>
          <a:xfrm>
            <a:off x="305892" y="1079599"/>
            <a:ext cx="8070012" cy="2585323"/>
          </a:xfrm>
          <a:prstGeom prst="rect">
            <a:avLst/>
          </a:prstGeom>
          <a:noFill/>
        </p:spPr>
        <p:txBody>
          <a:bodyPr wrap="square" rtlCol="0">
            <a:spAutoFit/>
          </a:bodyPr>
          <a:lstStyle/>
          <a:p>
            <a:r>
              <a:rPr lang="en-US" dirty="0" smtClean="0"/>
              <a:t>Every U.T. system school has certain areas on campus that are off-limits to firearms. This can be for a number of reasons, which are listed </a:t>
            </a:r>
            <a:r>
              <a:rPr lang="en-US" dirty="0"/>
              <a:t>here</a:t>
            </a:r>
            <a:r>
              <a:rPr lang="en-US" dirty="0" smtClean="0"/>
              <a:t>: </a:t>
            </a:r>
            <a:r>
              <a:rPr lang="en-US" dirty="0" smtClean="0">
                <a:hlinkClick r:id="rId4"/>
              </a:rPr>
              <a:t>https</a:t>
            </a:r>
            <a:r>
              <a:rPr lang="en-US" dirty="0">
                <a:hlinkClick r:id="rId4"/>
              </a:rPr>
              <a:t>://www.uttyler.edu/about/campus-carry</a:t>
            </a:r>
            <a:r>
              <a:rPr lang="en-US" dirty="0" smtClean="0">
                <a:hlinkClick r:id="rId4"/>
              </a:rPr>
              <a:t>/</a:t>
            </a:r>
            <a:endParaRPr lang="en-US" dirty="0" smtClean="0"/>
          </a:p>
          <a:p>
            <a:endParaRPr lang="en-US" dirty="0" smtClean="0"/>
          </a:p>
          <a:p>
            <a:r>
              <a:rPr lang="en-US" dirty="0" smtClean="0"/>
              <a:t>These areas are called “exclusion zones” and those locations will be marked with a sign to let carriers know not to bring firearms in that specific area. You might also see moveable signs placed out for a short time during special events. Other than an event, the exclusion zones do not change during a semester so that carriers are not “surprised” by a sudden appearance of a zone.</a:t>
            </a:r>
            <a:endParaRPr lang="en-US" dirty="0"/>
          </a:p>
        </p:txBody>
      </p:sp>
      <p:sp>
        <p:nvSpPr>
          <p:cNvPr id="7" name="TextBox 6"/>
          <p:cNvSpPr txBox="1"/>
          <p:nvPr/>
        </p:nvSpPr>
        <p:spPr>
          <a:xfrm>
            <a:off x="3261736" y="3529382"/>
            <a:ext cx="7955280" cy="1754326"/>
          </a:xfrm>
          <a:prstGeom prst="rect">
            <a:avLst/>
          </a:prstGeom>
          <a:noFill/>
        </p:spPr>
        <p:txBody>
          <a:bodyPr wrap="square" rtlCol="0">
            <a:spAutoFit/>
          </a:bodyPr>
          <a:lstStyle/>
          <a:p>
            <a:endParaRPr lang="en-US" dirty="0" smtClean="0"/>
          </a:p>
          <a:p>
            <a:r>
              <a:rPr lang="en-US" dirty="0" smtClean="0"/>
              <a:t>While there aren’t very many areas that are excluded, it is up to each individual to follow this law and make arrangements for their firearm during the time in one of these areas. The university does not offer storage lockers for firearms. It is recommended that you make sure your firearm is secured and not visible in your vehicle or left at home for that span of time.</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6653" y="5091684"/>
            <a:ext cx="1574292" cy="157429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9846" y="5671792"/>
            <a:ext cx="828675" cy="885825"/>
          </a:xfrm>
          <a:prstGeom prst="rect">
            <a:avLst/>
          </a:prstGeom>
        </p:spPr>
      </p:pic>
      <p:sp>
        <p:nvSpPr>
          <p:cNvPr id="9" name="TextBox 8"/>
          <p:cNvSpPr txBox="1"/>
          <p:nvPr/>
        </p:nvSpPr>
        <p:spPr>
          <a:xfrm>
            <a:off x="3891385" y="5634287"/>
            <a:ext cx="5486400" cy="923330"/>
          </a:xfrm>
          <a:prstGeom prst="rect">
            <a:avLst/>
          </a:prstGeom>
          <a:noFill/>
        </p:spPr>
        <p:txBody>
          <a:bodyPr wrap="square" rtlCol="0">
            <a:spAutoFit/>
          </a:bodyPr>
          <a:lstStyle/>
          <a:p>
            <a:r>
              <a:rPr lang="en-US" dirty="0" smtClean="0"/>
              <a:t>This symbol displayed alone is not an official, legal prohibition of firearms and does not indicate an exclusion zone.</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5</a:t>
            </a:fld>
            <a:endParaRPr lang="en-US"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624" y="3664922"/>
            <a:ext cx="2448170" cy="1836128"/>
          </a:xfrm>
          <a:prstGeom prst="rect">
            <a:avLst/>
          </a:prstGeom>
        </p:spPr>
      </p:pic>
    </p:spTree>
    <p:extLst>
      <p:ext uri="{BB962C8B-B14F-4D97-AF65-F5344CB8AC3E}">
        <p14:creationId xmlns:p14="http://schemas.microsoft.com/office/powerpoint/2010/main" val="2278259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35476" y="-21215"/>
            <a:ext cx="4778172" cy="754025"/>
          </a:xfrm>
        </p:spPr>
        <p:txBody>
          <a:bodyPr/>
          <a:lstStyle/>
          <a:p>
            <a:r>
              <a:rPr lang="en-US" dirty="0" smtClean="0">
                <a:solidFill>
                  <a:schemeClr val="tx1"/>
                </a:solidFill>
              </a:rPr>
              <a:t>If  You Observe A Firearm</a:t>
            </a:r>
            <a:endParaRPr lang="en-US" dirty="0">
              <a:solidFill>
                <a:schemeClr val="tx1"/>
              </a:solidFill>
            </a:endParaRPr>
          </a:p>
        </p:txBody>
      </p:sp>
      <p:sp>
        <p:nvSpPr>
          <p:cNvPr id="4" name="Rectangle 3"/>
          <p:cNvSpPr/>
          <p:nvPr/>
        </p:nvSpPr>
        <p:spPr>
          <a:xfrm>
            <a:off x="441960" y="663265"/>
            <a:ext cx="11116056" cy="5078313"/>
          </a:xfrm>
          <a:prstGeom prst="rect">
            <a:avLst/>
          </a:prstGeom>
        </p:spPr>
        <p:txBody>
          <a:bodyPr wrap="square">
            <a:spAutoFit/>
          </a:bodyPr>
          <a:lstStyle/>
          <a:p>
            <a:r>
              <a:rPr lang="en-US" dirty="0" smtClean="0"/>
              <a:t>As a concealed carrier, in most circumstances being </a:t>
            </a:r>
            <a:r>
              <a:rPr lang="en-US" dirty="0"/>
              <a:t>spotted </a:t>
            </a:r>
            <a:r>
              <a:rPr lang="en-US" dirty="0" smtClean="0"/>
              <a:t>with a mostly concealed, holstered firearm is </a:t>
            </a:r>
            <a:r>
              <a:rPr lang="en-US" dirty="0"/>
              <a:t>not </a:t>
            </a:r>
            <a:r>
              <a:rPr lang="en-US" dirty="0" smtClean="0"/>
              <a:t>usually </a:t>
            </a:r>
            <a:r>
              <a:rPr lang="en-US" dirty="0"/>
              <a:t>a big </a:t>
            </a:r>
            <a:r>
              <a:rPr lang="en-US" dirty="0" smtClean="0"/>
              <a:t>deal. Perhaps the firearm and holster are quickly exposed as the carrier reaches overhead or bends to tie a shoe.  If  reported, it often leads to </a:t>
            </a:r>
            <a:r>
              <a:rPr lang="en-US" dirty="0"/>
              <a:t>a discussion with a police </a:t>
            </a:r>
            <a:r>
              <a:rPr lang="en-US" dirty="0" smtClean="0"/>
              <a:t>officer and his determination of facts. If you are approached by an officer, keep your hands visible, remain calm, and follow the officers directions. The fact that they approach to talk to you doesn’t mean you have committed any violations. Be as cooperative as possible and everyone can be on their way much quicker and without any issues.</a:t>
            </a:r>
          </a:p>
          <a:p>
            <a:endParaRPr lang="en-US" dirty="0"/>
          </a:p>
          <a:p>
            <a:r>
              <a:rPr lang="en-US" dirty="0" smtClean="0"/>
              <a:t>If you observe a firearm un-holstered, being displayed, being brandished, or generally being unsecured in any way by the individual, </a:t>
            </a:r>
            <a:r>
              <a:rPr lang="en-US" u="sng" dirty="0" smtClean="0"/>
              <a:t>DO NOT CONFRONT  THEM</a:t>
            </a:r>
            <a:r>
              <a:rPr lang="en-US" dirty="0" smtClean="0"/>
              <a:t>. No matter what you think their intentions are, quietly move out of the immediate area and call U.T. Tyler Police at 903-566-7300. Be prepared to give them a location and a description of the individual. Describe the situation as accurately as possible to the dispatcher, so that arriving officers understand the situation correctly. Remember the difference between printing, accidentally displaying, and brandishing the gun in a threatening way. </a:t>
            </a:r>
            <a:r>
              <a:rPr lang="en-US" u="sng" dirty="0" smtClean="0"/>
              <a:t>Do not jump to conclusions about what you have seen</a:t>
            </a:r>
            <a:r>
              <a:rPr lang="en-US" dirty="0" smtClean="0"/>
              <a:t>. (see example) Once you step away and call, you are not responsible for where the individual goes. Do not follow them if they leave. Stay on the phone until the dispatcher ends the call. </a:t>
            </a:r>
          </a:p>
          <a:p>
            <a:endParaRPr lang="en-US" dirty="0"/>
          </a:p>
          <a:p>
            <a:r>
              <a:rPr lang="en-US" dirty="0" smtClean="0"/>
              <a:t>Ex.        Is this a time to </a:t>
            </a:r>
            <a:r>
              <a:rPr lang="en-US" u="sng" dirty="0" smtClean="0"/>
              <a:t>call</a:t>
            </a:r>
            <a:r>
              <a:rPr lang="en-US" dirty="0" smtClean="0"/>
              <a:t>?                                                 Or This?                                      How about this one?</a:t>
            </a:r>
          </a:p>
          <a:p>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520" y="4821362"/>
            <a:ext cx="1189672" cy="10691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419" y="4981430"/>
            <a:ext cx="1644925" cy="9091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762" y="4883902"/>
            <a:ext cx="1258824" cy="944118"/>
          </a:xfrm>
          <a:prstGeom prst="rect">
            <a:avLst/>
          </a:prstGeom>
        </p:spPr>
      </p:pic>
      <p:sp>
        <p:nvSpPr>
          <p:cNvPr id="8" name="Slide Number Placeholder 7"/>
          <p:cNvSpPr>
            <a:spLocks noGrp="1"/>
          </p:cNvSpPr>
          <p:nvPr>
            <p:ph type="sldNum" sz="quarter" idx="12"/>
          </p:nvPr>
        </p:nvSpPr>
        <p:spPr/>
        <p:txBody>
          <a:bodyPr/>
          <a:lstStyle/>
          <a:p>
            <a:fld id="{6D22F896-40B5-4ADD-8801-0D06FADFA095}" type="slidenum">
              <a:rPr lang="en-US" smtClean="0"/>
              <a:t>6</a:t>
            </a:fld>
            <a:endParaRPr lang="en-US" dirty="0"/>
          </a:p>
        </p:txBody>
      </p:sp>
      <p:sp>
        <p:nvSpPr>
          <p:cNvPr id="2" name="TextBox 1"/>
          <p:cNvSpPr txBox="1"/>
          <p:nvPr/>
        </p:nvSpPr>
        <p:spPr>
          <a:xfrm>
            <a:off x="7324820" y="6077247"/>
            <a:ext cx="3145536" cy="461665"/>
          </a:xfrm>
          <a:prstGeom prst="rect">
            <a:avLst/>
          </a:prstGeom>
          <a:noFill/>
          <a:ln>
            <a:solidFill>
              <a:srgbClr val="FF9900"/>
            </a:solidFill>
          </a:ln>
        </p:spPr>
        <p:txBody>
          <a:bodyPr wrap="square" rtlCol="0">
            <a:spAutoFit/>
          </a:bodyPr>
          <a:lstStyle/>
          <a:p>
            <a:r>
              <a:rPr lang="en-US" sz="2400" b="1" dirty="0" smtClean="0">
                <a:solidFill>
                  <a:schemeClr val="tx1">
                    <a:lumMod val="95000"/>
                  </a:schemeClr>
                </a:solidFill>
              </a:rPr>
              <a:t>YES  TO  ALL  THREE!</a:t>
            </a:r>
            <a:endParaRPr lang="en-US" sz="2400" b="1" dirty="0">
              <a:solidFill>
                <a:schemeClr val="tx1">
                  <a:lumMod val="95000"/>
                </a:schemeClr>
              </a:solidFill>
            </a:endParaRPr>
          </a:p>
        </p:txBody>
      </p:sp>
    </p:spTree>
    <p:extLst>
      <p:ext uri="{BB962C8B-B14F-4D97-AF65-F5344CB8AC3E}">
        <p14:creationId xmlns:p14="http://schemas.microsoft.com/office/powerpoint/2010/main" val="4116375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5VcSwejU2D0"/>
          <p:cNvPicPr>
            <a:picLocks noRot="1" noChangeAspect="1"/>
          </p:cNvPicPr>
          <p:nvPr>
            <a:videoFile r:link="rId1"/>
          </p:nvPr>
        </p:nvPicPr>
        <p:blipFill>
          <a:blip r:embed="rId3"/>
          <a:stretch>
            <a:fillRect/>
          </a:stretch>
        </p:blipFill>
        <p:spPr>
          <a:xfrm>
            <a:off x="3855720" y="2630136"/>
            <a:ext cx="3840480" cy="2160270"/>
          </a:xfrm>
          <a:prstGeom prst="rect">
            <a:avLst/>
          </a:prstGeom>
        </p:spPr>
      </p:pic>
      <p:sp>
        <p:nvSpPr>
          <p:cNvPr id="5" name="TextBox 4"/>
          <p:cNvSpPr txBox="1"/>
          <p:nvPr/>
        </p:nvSpPr>
        <p:spPr>
          <a:xfrm>
            <a:off x="2020824" y="1298448"/>
            <a:ext cx="7882128" cy="1200329"/>
          </a:xfrm>
          <a:prstGeom prst="rect">
            <a:avLst/>
          </a:prstGeom>
          <a:noFill/>
        </p:spPr>
        <p:txBody>
          <a:bodyPr wrap="square" rtlCol="0">
            <a:spAutoFit/>
          </a:bodyPr>
          <a:lstStyle/>
          <a:p>
            <a:r>
              <a:rPr lang="en-US" dirty="0"/>
              <a:t>Remember: If an individual is brandishing a firearm in an aggressive manner or begins firing</a:t>
            </a:r>
            <a:r>
              <a:rPr lang="en-US" dirty="0" smtClean="0"/>
              <a:t>, you are now in an </a:t>
            </a:r>
            <a:r>
              <a:rPr lang="en-US" b="1" u="sng" dirty="0" smtClean="0"/>
              <a:t>ACTIVE SHOOTER SITUATION</a:t>
            </a:r>
            <a:r>
              <a:rPr lang="en-US" dirty="0" smtClean="0"/>
              <a:t> and </a:t>
            </a:r>
            <a:r>
              <a:rPr lang="en-US" dirty="0"/>
              <a:t>you </a:t>
            </a:r>
            <a:r>
              <a:rPr lang="en-US" b="1" u="sng" dirty="0"/>
              <a:t>must </a:t>
            </a:r>
            <a:r>
              <a:rPr lang="en-US" dirty="0"/>
              <a:t>follow our safety procedure, “RUN-HIDE-FIGHT</a:t>
            </a:r>
            <a:r>
              <a:rPr lang="en-US" dirty="0" smtClean="0"/>
              <a:t>”.</a:t>
            </a:r>
          </a:p>
          <a:p>
            <a:r>
              <a:rPr lang="en-US" dirty="0" smtClean="0"/>
              <a:t>Please watch the short video below:</a:t>
            </a:r>
            <a:endParaRPr lang="en-US" dirty="0"/>
          </a:p>
        </p:txBody>
      </p:sp>
      <p:sp>
        <p:nvSpPr>
          <p:cNvPr id="6" name="TextBox 5"/>
          <p:cNvSpPr txBox="1"/>
          <p:nvPr/>
        </p:nvSpPr>
        <p:spPr>
          <a:xfrm>
            <a:off x="3451628" y="313563"/>
            <a:ext cx="5020519" cy="707886"/>
          </a:xfrm>
          <a:prstGeom prst="rect">
            <a:avLst/>
          </a:prstGeom>
          <a:noFill/>
        </p:spPr>
        <p:txBody>
          <a:bodyPr wrap="square" rtlCol="0">
            <a:spAutoFit/>
          </a:bodyPr>
          <a:lstStyle/>
          <a:p>
            <a:r>
              <a:rPr lang="en-US" sz="4000" b="1" dirty="0" smtClean="0"/>
              <a:t>    RUN-HIDE-FIGHT</a:t>
            </a:r>
            <a:endParaRPr lang="en-US" sz="4000" b="1" dirty="0"/>
          </a:p>
        </p:txBody>
      </p:sp>
      <p:sp>
        <p:nvSpPr>
          <p:cNvPr id="7" name="TextBox 6"/>
          <p:cNvSpPr txBox="1"/>
          <p:nvPr/>
        </p:nvSpPr>
        <p:spPr>
          <a:xfrm>
            <a:off x="2862072" y="4818888"/>
            <a:ext cx="7580376" cy="923330"/>
          </a:xfrm>
          <a:prstGeom prst="rect">
            <a:avLst/>
          </a:prstGeom>
          <a:noFill/>
        </p:spPr>
        <p:txBody>
          <a:bodyPr wrap="square" rtlCol="0">
            <a:spAutoFit/>
          </a:bodyPr>
          <a:lstStyle/>
          <a:p>
            <a:r>
              <a:rPr lang="en-US" b="1" dirty="0" smtClean="0">
                <a:solidFill>
                  <a:srgbClr val="FFFF00"/>
                </a:solidFill>
              </a:rPr>
              <a:t>RUN</a:t>
            </a:r>
            <a:r>
              <a:rPr lang="en-US" dirty="0" smtClean="0"/>
              <a:t> if you have a clear path away from the shooter.</a:t>
            </a:r>
          </a:p>
          <a:p>
            <a:r>
              <a:rPr lang="en-US" b="1" dirty="0" smtClean="0">
                <a:solidFill>
                  <a:srgbClr val="FFFF00"/>
                </a:solidFill>
              </a:rPr>
              <a:t>HIDE</a:t>
            </a:r>
            <a:r>
              <a:rPr lang="en-US" dirty="0" smtClean="0"/>
              <a:t> if running isn’t an option, lock doors, turn off lights, be quiet</a:t>
            </a:r>
          </a:p>
          <a:p>
            <a:r>
              <a:rPr lang="en-US" b="1" dirty="0" smtClean="0">
                <a:solidFill>
                  <a:srgbClr val="FFFF00"/>
                </a:solidFill>
              </a:rPr>
              <a:t>FIGHT</a:t>
            </a:r>
            <a:r>
              <a:rPr lang="en-US" dirty="0" smtClean="0"/>
              <a:t> if you have no other choice, preferably fighting as a group.</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7</a:t>
            </a:fld>
            <a:endParaRPr lang="en-US" dirty="0"/>
          </a:p>
        </p:txBody>
      </p:sp>
      <p:sp>
        <p:nvSpPr>
          <p:cNvPr id="2" name="TextBox 1"/>
          <p:cNvSpPr txBox="1"/>
          <p:nvPr/>
        </p:nvSpPr>
        <p:spPr>
          <a:xfrm>
            <a:off x="1643915" y="6205424"/>
            <a:ext cx="4791610" cy="369332"/>
          </a:xfrm>
          <a:prstGeom prst="rect">
            <a:avLst/>
          </a:prstGeom>
          <a:noFill/>
        </p:spPr>
        <p:txBody>
          <a:bodyPr wrap="square" rtlCol="0">
            <a:spAutoFit/>
          </a:bodyPr>
          <a:lstStyle/>
          <a:p>
            <a:r>
              <a:rPr lang="en-US" dirty="0" smtClean="0"/>
              <a:t>If video fails to load after 15 seconds, click here: </a:t>
            </a:r>
            <a:endParaRPr lang="en-US" dirty="0"/>
          </a:p>
        </p:txBody>
      </p:sp>
      <p:sp>
        <p:nvSpPr>
          <p:cNvPr id="3" name="TextBox 2"/>
          <p:cNvSpPr txBox="1"/>
          <p:nvPr/>
        </p:nvSpPr>
        <p:spPr>
          <a:xfrm>
            <a:off x="6250329" y="6205424"/>
            <a:ext cx="5000264" cy="646331"/>
          </a:xfrm>
          <a:prstGeom prst="rect">
            <a:avLst/>
          </a:prstGeom>
          <a:noFill/>
        </p:spPr>
        <p:txBody>
          <a:bodyPr wrap="square" rtlCol="0">
            <a:spAutoFit/>
          </a:bodyPr>
          <a:lstStyle/>
          <a:p>
            <a:r>
              <a:rPr lang="en-US" dirty="0">
                <a:hlinkClick r:id="rId4"/>
              </a:rPr>
              <a:t>https://</a:t>
            </a:r>
            <a:r>
              <a:rPr lang="en-US" dirty="0" smtClean="0">
                <a:hlinkClick r:id="rId4"/>
              </a:rPr>
              <a:t>www.youtube.com/watch?v=5VcSwejU2D0</a:t>
            </a:r>
            <a:endParaRPr lang="en-US" dirty="0" smtClean="0"/>
          </a:p>
          <a:p>
            <a:endParaRPr lang="en-US" dirty="0"/>
          </a:p>
        </p:txBody>
      </p:sp>
    </p:spTree>
    <p:extLst>
      <p:ext uri="{BB962C8B-B14F-4D97-AF65-F5344CB8AC3E}">
        <p14:creationId xmlns:p14="http://schemas.microsoft.com/office/powerpoint/2010/main" val="2502458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81255" y="129253"/>
            <a:ext cx="6744132" cy="754025"/>
          </a:xfrm>
        </p:spPr>
        <p:txBody>
          <a:bodyPr/>
          <a:lstStyle/>
          <a:p>
            <a:r>
              <a:rPr lang="en-US" dirty="0" smtClean="0">
                <a:solidFill>
                  <a:schemeClr val="tx1"/>
                </a:solidFill>
              </a:rPr>
              <a:t>Concealed Carrier or Safety Threat ?</a:t>
            </a:r>
            <a:endParaRPr lang="en-US" dirty="0">
              <a:solidFill>
                <a:schemeClr val="tx1"/>
              </a:solidFill>
            </a:endParaRPr>
          </a:p>
        </p:txBody>
      </p:sp>
      <p:sp>
        <p:nvSpPr>
          <p:cNvPr id="4" name="TextBox 3"/>
          <p:cNvSpPr txBox="1"/>
          <p:nvPr/>
        </p:nvSpPr>
        <p:spPr>
          <a:xfrm>
            <a:off x="200977" y="989701"/>
            <a:ext cx="10076688" cy="3970318"/>
          </a:xfrm>
          <a:prstGeom prst="rect">
            <a:avLst/>
          </a:prstGeom>
          <a:noFill/>
        </p:spPr>
        <p:txBody>
          <a:bodyPr wrap="square" rtlCol="0">
            <a:spAutoFit/>
          </a:bodyPr>
          <a:lstStyle/>
          <a:p>
            <a:r>
              <a:rPr lang="en-US" u="sng" dirty="0" smtClean="0"/>
              <a:t>Most licensed carriers have been trained in liability issues</a:t>
            </a:r>
            <a:r>
              <a:rPr lang="en-US" dirty="0" smtClean="0"/>
              <a:t>. In other words, “You are responsible for everything that happens as a result of your display or use of a firearm.”  Carrying a firearm is a big responsibility, and part of a license holders training is to understand what drawing, brandishing, or firing your weapon can bring about. Any injuries, deaths, property damage, and more can become your legal responsibility. Careful decisions have to be made and then lived with afterwards.</a:t>
            </a:r>
          </a:p>
          <a:p>
            <a:endParaRPr lang="en-US" dirty="0"/>
          </a:p>
          <a:p>
            <a:r>
              <a:rPr lang="en-US" u="sng" dirty="0" smtClean="0"/>
              <a:t>Not everyone carrying a firearm is a threat.</a:t>
            </a:r>
            <a:r>
              <a:rPr lang="en-US" dirty="0" smtClean="0"/>
              <a:t> Unfortunately the world we live in has forced us to be aware of the possibility of an active shooter, and despite it’s low occurrence rate, we still think of that first anytime we see an open carrier. Consider the following example you might be faced with on campus: What if a plain-clothes police officer is visiting campus? How do you know? What should you do?  Understand that every police office when in plain clothes must wear a badge clearly visible at all times. (Often on the waist or a neck chain). If you are not able to verify this, you can follow the same procedure as usual, don’t confront them, move away and call U.T. Tyler Police Department at 903-566-7300. If the person has a badge and isn’t brandishing the weapon or acting aggressively, the call isn’t necessary.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665" y="1038527"/>
            <a:ext cx="1609725" cy="2847975"/>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t>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942" y="4459644"/>
            <a:ext cx="1885172" cy="1406628"/>
          </a:xfrm>
          <a:prstGeom prst="rect">
            <a:avLst/>
          </a:prstGeom>
        </p:spPr>
      </p:pic>
    </p:spTree>
    <p:extLst>
      <p:ext uri="{BB962C8B-B14F-4D97-AF65-F5344CB8AC3E}">
        <p14:creationId xmlns:p14="http://schemas.microsoft.com/office/powerpoint/2010/main" val="4006104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1892" y="-57875"/>
            <a:ext cx="6067476" cy="754025"/>
          </a:xfrm>
        </p:spPr>
        <p:txBody>
          <a:bodyPr/>
          <a:lstStyle/>
          <a:p>
            <a:r>
              <a:rPr lang="en-US" dirty="0" smtClean="0">
                <a:solidFill>
                  <a:schemeClr val="tx1"/>
                </a:solidFill>
              </a:rPr>
              <a:t>  Accidental / Negligent Discharge</a:t>
            </a:r>
            <a:endParaRPr lang="en-US" dirty="0">
              <a:solidFill>
                <a:schemeClr val="tx1"/>
              </a:solidFill>
            </a:endParaRPr>
          </a:p>
        </p:txBody>
      </p:sp>
      <p:sp>
        <p:nvSpPr>
          <p:cNvPr id="4" name="TextBox 3"/>
          <p:cNvSpPr txBox="1"/>
          <p:nvPr/>
        </p:nvSpPr>
        <p:spPr>
          <a:xfrm>
            <a:off x="283464" y="730875"/>
            <a:ext cx="9473184" cy="6186309"/>
          </a:xfrm>
          <a:prstGeom prst="rect">
            <a:avLst/>
          </a:prstGeom>
          <a:noFill/>
        </p:spPr>
        <p:txBody>
          <a:bodyPr wrap="square" rtlCol="0">
            <a:spAutoFit/>
          </a:bodyPr>
          <a:lstStyle/>
          <a:p>
            <a:r>
              <a:rPr lang="en-US" dirty="0" smtClean="0"/>
              <a:t>One reason U.T. Tyler policy requires proper holstering of a firearm is to avoid what is known as an  </a:t>
            </a:r>
            <a:r>
              <a:rPr lang="en-US" dirty="0" smtClean="0">
                <a:solidFill>
                  <a:srgbClr val="FFFF00"/>
                </a:solidFill>
              </a:rPr>
              <a:t>accidental or negligent discharge</a:t>
            </a:r>
            <a:r>
              <a:rPr lang="en-US" dirty="0" smtClean="0"/>
              <a:t>.</a:t>
            </a:r>
          </a:p>
          <a:p>
            <a:r>
              <a:rPr lang="en-US" dirty="0" smtClean="0"/>
              <a:t>These discharges are generally from improperly handling a firearm, whether attempting to multi-task, not using a proper holster, or other unsafe behavior. Often in a negligent discharge a person will claim “It just went off by itself.” Of course we know this isn’t really possible, but it was a shock to them because their careless handling caused the gun to fire when the carrier wasn’t intending to. Accidental discharge happens in a variety of ways to a variety of people, including a police officer or experienced hunter. But it always happens because the firearm wasn’t being handled safely. Accidental discharges can lead to injury and even death, for this reason remember among other safety rules:</a:t>
            </a:r>
          </a:p>
          <a:p>
            <a:r>
              <a:rPr lang="en-US" dirty="0" smtClean="0">
                <a:solidFill>
                  <a:srgbClr val="FFFF00"/>
                </a:solidFill>
              </a:rPr>
              <a:t>Never Un-Holster Your Firearm On Campus</a:t>
            </a:r>
            <a:r>
              <a:rPr lang="en-US" dirty="0" smtClean="0"/>
              <a:t>. (or anywhere else that puts others at risk) Just like so many other things in life, if you push your luck often enough, it will turn bad. Holstering and un-holstering repeatedly throughout the day increases your chance of an accidental discharge. There is no real reason to un-holster on campus anyway, unless to protect life in a serious situation like active shooter.</a:t>
            </a:r>
          </a:p>
          <a:p>
            <a:r>
              <a:rPr lang="en-US" dirty="0" smtClean="0">
                <a:solidFill>
                  <a:srgbClr val="FFFF00"/>
                </a:solidFill>
              </a:rPr>
              <a:t>Use The Correct Holster for the Firearm You Are Carrying. </a:t>
            </a:r>
            <a:r>
              <a:rPr lang="en-US" dirty="0" smtClean="0"/>
              <a:t>Your may be using a very expensive holster made by a well-respected company, but if it isn’t designed to hold the exact firearm you are carrying it will greatly increase the chances of an accidental discharge when you are active.</a:t>
            </a:r>
            <a:endParaRPr lang="en-US" dirty="0" smtClean="0">
              <a:solidFill>
                <a:srgbClr val="FFFF00"/>
              </a:solidFill>
            </a:endParaRPr>
          </a:p>
          <a:p>
            <a:r>
              <a:rPr lang="en-US" dirty="0" smtClean="0">
                <a:solidFill>
                  <a:srgbClr val="FFFF00"/>
                </a:solidFill>
              </a:rPr>
              <a:t>Make Sure the holster is worn correctly where the gun is held tightly and close to your body. </a:t>
            </a:r>
            <a:r>
              <a:rPr lang="en-US" dirty="0" smtClean="0"/>
              <a:t>Even if you use the correct holster, you must wear it correctly based on its type. You must wear the holster tightly against you and with the firearm tightly held inside. Accidental discharges commonly happen while a firearm is in an incorrectly worn, loose holster.</a:t>
            </a:r>
            <a:endParaRPr lang="en-US" dirty="0">
              <a:solidFill>
                <a:srgbClr val="FFFF00"/>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6648" y="2491273"/>
            <a:ext cx="2049624" cy="1539775"/>
          </a:xfrm>
          <a:prstGeom prst="rect">
            <a:avLst/>
          </a:prstGeom>
        </p:spPr>
      </p:pic>
    </p:spTree>
    <p:extLst>
      <p:ext uri="{BB962C8B-B14F-4D97-AF65-F5344CB8AC3E}">
        <p14:creationId xmlns:p14="http://schemas.microsoft.com/office/powerpoint/2010/main" val="2054424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468</TotalTime>
  <Words>2263</Words>
  <Application>Microsoft Office PowerPoint</Application>
  <PresentationFormat>Widescreen</PresentationFormat>
  <Paragraphs>123</Paragraphs>
  <Slides>11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Depth</vt:lpstr>
      <vt:lpstr>Campus Carry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Texas at Tyler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Carry Guidelines</dc:title>
  <dc:creator>Randal Duke</dc:creator>
  <cp:lastModifiedBy>Randal Duke</cp:lastModifiedBy>
  <cp:revision>59</cp:revision>
  <dcterms:created xsi:type="dcterms:W3CDTF">2016-08-25T17:08:55Z</dcterms:created>
  <dcterms:modified xsi:type="dcterms:W3CDTF">2016-08-26T20:33:11Z</dcterms:modified>
</cp:coreProperties>
</file>