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85" r:id="rId2"/>
    <p:sldId id="310" r:id="rId3"/>
    <p:sldId id="311" r:id="rId4"/>
    <p:sldId id="313" r:id="rId5"/>
    <p:sldId id="284" r:id="rId6"/>
    <p:sldId id="315" r:id="rId7"/>
    <p:sldId id="316" r:id="rId8"/>
    <p:sldId id="317" r:id="rId9"/>
    <p:sldId id="320" r:id="rId10"/>
    <p:sldId id="321" r:id="rId11"/>
    <p:sldId id="322" r:id="rId12"/>
    <p:sldId id="323" r:id="rId13"/>
    <p:sldId id="324" r:id="rId14"/>
    <p:sldId id="325" r:id="rId15"/>
    <p:sldId id="28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lor Title Slides/Blank Blue" id="{8A86E4AF-F5B6-2544-855D-5355662A23AC}">
          <p14:sldIdLst>
            <p14:sldId id="285"/>
            <p14:sldId id="310"/>
            <p14:sldId id="311"/>
            <p14:sldId id="313"/>
            <p14:sldId id="284"/>
            <p14:sldId id="315"/>
            <p14:sldId id="316"/>
            <p14:sldId id="317"/>
            <p14:sldId id="320"/>
            <p14:sldId id="321"/>
            <p14:sldId id="322"/>
            <p14:sldId id="323"/>
            <p14:sldId id="324"/>
            <p14:sldId id="325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5300"/>
    <a:srgbClr val="B2B4B4"/>
    <a:srgbClr val="002D74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681" autoAdjust="0"/>
    <p:restoredTop sz="94676"/>
  </p:normalViewPr>
  <p:slideViewPr>
    <p:cSldViewPr snapToGrid="0" snapToObjects="1">
      <p:cViewPr varScale="1">
        <p:scale>
          <a:sx n="122" d="100"/>
          <a:sy n="122" d="100"/>
        </p:scale>
        <p:origin x="168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DCD7AA-555F-9E4C-A225-6F266F7BAEBE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2AC358-3434-B043-ABC3-5C343DE84B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050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D7D6DC-BB1C-414D-B2B5-9949C899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2" y="5477220"/>
            <a:ext cx="2943675" cy="1024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2869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787983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641B89-AE98-F744-88F4-B4F7FBBB256A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B503A9-BA04-2C48-987F-40C13A41E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3E6D256-961B-5C41-8FEA-38422768DA07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0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1641B89-AE98-F744-88F4-B4F7FBBB256A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CB503A9-BA04-2C48-987F-40C13A41E3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3CDB563-C938-5B49-A4C6-F351E12A1FC7}"/>
              </a:ext>
            </a:extLst>
          </p:cNvPr>
          <p:cNvSpPr/>
          <p:nvPr userDrawn="1"/>
        </p:nvSpPr>
        <p:spPr>
          <a:xfrm>
            <a:off x="1170039" y="0"/>
            <a:ext cx="66094" cy="68580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083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535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208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796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248399"/>
            <a:ext cx="12192000" cy="609601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6176212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94801-9200-654D-8A6A-EB0C73003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6248399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528569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6092614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AE6B33-6BAD-F24D-AFF1-15A476022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210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437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11722-928F-074E-A11E-199ED0D66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7" y="6207335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654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D48A0A-E89F-EB45-9D18-25F6CCA2B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896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591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2227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397F301-B092-CF4E-B2C9-0EBB5226FB8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8" y="2424222"/>
            <a:ext cx="2194363" cy="2331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8218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7D48A0A-E89F-EB45-9D18-25F6CCA2B06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43" y="5743064"/>
            <a:ext cx="853768" cy="907128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5903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2BEA85-7365-7B45-BC64-3E4970D6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5902533"/>
            <a:ext cx="1041401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29012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6" y="384790"/>
            <a:ext cx="10515600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428136" y="1845290"/>
            <a:ext cx="10515600" cy="4351338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5BFD6CBC-84BF-B34C-AC1F-7A8BD03B8895}"/>
              </a:ext>
            </a:extLst>
          </p:cNvPr>
          <p:cNvSpPr/>
          <p:nvPr userDrawn="1"/>
        </p:nvSpPr>
        <p:spPr>
          <a:xfrm>
            <a:off x="0" y="0"/>
            <a:ext cx="1170039" cy="68580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9BBFBB4-3F3F-6C41-9172-B32B0638E255}"/>
              </a:ext>
            </a:extLst>
          </p:cNvPr>
          <p:cNvSpPr/>
          <p:nvPr userDrawn="1"/>
        </p:nvSpPr>
        <p:spPr>
          <a:xfrm>
            <a:off x="0" y="6762905"/>
            <a:ext cx="1170039" cy="190189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902BEA85-7365-7B45-BC64-3E4970D64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5902533"/>
            <a:ext cx="1041401" cy="846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60364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3861243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011862"/>
            <a:ext cx="12192000" cy="846138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2643A9-E0CF-9248-BDF3-A63B36C7A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6011862"/>
            <a:ext cx="1041401" cy="8461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5938445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56370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3861243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011862"/>
            <a:ext cx="12192000" cy="846138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C2643A9-E0CF-9248-BDF3-A63B36C7A6E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99" y="6011862"/>
            <a:ext cx="1041401" cy="84613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5938445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390725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248399"/>
            <a:ext cx="12192000" cy="609601"/>
          </a:xfrm>
          <a:prstGeom prst="rect">
            <a:avLst/>
          </a:prstGeom>
          <a:solidFill>
            <a:srgbClr val="00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6174982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1C94801-9200-654D-8A6A-EB0C730036B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8" y="6248399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9198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52142862-7394-A54D-9BB3-705A7914328A}"/>
              </a:ext>
            </a:extLst>
          </p:cNvPr>
          <p:cNvSpPr/>
          <p:nvPr userDrawn="1"/>
        </p:nvSpPr>
        <p:spPr>
          <a:xfrm>
            <a:off x="-50800" y="6092614"/>
            <a:ext cx="12293600" cy="82126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AE6B33-6BAD-F24D-AFF1-15A47602210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25210"/>
            <a:ext cx="20320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7888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4F176C58-9D94-7E44-AEEA-4C5211CBAB55}"/>
              </a:ext>
            </a:extLst>
          </p:cNvPr>
          <p:cNvSpPr/>
          <p:nvPr userDrawn="1"/>
        </p:nvSpPr>
        <p:spPr>
          <a:xfrm>
            <a:off x="0" y="6166273"/>
            <a:ext cx="12192000" cy="69172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1F11722-928F-074E-A11E-199ED0D6655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857" y="6207335"/>
            <a:ext cx="2724286" cy="609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39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02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4501" y="5960004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176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-63611" y="6858000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DD7D6DC-BB1C-414D-B2B5-9949C8991F5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162" y="5477220"/>
            <a:ext cx="2943675" cy="1024835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32389" y="6858000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55219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0265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03593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4671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899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FED35492-1E28-2941-B3CA-DE36FAF7D77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71" y="5922617"/>
            <a:ext cx="778934" cy="827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2983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 rot="16200000">
            <a:off x="-1670537" y="5099538"/>
            <a:ext cx="3429001" cy="87922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7C07A4D-1803-404E-98E3-AAD5467F5F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4071" y="5922617"/>
            <a:ext cx="778934" cy="82761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0E51CE15-3EC0-BB43-9C85-0C80E5AC692C}"/>
              </a:ext>
            </a:extLst>
          </p:cNvPr>
          <p:cNvSpPr/>
          <p:nvPr userDrawn="1"/>
        </p:nvSpPr>
        <p:spPr>
          <a:xfrm rot="16200000">
            <a:off x="-1670537" y="1670539"/>
            <a:ext cx="3429001" cy="87922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65003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90"/>
            <a:ext cx="11359536" cy="4047510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866FCAED-36AE-2547-BF5B-CAF99E746F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84" y="6027737"/>
            <a:ext cx="1875368" cy="703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65088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B6DDBA-6F60-D647-BFE1-A7D425966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1325563"/>
          </a:xfrm>
        </p:spPr>
        <p:txBody>
          <a:bodyPr/>
          <a:lstStyle>
            <a:lvl1pPr>
              <a:defRPr b="1"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F6C7490-FA7C-1F41-B55F-384288999B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4200" y="1845289"/>
            <a:ext cx="11359536" cy="4208377"/>
          </a:xfrm>
        </p:spPr>
        <p:txBody>
          <a:bodyPr/>
          <a:lstStyle>
            <a:lvl1pPr>
              <a:defRPr>
                <a:latin typeface="Proxima Nova" panose="02000506030000020004" pitchFamily="2" charset="0"/>
              </a:defRPr>
            </a:lvl1pPr>
            <a:lvl2pPr>
              <a:defRPr>
                <a:latin typeface="Proxima Nova" panose="02000506030000020004" pitchFamily="2" charset="0"/>
              </a:defRPr>
            </a:lvl2pPr>
            <a:lvl3pPr>
              <a:defRPr>
                <a:latin typeface="Proxima Nova" panose="02000506030000020004" pitchFamily="2" charset="0"/>
              </a:defRPr>
            </a:lvl3pPr>
            <a:lvl4pPr>
              <a:defRPr>
                <a:latin typeface="Proxima Nova" panose="02000506030000020004" pitchFamily="2" charset="0"/>
              </a:defRPr>
            </a:lvl4pPr>
            <a:lvl5pPr>
              <a:defRPr>
                <a:latin typeface="Proxima Nova" panose="02000506030000020004" pitchFamily="2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EBD48BE2-8F52-164E-9850-8BE4A19A64CC}"/>
              </a:ext>
            </a:extLst>
          </p:cNvPr>
          <p:cNvSpPr/>
          <p:nvPr userDrawn="1"/>
        </p:nvSpPr>
        <p:spPr>
          <a:xfrm>
            <a:off x="0" y="1"/>
            <a:ext cx="6096000" cy="76200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F8A4C346-D3CD-0349-AD68-2F4B08CD46F4}"/>
              </a:ext>
            </a:extLst>
          </p:cNvPr>
          <p:cNvSpPr/>
          <p:nvPr userDrawn="1"/>
        </p:nvSpPr>
        <p:spPr>
          <a:xfrm>
            <a:off x="6096000" y="1"/>
            <a:ext cx="6096000" cy="76200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AB19DC3-A59E-C245-898D-EEB175323A8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6602" y="6188602"/>
            <a:ext cx="2723399" cy="553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3794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14CB8474-160A-7745-AFD3-DF5709B34D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818" y="2424222"/>
            <a:ext cx="2194363" cy="233151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xmlns="" id="{CA8248AF-BA60-204B-BCA0-538FFC02E3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791591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bg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xmlns="" id="{F464E57A-B76C-B444-B218-CF4BE10851F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322227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7603630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4E70ED0D-2BF3-9942-A987-8468DD28B1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5421231"/>
            <a:ext cx="3271358" cy="11368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A8135AD-E952-6548-B269-113DC5EC47C9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886679D7-46DD-5442-8E47-EB2AB31ACD46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10832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6A478EC-D574-404E-B979-25288B92A68E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02A7821-165F-AC45-B9C9-098FDC8DB98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5489493"/>
            <a:ext cx="3271358" cy="11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8541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880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15798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74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A6F648C-593A-FA4E-9D29-B308C2695B4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58" y="2336604"/>
            <a:ext cx="2356884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0654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865232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chemeClr val="tx1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397070"/>
            <a:ext cx="9144000" cy="860729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chemeClr val="tx1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2665CD7-4CB9-DD45-BC53-05F7ECFECB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0321" y="3075060"/>
            <a:ext cx="3271358" cy="113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31683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EAB884-9F60-364F-A649-B6C99B53A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93880"/>
            <a:ext cx="9144000" cy="1067944"/>
          </a:xfrm>
        </p:spPr>
        <p:txBody>
          <a:bodyPr anchor="ctr">
            <a:normAutofit/>
          </a:bodyPr>
          <a:lstStyle>
            <a:lvl1pPr algn="ctr">
              <a:defRPr sz="4800" b="1">
                <a:solidFill>
                  <a:srgbClr val="002D74"/>
                </a:solidFill>
                <a:latin typeface="Proxima Nova" panose="0200050603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DCA1B67C-35F3-A44E-8CEE-613F2EC8E5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615798"/>
            <a:ext cx="9144000" cy="816897"/>
          </a:xfrm>
        </p:spPr>
        <p:txBody>
          <a:bodyPr anchor="ctr">
            <a:normAutofit/>
          </a:bodyPr>
          <a:lstStyle>
            <a:lvl1pPr marL="0" indent="0" algn="ctr">
              <a:buNone/>
              <a:defRPr sz="3200">
                <a:solidFill>
                  <a:srgbClr val="002D74"/>
                </a:solidFill>
                <a:latin typeface="Proxima Nova" panose="0200050603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7B93B20-6BAB-3A4B-9FF3-5C0DE74D44CF}"/>
              </a:ext>
            </a:extLst>
          </p:cNvPr>
          <p:cNvSpPr/>
          <p:nvPr userDrawn="1"/>
        </p:nvSpPr>
        <p:spPr>
          <a:xfrm>
            <a:off x="0" y="6857999"/>
            <a:ext cx="6096000" cy="116237"/>
          </a:xfrm>
          <a:prstGeom prst="rect">
            <a:avLst/>
          </a:prstGeom>
          <a:solidFill>
            <a:srgbClr val="E65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07B2CF-E406-634D-B2B5-C9D05E5BB35F}"/>
              </a:ext>
            </a:extLst>
          </p:cNvPr>
          <p:cNvSpPr/>
          <p:nvPr userDrawn="1"/>
        </p:nvSpPr>
        <p:spPr>
          <a:xfrm>
            <a:off x="6096000" y="6857999"/>
            <a:ext cx="6096000" cy="116237"/>
          </a:xfrm>
          <a:prstGeom prst="rect">
            <a:avLst/>
          </a:prstGeom>
          <a:solidFill>
            <a:srgbClr val="002D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D74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84491ADC-0CDE-C442-A9D2-4B2B025CD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7558" y="2336604"/>
            <a:ext cx="2356884" cy="2504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782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0A86E0AD-2DB3-514F-89E4-D5A8E380A6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49AA2B-4A0D-3149-9346-04D30FEC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8F853B6-9F81-BB4C-AFB9-86C31FA830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E04496-55DE-F343-A5A1-C2B40FD33D60}" type="datetimeFigureOut">
              <a:rPr lang="en-US" smtClean="0"/>
              <a:t>8/23/2019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E4CEDE-8AC0-044D-9D0B-7C58BCD0A3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D36F06B-13A9-C044-AFDC-B35709C2D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E3A622-4B5E-8A43-9BE8-0BB9F5B013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496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0" r:id="rId2"/>
    <p:sldLayoutId id="2147483664" r:id="rId3"/>
    <p:sldLayoutId id="2147483681" r:id="rId4"/>
    <p:sldLayoutId id="2147483662" r:id="rId5"/>
    <p:sldLayoutId id="2147483660" r:id="rId6"/>
    <p:sldLayoutId id="2147483682" r:id="rId7"/>
    <p:sldLayoutId id="2147483661" r:id="rId8"/>
    <p:sldLayoutId id="2147483683" r:id="rId9"/>
    <p:sldLayoutId id="2147483651" r:id="rId10"/>
    <p:sldLayoutId id="2147483652" r:id="rId11"/>
    <p:sldLayoutId id="2147483665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63" r:id="rId19"/>
    <p:sldLayoutId id="2147483666" r:id="rId20"/>
    <p:sldLayoutId id="2147483692" r:id="rId21"/>
    <p:sldLayoutId id="2147483693" r:id="rId22"/>
    <p:sldLayoutId id="2147483667" r:id="rId23"/>
    <p:sldLayoutId id="2147483688" r:id="rId24"/>
    <p:sldLayoutId id="2147483668" r:id="rId25"/>
    <p:sldLayoutId id="2147483669" r:id="rId26"/>
    <p:sldLayoutId id="2147483670" r:id="rId27"/>
    <p:sldLayoutId id="2147483671" r:id="rId28"/>
    <p:sldLayoutId id="2147483691" r:id="rId29"/>
    <p:sldLayoutId id="2147483672" r:id="rId30"/>
    <p:sldLayoutId id="2147483689" r:id="rId31"/>
    <p:sldLayoutId id="2147483673" r:id="rId32"/>
    <p:sldLayoutId id="2147483690" r:id="rId33"/>
    <p:sldLayoutId id="2147483684" r:id="rId34"/>
    <p:sldLayoutId id="2147483687" r:id="rId35"/>
    <p:sldLayoutId id="2147483685" r:id="rId36"/>
    <p:sldLayoutId id="2147483686" r:id="rId3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uttyler.askadmissions.net/groupchat/LandingPage.aspx" TargetMode="External"/><Relationship Id="rId2" Type="http://schemas.openxmlformats.org/officeDocument/2006/relationships/hyperlink" Target="mailto:Enroll@uttyler.edu" TargetMode="External"/><Relationship Id="rId1" Type="http://schemas.openxmlformats.org/officeDocument/2006/relationships/slideLayout" Target="../slideLayouts/slideLayout3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yourname@patriots.uttyler.edu" TargetMode="External"/><Relationship Id="rId1" Type="http://schemas.openxmlformats.org/officeDocument/2006/relationships/slideLayout" Target="../slideLayouts/slideLayout3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xmlns="" id="{D1B67EAC-2BD3-A546-9E79-340DA22A8E9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>
                <a:solidFill>
                  <a:srgbClr val="002D74"/>
                </a:solidFill>
              </a:rPr>
              <a:t>The Office of the Registrar</a:t>
            </a:r>
            <a:br>
              <a:rPr lang="en-US" sz="6000" dirty="0">
                <a:solidFill>
                  <a:srgbClr val="002D74"/>
                </a:solidFill>
              </a:rPr>
            </a:br>
            <a:r>
              <a:rPr lang="en-US" sz="4400" dirty="0">
                <a:solidFill>
                  <a:srgbClr val="002D74"/>
                </a:solidFill>
              </a:rPr>
              <a:t>One-Stop Service Center, </a:t>
            </a:r>
            <a:br>
              <a:rPr lang="en-US" sz="4400" dirty="0">
                <a:solidFill>
                  <a:srgbClr val="002D74"/>
                </a:solidFill>
              </a:rPr>
            </a:br>
            <a:r>
              <a:rPr lang="en-US" sz="4400" dirty="0">
                <a:solidFill>
                  <a:srgbClr val="002D74"/>
                </a:solidFill>
              </a:rPr>
              <a:t>University Contact Center, &amp;</a:t>
            </a:r>
            <a:br>
              <a:rPr lang="en-US" sz="4400" dirty="0">
                <a:solidFill>
                  <a:srgbClr val="002D74"/>
                </a:solidFill>
              </a:rPr>
            </a:br>
            <a:r>
              <a:rPr lang="en-US" sz="4400" dirty="0">
                <a:solidFill>
                  <a:srgbClr val="002D74"/>
                </a:solidFill>
              </a:rPr>
              <a:t>Graduation Help Desk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xmlns="" id="{0FF82673-2E83-9C4B-A239-98DED5DDC9D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D74"/>
                </a:solidFill>
              </a:rPr>
              <a:t>Jessica Collins</a:t>
            </a:r>
          </a:p>
        </p:txBody>
      </p:sp>
    </p:spTree>
    <p:extLst>
      <p:ext uri="{BB962C8B-B14F-4D97-AF65-F5344CB8AC3E}">
        <p14:creationId xmlns:p14="http://schemas.microsoft.com/office/powerpoint/2010/main" val="9484313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EA299-860E-9742-805D-E30AD25FE8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4790"/>
            <a:ext cx="11359536" cy="5333104"/>
          </a:xfrm>
        </p:spPr>
        <p:txBody>
          <a:bodyPr>
            <a:normAutofit/>
          </a:bodyPr>
          <a:lstStyle/>
          <a:p>
            <a:pPr algn="ctr"/>
            <a:r>
              <a:rPr lang="en-US" sz="7200" dirty="0">
                <a:solidFill>
                  <a:srgbClr val="E65300"/>
                </a:solidFill>
              </a:rPr>
              <a:t>TALK TO YOUR ADVISOR!</a:t>
            </a:r>
          </a:p>
        </p:txBody>
      </p:sp>
    </p:spTree>
    <p:extLst>
      <p:ext uri="{BB962C8B-B14F-4D97-AF65-F5344CB8AC3E}">
        <p14:creationId xmlns:p14="http://schemas.microsoft.com/office/powerpoint/2010/main" val="19677678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EA299-860E-9742-805D-E30AD25F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Student Center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7F4FCBA-CD87-4F4C-B7FC-1931CF0A4C2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002D74"/>
                </a:solidFill>
              </a:rPr>
              <a:t>The Student Center area of </a:t>
            </a:r>
            <a:r>
              <a:rPr lang="en-US" i="1" dirty="0" err="1">
                <a:solidFill>
                  <a:srgbClr val="002D74"/>
                </a:solidFill>
              </a:rPr>
              <a:t>my</a:t>
            </a:r>
            <a:r>
              <a:rPr lang="en-US" dirty="0" err="1">
                <a:solidFill>
                  <a:srgbClr val="002D74"/>
                </a:solidFill>
              </a:rPr>
              <a:t>UTTyler</a:t>
            </a:r>
            <a:r>
              <a:rPr lang="en-US" dirty="0">
                <a:solidFill>
                  <a:srgbClr val="002D74"/>
                </a:solidFill>
              </a:rPr>
              <a:t> account is one of the most important things to learn how to use while you are a student at UT Tyler. From your Student Center you can:</a:t>
            </a:r>
          </a:p>
          <a:p>
            <a:r>
              <a:rPr lang="en-US" dirty="0">
                <a:solidFill>
                  <a:srgbClr val="002D74"/>
                </a:solidFill>
              </a:rPr>
              <a:t>Enroll in courses</a:t>
            </a:r>
          </a:p>
          <a:p>
            <a:r>
              <a:rPr lang="en-US" dirty="0">
                <a:solidFill>
                  <a:srgbClr val="002D74"/>
                </a:solidFill>
              </a:rPr>
              <a:t>View grades and unofficial transcripts</a:t>
            </a:r>
          </a:p>
          <a:p>
            <a:r>
              <a:rPr lang="en-US" dirty="0">
                <a:solidFill>
                  <a:srgbClr val="002D74"/>
                </a:solidFill>
              </a:rPr>
              <a:t>Apply for graduation</a:t>
            </a:r>
          </a:p>
          <a:p>
            <a:r>
              <a:rPr lang="en-US" dirty="0">
                <a:solidFill>
                  <a:srgbClr val="002D74"/>
                </a:solidFill>
              </a:rPr>
              <a:t>View and update address, email, and phone data</a:t>
            </a:r>
          </a:p>
          <a:p>
            <a:r>
              <a:rPr lang="en-US" dirty="0">
                <a:solidFill>
                  <a:srgbClr val="002D74"/>
                </a:solidFill>
              </a:rPr>
              <a:t>View and accept/decline your Financial Aid awards</a:t>
            </a:r>
          </a:p>
          <a:p>
            <a:r>
              <a:rPr lang="en-US" dirty="0">
                <a:solidFill>
                  <a:srgbClr val="002D74"/>
                </a:solidFill>
              </a:rPr>
              <a:t>Check holds and to-do lists</a:t>
            </a:r>
          </a:p>
          <a:p>
            <a:r>
              <a:rPr lang="en-US" dirty="0">
                <a:solidFill>
                  <a:srgbClr val="002D74"/>
                </a:solidFill>
              </a:rPr>
              <a:t>View billing and financial information</a:t>
            </a:r>
          </a:p>
          <a:p>
            <a:r>
              <a:rPr lang="en-US" dirty="0">
                <a:solidFill>
                  <a:srgbClr val="002D74"/>
                </a:solidFill>
              </a:rPr>
              <a:t>View 1098-T forms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9944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01EA299-860E-9742-805D-E30AD25FE8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Student Center Example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348171" y="1844675"/>
            <a:ext cx="467675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15885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Student Center Example: 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72483" y="1844675"/>
            <a:ext cx="7183584" cy="4208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048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Student Center Example: Holds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583626" y="1844675"/>
            <a:ext cx="5361297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1793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5300"/>
                </a:solidFill>
                <a:latin typeface="Proxima Nova" panose="02000506030000020004"/>
              </a:rPr>
              <a:t>Where and how can we be reached?</a:t>
            </a:r>
          </a:p>
        </p:txBody>
      </p:sp>
      <p:sp>
        <p:nvSpPr>
          <p:cNvPr id="3" name="Subtitle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en-US" sz="2400" b="1" dirty="0">
                <a:solidFill>
                  <a:srgbClr val="002D74"/>
                </a:solidFill>
              </a:rPr>
              <a:t>Visit</a:t>
            </a:r>
          </a:p>
          <a:p>
            <a:pPr lvl="0"/>
            <a:r>
              <a:rPr lang="en-US" sz="2400" dirty="0">
                <a:solidFill>
                  <a:srgbClr val="002D74"/>
                </a:solidFill>
              </a:rPr>
              <a:t>One-Stop Services Center (OSC)</a:t>
            </a:r>
          </a:p>
          <a:p>
            <a:pPr lvl="0"/>
            <a:r>
              <a:rPr lang="en-US" sz="2400" b="1" dirty="0">
                <a:solidFill>
                  <a:srgbClr val="002D74"/>
                </a:solidFill>
              </a:rPr>
              <a:t>Phone</a:t>
            </a:r>
          </a:p>
          <a:p>
            <a:pPr lvl="0"/>
            <a:r>
              <a:rPr lang="en-US" sz="2400" dirty="0">
                <a:solidFill>
                  <a:srgbClr val="002D74"/>
                </a:solidFill>
              </a:rPr>
              <a:t> 903-566-7180</a:t>
            </a:r>
          </a:p>
          <a:p>
            <a:pPr lvl="0"/>
            <a:r>
              <a:rPr lang="en-US" sz="2400" b="1" dirty="0">
                <a:solidFill>
                  <a:srgbClr val="002D74"/>
                </a:solidFill>
              </a:rPr>
              <a:t>Email</a:t>
            </a:r>
          </a:p>
          <a:p>
            <a:pPr lvl="1"/>
            <a:r>
              <a:rPr lang="en-US" sz="2000" dirty="0">
                <a:solidFill>
                  <a:srgbClr val="002D74"/>
                </a:solidFill>
              </a:rPr>
              <a:t>All Subject Cross-Trained Shared Inbox- </a:t>
            </a:r>
            <a:r>
              <a:rPr lang="en-US" sz="2000" dirty="0">
                <a:solidFill>
                  <a:srgbClr val="002D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Enroll@uttyler.edu</a:t>
            </a:r>
            <a:endParaRPr lang="en-US" sz="2000" dirty="0">
              <a:solidFill>
                <a:srgbClr val="002D74"/>
              </a:solidFill>
            </a:endParaRPr>
          </a:p>
          <a:p>
            <a:pPr lvl="1"/>
            <a:r>
              <a:rPr lang="en-US" sz="2000" dirty="0">
                <a:solidFill>
                  <a:srgbClr val="002D74"/>
                </a:solidFill>
              </a:rPr>
              <a:t>Monitored and answered by every staff member all day long</a:t>
            </a:r>
          </a:p>
          <a:p>
            <a:pPr lvl="1"/>
            <a:r>
              <a:rPr lang="en-US" sz="2000" dirty="0">
                <a:solidFill>
                  <a:srgbClr val="002D74"/>
                </a:solidFill>
              </a:rPr>
              <a:t>All inquiries are acceptable regardless of subject matter</a:t>
            </a:r>
          </a:p>
          <a:p>
            <a:pPr lvl="0"/>
            <a:r>
              <a:rPr lang="en-US" sz="2400" dirty="0">
                <a:solidFill>
                  <a:srgbClr val="002D74"/>
                </a:solidFill>
              </a:rPr>
              <a:t>Live Chat</a:t>
            </a:r>
          </a:p>
          <a:p>
            <a:pPr lvl="1"/>
            <a:r>
              <a:rPr lang="en-US" sz="2000" dirty="0">
                <a:solidFill>
                  <a:srgbClr val="002D74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https://uttyler.askadmissions.net/groupchat/LandingPage.aspx</a:t>
            </a:r>
            <a:endParaRPr lang="en-US" sz="2000" dirty="0">
              <a:solidFill>
                <a:srgbClr val="002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2978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CB5BC3-504A-EA42-A67F-C56E548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5300"/>
                </a:solidFill>
              </a:rPr>
              <a:t>Who are we?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71168C8-DDFA-1745-B1FA-89B562194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solidFill>
                  <a:srgbClr val="002D74"/>
                </a:solidFill>
              </a:rPr>
              <a:t>The Office of the Registrar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The One-Stop Service Center &amp; University Contact Center</a:t>
            </a:r>
          </a:p>
          <a:p>
            <a:pPr lvl="2"/>
            <a:r>
              <a:rPr lang="en-US" dirty="0">
                <a:solidFill>
                  <a:srgbClr val="002D74"/>
                </a:solidFill>
              </a:rPr>
              <a:t>Service Specialists- prospective students, current students, alumni, &amp; community</a:t>
            </a:r>
          </a:p>
          <a:p>
            <a:pPr lvl="2"/>
            <a:r>
              <a:rPr lang="en-US" dirty="0">
                <a:solidFill>
                  <a:srgbClr val="002D74"/>
                </a:solidFill>
              </a:rPr>
              <a:t>Contact Specialists- prospective students, current students, alumni, &amp; community</a:t>
            </a:r>
          </a:p>
          <a:p>
            <a:pPr lvl="2"/>
            <a:r>
              <a:rPr lang="en-US" dirty="0">
                <a:solidFill>
                  <a:srgbClr val="002D74"/>
                </a:solidFill>
              </a:rPr>
              <a:t>Record Specialists- staff, advisors, faculty, &amp; professional organizations</a:t>
            </a:r>
          </a:p>
          <a:p>
            <a:pPr lvl="2"/>
            <a:r>
              <a:rPr lang="en-US" dirty="0">
                <a:solidFill>
                  <a:srgbClr val="002D74"/>
                </a:solidFill>
              </a:rPr>
              <a:t>Cashiers- campus and community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The Graduation Help Desk</a:t>
            </a:r>
          </a:p>
          <a:p>
            <a:pPr lvl="2"/>
            <a:r>
              <a:rPr lang="en-US" dirty="0">
                <a:solidFill>
                  <a:srgbClr val="002D74"/>
                </a:solidFill>
              </a:rPr>
              <a:t>Evaluating and removing barriers to graduation, whether it be a case-by-case basis or a systemic process. Advocating timely graduation and campus culture of student success.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TSI Programming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Academic Scheduling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Athletic Certification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Commencement</a:t>
            </a:r>
          </a:p>
          <a:p>
            <a:pPr marL="0" indent="0">
              <a:buNone/>
            </a:pPr>
            <a:endParaRPr lang="en-US" dirty="0">
              <a:solidFill>
                <a:srgbClr val="002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6242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CB5BC3-504A-EA42-A67F-C56E548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5300"/>
                </a:solidFill>
              </a:rPr>
              <a:t>One-Stop Service Center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271168C8-DDFA-1745-B1FA-89B562194F7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D74"/>
                </a:solidFill>
              </a:rPr>
              <a:t>Benchmark One-Stop Service Center and customer service model for Texas </a:t>
            </a:r>
          </a:p>
          <a:p>
            <a:r>
              <a:rPr lang="en-US" dirty="0">
                <a:solidFill>
                  <a:srgbClr val="002D74"/>
                </a:solidFill>
              </a:rPr>
              <a:t>Frequently toured by other universities and colleges looking to implement a One-Stop!</a:t>
            </a:r>
          </a:p>
          <a:p>
            <a:r>
              <a:rPr lang="en-US" dirty="0">
                <a:solidFill>
                  <a:srgbClr val="002D74"/>
                </a:solidFill>
              </a:rPr>
              <a:t>One-Stop Service Center Convenience: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A student at any other university will need to visit an average of 7 different offices and wait in 7 different lines all over campus to start out their semester</a:t>
            </a:r>
          </a:p>
          <a:p>
            <a:pPr lvl="1"/>
            <a:r>
              <a:rPr lang="en-US" dirty="0">
                <a:solidFill>
                  <a:srgbClr val="002D74"/>
                </a:solidFill>
              </a:rPr>
              <a:t>Let us help you save time and skip frustration!</a:t>
            </a:r>
          </a:p>
        </p:txBody>
      </p:sp>
    </p:spTree>
    <p:extLst>
      <p:ext uri="{BB962C8B-B14F-4D97-AF65-F5344CB8AC3E}">
        <p14:creationId xmlns:p14="http://schemas.microsoft.com/office/powerpoint/2010/main" val="9008486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EDCB5BC3-504A-EA42-A67F-C56E5481D0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E65300"/>
                </a:solidFill>
              </a:rPr>
              <a:t>Covered at the </a:t>
            </a:r>
            <a:br>
              <a:rPr lang="en-US" dirty="0">
                <a:solidFill>
                  <a:srgbClr val="E65300"/>
                </a:solidFill>
              </a:rPr>
            </a:br>
            <a:r>
              <a:rPr lang="en-US" dirty="0">
                <a:solidFill>
                  <a:srgbClr val="E65300"/>
                </a:solidFill>
              </a:rPr>
              <a:t>One-Stop Service Center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85936" y="1994048"/>
            <a:ext cx="5252750" cy="33547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Exemptions and Waivers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Cashiering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Application of Veteran Benefits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Student Account Troubleshooting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Graduation Help Desk Program: Analyzing Barriers to Graduation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General inquiries, guidance, and assistance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Anything else confusing, unknown, and troubling (try us…)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28136" y="1994048"/>
            <a:ext cx="5252750" cy="320600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Enrollment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Scholarships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Admissions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Student Records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Degree Audits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Transcript Evaluations</a:t>
            </a:r>
          </a:p>
          <a:p>
            <a:pPr marL="228600" lvl="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GPA and Excessive Hours Calculations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D74"/>
                </a:solidFill>
                <a:latin typeface="Proxima Nova" panose="02000506030000020004" pitchFamily="2" charset="0"/>
              </a:rPr>
              <a:t>Financial Aid</a:t>
            </a:r>
          </a:p>
        </p:txBody>
      </p:sp>
    </p:spTree>
    <p:extLst>
      <p:ext uri="{BB962C8B-B14F-4D97-AF65-F5344CB8AC3E}">
        <p14:creationId xmlns:p14="http://schemas.microsoft.com/office/powerpoint/2010/main" val="3538902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89557" y="2844224"/>
            <a:ext cx="396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2D74"/>
                </a:solidFill>
                <a:latin typeface="Calibri Light" panose="020F0302020204030204" pitchFamily="34" charset="0"/>
              </a:rPr>
              <a:t>Check-In at the Kiosks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12" y="1013893"/>
            <a:ext cx="6442075" cy="4830213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822440" y="3561412"/>
            <a:ext cx="5415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E65300"/>
                </a:solidFill>
                <a:latin typeface="Calibri Light" panose="020F0302020204030204" pitchFamily="34" charset="0"/>
              </a:rPr>
              <a:t>Always Bring Student ID Card for Assistance</a:t>
            </a:r>
          </a:p>
        </p:txBody>
      </p:sp>
      <p:sp>
        <p:nvSpPr>
          <p:cNvPr id="7" name="Right Arrow 6"/>
          <p:cNvSpPr/>
          <p:nvPr/>
        </p:nvSpPr>
        <p:spPr>
          <a:xfrm rot="10206592">
            <a:off x="5399844" y="2629626"/>
            <a:ext cx="1890821" cy="1191650"/>
          </a:xfrm>
          <a:prstGeom prst="rightArrow">
            <a:avLst/>
          </a:prstGeom>
          <a:solidFill>
            <a:srgbClr val="092D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92D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9153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xmlns="" id="{BC8A370E-AA9D-0145-8C6E-60C8329E25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924199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rgbClr val="002D74"/>
                </a:solidFill>
              </a:rPr>
              <a:t>Student Information Privacy and Other Things You Should Know to Help Make Your Life Easier</a:t>
            </a:r>
          </a:p>
        </p:txBody>
      </p:sp>
    </p:spTree>
    <p:extLst>
      <p:ext uri="{BB962C8B-B14F-4D97-AF65-F5344CB8AC3E}">
        <p14:creationId xmlns:p14="http://schemas.microsoft.com/office/powerpoint/2010/main" val="3497272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xmlns="" id="{35EE37BF-C88B-E04F-AE71-134591D88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The Family Educational Rights and Privacy Act (FERPA)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xmlns="" id="{32A7FC2E-273E-824C-AA16-F1E0B230EFA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>
                <a:solidFill>
                  <a:srgbClr val="002D74"/>
                </a:solidFill>
              </a:rPr>
              <a:t>FERPA is an act passed by Congress (1974) to protect student records.</a:t>
            </a:r>
          </a:p>
          <a:p>
            <a:endParaRPr lang="en-US" dirty="0">
              <a:solidFill>
                <a:srgbClr val="002D74"/>
              </a:solidFill>
            </a:endParaRPr>
          </a:p>
          <a:p>
            <a:r>
              <a:rPr lang="en-US" dirty="0">
                <a:solidFill>
                  <a:srgbClr val="002D74"/>
                </a:solidFill>
              </a:rPr>
              <a:t>The Office of the Registrar website has in-depth information. ESC also has quick guide.</a:t>
            </a:r>
          </a:p>
          <a:p>
            <a:endParaRPr lang="en-US" dirty="0">
              <a:solidFill>
                <a:srgbClr val="002D74"/>
              </a:solidFill>
            </a:endParaRPr>
          </a:p>
          <a:p>
            <a:r>
              <a:rPr lang="en-US" dirty="0">
                <a:solidFill>
                  <a:srgbClr val="002D74"/>
                </a:solidFill>
              </a:rPr>
              <a:t>Per the Texas Public Information Act, the University may release Directory Information to any party that requests the information.</a:t>
            </a:r>
          </a:p>
        </p:txBody>
      </p:sp>
    </p:spTree>
    <p:extLst>
      <p:ext uri="{BB962C8B-B14F-4D97-AF65-F5344CB8AC3E}">
        <p14:creationId xmlns:p14="http://schemas.microsoft.com/office/powerpoint/2010/main" val="1882390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xmlns="" id="{E7458B15-FD51-9948-B13E-87C8C2C407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Directory Information</a:t>
            </a:r>
            <a:r>
              <a:rPr lang="en-US" dirty="0"/>
              <a:t>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F4D4CD0-0004-1745-ACF9-15BAC06B9D4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>
                <a:solidFill>
                  <a:srgbClr val="002D74"/>
                </a:solidFill>
              </a:rPr>
              <a:t>Name, address, phone number </a:t>
            </a:r>
          </a:p>
          <a:p>
            <a:r>
              <a:rPr lang="en-US" dirty="0">
                <a:solidFill>
                  <a:srgbClr val="002D74"/>
                </a:solidFill>
              </a:rPr>
              <a:t>Major</a:t>
            </a:r>
          </a:p>
          <a:p>
            <a:r>
              <a:rPr lang="en-US" dirty="0">
                <a:solidFill>
                  <a:srgbClr val="002D74"/>
                </a:solidFill>
              </a:rPr>
              <a:t>Dates of attendance</a:t>
            </a:r>
          </a:p>
          <a:p>
            <a:r>
              <a:rPr lang="en-US" dirty="0">
                <a:solidFill>
                  <a:srgbClr val="002D74"/>
                </a:solidFill>
              </a:rPr>
              <a:t>Previous institution</a:t>
            </a:r>
          </a:p>
          <a:p>
            <a:r>
              <a:rPr lang="en-US" dirty="0">
                <a:solidFill>
                  <a:srgbClr val="002D74"/>
                </a:solidFill>
              </a:rPr>
              <a:t>Classification</a:t>
            </a:r>
          </a:p>
          <a:p>
            <a:r>
              <a:rPr lang="en-US" dirty="0">
                <a:solidFill>
                  <a:srgbClr val="002D74"/>
                </a:solidFill>
              </a:rPr>
              <a:t>Degrees and awards received</a:t>
            </a:r>
          </a:p>
          <a:p>
            <a:r>
              <a:rPr lang="en-US" dirty="0">
                <a:solidFill>
                  <a:srgbClr val="002D74"/>
                </a:solidFill>
              </a:rPr>
              <a:t>Date of graduation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972537" y="1883186"/>
            <a:ext cx="5971200" cy="2932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4"/>
                </a:solidFill>
                <a:latin typeface="Proxima Nova" panose="02000506030000020004"/>
              </a:rPr>
              <a:t>Campus email address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4"/>
                </a:solidFill>
                <a:latin typeface="Proxima Nova" panose="02000506030000020004"/>
              </a:rPr>
              <a:t>Photographs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4"/>
                </a:solidFill>
                <a:latin typeface="Proxima Nova" panose="02000506030000020004"/>
              </a:rPr>
              <a:t>Participation in recognized activities &amp; sports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4"/>
                </a:solidFill>
                <a:latin typeface="Proxima Nova" panose="02000506030000020004"/>
              </a:rPr>
              <a:t>Weight &amp; height (athletes only)</a:t>
            </a:r>
          </a:p>
          <a:p>
            <a:pPr marL="228600" indent="-2286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2D74"/>
                </a:solidFill>
                <a:latin typeface="Proxima Nova" panose="02000506030000020004"/>
              </a:rPr>
              <a:t>Enrollment status </a:t>
            </a:r>
          </a:p>
        </p:txBody>
      </p:sp>
    </p:spTree>
    <p:extLst>
      <p:ext uri="{BB962C8B-B14F-4D97-AF65-F5344CB8AC3E}">
        <p14:creationId xmlns:p14="http://schemas.microsoft.com/office/powerpoint/2010/main" val="6951464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DC025CC-8F55-5243-B941-33FAFF35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rgbClr val="E65300"/>
                </a:solidFill>
              </a:rPr>
              <a:t>Patriot Email Address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040390-2816-9D49-980B-3F3EB2D87283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2D74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yourname@patriots.uttyler.edu</a:t>
            </a:r>
            <a:r>
              <a:rPr lang="en-US" dirty="0">
                <a:solidFill>
                  <a:srgbClr val="002D74"/>
                </a:solidFill>
              </a:rPr>
              <a:t> </a:t>
            </a:r>
          </a:p>
          <a:p>
            <a:endParaRPr lang="en-US" dirty="0">
              <a:solidFill>
                <a:srgbClr val="002D74"/>
              </a:solidFill>
            </a:endParaRPr>
          </a:p>
          <a:p>
            <a:r>
              <a:rPr lang="en-US" dirty="0">
                <a:solidFill>
                  <a:srgbClr val="002D74"/>
                </a:solidFill>
              </a:rPr>
              <a:t>Student information will be given to the student in person with photo ID or via Patriot email.</a:t>
            </a:r>
          </a:p>
          <a:p>
            <a:endParaRPr lang="en-US" dirty="0">
              <a:solidFill>
                <a:srgbClr val="002D74"/>
              </a:solidFill>
            </a:endParaRPr>
          </a:p>
          <a:p>
            <a:r>
              <a:rPr lang="en-US" dirty="0">
                <a:solidFill>
                  <a:srgbClr val="002D74"/>
                </a:solidFill>
              </a:rPr>
              <a:t>Check regularly!! All official University communication goes to this address.</a:t>
            </a:r>
          </a:p>
          <a:p>
            <a:endParaRPr lang="en-US" dirty="0">
              <a:solidFill>
                <a:srgbClr val="002D74"/>
              </a:solidFill>
            </a:endParaRPr>
          </a:p>
          <a:p>
            <a:r>
              <a:rPr lang="en-US" sz="3200" i="1" dirty="0">
                <a:solidFill>
                  <a:srgbClr val="002D74"/>
                </a:solidFill>
              </a:rPr>
              <a:t>Please never share this password with anyone!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48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19544</TotalTime>
  <Words>546</Words>
  <Application>Microsoft Office PowerPoint</Application>
  <PresentationFormat>Widescreen</PresentationFormat>
  <Paragraphs>93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Proxima Nova</vt:lpstr>
      <vt:lpstr>Office Theme</vt:lpstr>
      <vt:lpstr>The Office of the Registrar One-Stop Service Center,  University Contact Center, &amp; Graduation Help Desk</vt:lpstr>
      <vt:lpstr>Who are we?</vt:lpstr>
      <vt:lpstr>One-Stop Service Center</vt:lpstr>
      <vt:lpstr>Covered at the  One-Stop Service Center</vt:lpstr>
      <vt:lpstr>PowerPoint Presentation</vt:lpstr>
      <vt:lpstr>Student Information Privacy and Other Things You Should Know to Help Make Your Life Easier</vt:lpstr>
      <vt:lpstr>The Family Educational Rights and Privacy Act (FERPA)</vt:lpstr>
      <vt:lpstr>Directory Information </vt:lpstr>
      <vt:lpstr>Patriot Email Address</vt:lpstr>
      <vt:lpstr>TALK TO YOUR ADVISOR!</vt:lpstr>
      <vt:lpstr>Student Center </vt:lpstr>
      <vt:lpstr>Student Center Example</vt:lpstr>
      <vt:lpstr>Student Center Example: Holds</vt:lpstr>
      <vt:lpstr>Student Center Example: Holds</vt:lpstr>
      <vt:lpstr>Where and how can we be reached?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Jessica Miller</cp:lastModifiedBy>
  <cp:revision>62</cp:revision>
  <dcterms:created xsi:type="dcterms:W3CDTF">2018-01-31T15:00:24Z</dcterms:created>
  <dcterms:modified xsi:type="dcterms:W3CDTF">2019-08-23T15:48:39Z</dcterms:modified>
</cp:coreProperties>
</file>