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4F6FA-199B-4338-A59D-1CB72438A57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727AB-F467-41C5-8517-98165B0E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following section has sample questions that you may encounter on the GRE as well as their correct answer.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F9AF6-3D7B-4C3F-8087-AC203C4D2FA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0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158751"/>
            <a:ext cx="107628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pPr marL="59690">
              <a:lnSpc>
                <a:spcPts val="1105"/>
              </a:lnSpc>
            </a:pPr>
            <a:fld id="{81D60167-4931-47E6-BA6A-407CBD079E47}" type="slidenum">
              <a:rPr lang="en-US" spc="-5" smtClean="0"/>
              <a:pPr marL="59690">
                <a:lnSpc>
                  <a:spcPts val="110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1687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pPr marL="59690">
              <a:lnSpc>
                <a:spcPts val="1105"/>
              </a:lnSpc>
            </a:pPr>
            <a:fld id="{81D60167-4931-47E6-BA6A-407CBD079E47}" type="slidenum">
              <a:rPr lang="en-US" spc="-5" smtClean="0"/>
              <a:pPr marL="59690">
                <a:lnSpc>
                  <a:spcPts val="110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53059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pPr marL="59690">
              <a:lnSpc>
                <a:spcPts val="1105"/>
              </a:lnSpc>
            </a:pPr>
            <a:fld id="{81D60167-4931-47E6-BA6A-407CBD079E47}" type="slidenum">
              <a:rPr lang="en-US" spc="-5" smtClean="0"/>
              <a:pPr marL="59690">
                <a:lnSpc>
                  <a:spcPts val="110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0563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pPr marL="59690">
              <a:lnSpc>
                <a:spcPts val="1105"/>
              </a:lnSpc>
            </a:pPr>
            <a:fld id="{81D60167-4931-47E6-BA6A-407CBD079E47}" type="slidenum">
              <a:rPr lang="en-US" spc="-5" smtClean="0"/>
              <a:pPr marL="59690">
                <a:lnSpc>
                  <a:spcPts val="110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10640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pPr marL="59690">
              <a:lnSpc>
                <a:spcPts val="1105"/>
              </a:lnSpc>
            </a:pPr>
            <a:fld id="{81D60167-4931-47E6-BA6A-407CBD079E47}" type="slidenum">
              <a:rPr lang="en-US" spc="-5" smtClean="0"/>
              <a:pPr marL="59690">
                <a:lnSpc>
                  <a:spcPts val="110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933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0095" y="97536"/>
            <a:ext cx="11704319" cy="6583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587" y="66548"/>
            <a:ext cx="71052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76403" y="2683134"/>
            <a:ext cx="694012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17605" y="6534022"/>
            <a:ext cx="284479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pPr marL="59690">
              <a:lnSpc>
                <a:spcPts val="1105"/>
              </a:lnSpc>
            </a:pPr>
            <a:fld id="{81D60167-4931-47E6-BA6A-407CBD079E47}" type="slidenum">
              <a:rPr lang="en-US" spc="-5" smtClean="0"/>
              <a:pPr marL="59690">
                <a:lnSpc>
                  <a:spcPts val="110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498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4014" y="1099478"/>
            <a:ext cx="8030218" cy="3848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1524001"/>
            <a:ext cx="1637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5" dirty="0"/>
              <a:t>Appendix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9135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36144"/>
            <a:ext cx="4996815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pc="-25" dirty="0"/>
              <a:t>Verbal </a:t>
            </a:r>
            <a:r>
              <a:rPr spc="-10" dirty="0"/>
              <a:t>Reasoning: Sentence Equivalence  Question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1" y="1295401"/>
            <a:ext cx="7301483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10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0372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36144"/>
            <a:ext cx="4996815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  <a:tabLst>
                <a:tab pos="1274445" algn="l"/>
              </a:tabLst>
            </a:pPr>
            <a:r>
              <a:rPr spc="-25" dirty="0"/>
              <a:t>Verbal </a:t>
            </a:r>
            <a:r>
              <a:rPr spc="-10" dirty="0"/>
              <a:t>Reasoning: Sentence Equivalence  Question	</a:t>
            </a:r>
            <a:r>
              <a:rPr sz="1800" spc="-10" dirty="0"/>
              <a:t>(continued)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438401" y="1295401"/>
            <a:ext cx="731519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68523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36144"/>
            <a:ext cx="5079365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pc="-10" dirty="0"/>
              <a:t>Quantitative Reasoning: </a:t>
            </a:r>
            <a:r>
              <a:rPr spc="-5" dirty="0"/>
              <a:t>Multiple Choice,  </a:t>
            </a:r>
            <a:r>
              <a:rPr dirty="0"/>
              <a:t>Select </a:t>
            </a:r>
            <a:r>
              <a:rPr spc="-5" dirty="0"/>
              <a:t>One </a:t>
            </a:r>
            <a:r>
              <a:rPr spc="-10" dirty="0"/>
              <a:t>Answer</a:t>
            </a:r>
            <a:r>
              <a:rPr spc="-30" dirty="0"/>
              <a:t> </a:t>
            </a:r>
            <a:r>
              <a:rPr spc="-5" dirty="0"/>
              <a:t>Choice</a:t>
            </a:r>
          </a:p>
        </p:txBody>
      </p:sp>
      <p:sp>
        <p:nvSpPr>
          <p:cNvPr id="3" name="object 3"/>
          <p:cNvSpPr/>
          <p:nvPr/>
        </p:nvSpPr>
        <p:spPr>
          <a:xfrm>
            <a:off x="2371345" y="1295401"/>
            <a:ext cx="7458455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8019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36144"/>
            <a:ext cx="5079365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pc="-10" dirty="0"/>
              <a:t>Quantitative Reasoning: </a:t>
            </a:r>
            <a:r>
              <a:rPr spc="-5" dirty="0"/>
              <a:t>Multiple Choice,  </a:t>
            </a:r>
            <a:r>
              <a:rPr dirty="0"/>
              <a:t>Select </a:t>
            </a:r>
            <a:r>
              <a:rPr spc="-5" dirty="0"/>
              <a:t>One </a:t>
            </a:r>
            <a:r>
              <a:rPr spc="-10" dirty="0"/>
              <a:t>Answer </a:t>
            </a:r>
            <a:r>
              <a:rPr spc="-5" dirty="0"/>
              <a:t>Choice</a:t>
            </a:r>
            <a:r>
              <a:rPr spc="-30" dirty="0"/>
              <a:t> </a:t>
            </a:r>
            <a:r>
              <a:rPr sz="1800" spc="-10" dirty="0"/>
              <a:t>(continued)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362200" y="1295401"/>
            <a:ext cx="7467600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5151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36144"/>
            <a:ext cx="5079365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pc="-10" dirty="0"/>
              <a:t>Quantitative Reasoning: </a:t>
            </a:r>
            <a:r>
              <a:rPr spc="-5" dirty="0"/>
              <a:t>Multiple Choice,  </a:t>
            </a:r>
            <a:r>
              <a:rPr dirty="0"/>
              <a:t>Select </a:t>
            </a:r>
            <a:r>
              <a:rPr spc="-5" dirty="0"/>
              <a:t>One or </a:t>
            </a:r>
            <a:r>
              <a:rPr spc="-15" dirty="0"/>
              <a:t>More </a:t>
            </a:r>
            <a:r>
              <a:rPr spc="-10" dirty="0"/>
              <a:t>Answer</a:t>
            </a:r>
            <a:r>
              <a:rPr spc="-15" dirty="0"/>
              <a:t> </a:t>
            </a:r>
            <a:r>
              <a:rPr spc="-5" dirty="0"/>
              <a:t>Choices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1" y="1295401"/>
            <a:ext cx="75437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91510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540" y="136144"/>
            <a:ext cx="5591810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pc="-10" dirty="0"/>
              <a:t>Quantitative Reasoning: </a:t>
            </a:r>
            <a:r>
              <a:rPr spc="-5" dirty="0"/>
              <a:t>Multiple Choice,  </a:t>
            </a:r>
            <a:r>
              <a:rPr dirty="0"/>
              <a:t>Select </a:t>
            </a:r>
            <a:r>
              <a:rPr spc="-5" dirty="0"/>
              <a:t>One or </a:t>
            </a:r>
            <a:r>
              <a:rPr spc="-15" dirty="0"/>
              <a:t>More </a:t>
            </a:r>
            <a:r>
              <a:rPr spc="-10" dirty="0"/>
              <a:t>Answer </a:t>
            </a:r>
            <a:r>
              <a:rPr spc="-5" dirty="0"/>
              <a:t>Choices</a:t>
            </a:r>
            <a:r>
              <a:rPr dirty="0"/>
              <a:t> </a:t>
            </a:r>
            <a:r>
              <a:rPr sz="1800" spc="-10" dirty="0"/>
              <a:t>(continued)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286001" y="1295401"/>
            <a:ext cx="75437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9093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36144"/>
            <a:ext cx="4595495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pc="-10" dirty="0"/>
              <a:t>Quantitative Reasoning: Quantitative  </a:t>
            </a:r>
            <a:r>
              <a:rPr spc="-5" dirty="0"/>
              <a:t>Comparison</a:t>
            </a:r>
            <a:r>
              <a:rPr spc="-25" dirty="0"/>
              <a:t> </a:t>
            </a:r>
            <a:r>
              <a:rPr spc="-10" dirty="0"/>
              <a:t>Question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1" y="1295401"/>
            <a:ext cx="761999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46580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36144"/>
            <a:ext cx="4595495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pc="-10" dirty="0"/>
              <a:t>Quantitative Reasoning: Quantitative  </a:t>
            </a:r>
            <a:r>
              <a:rPr spc="-5" dirty="0"/>
              <a:t>Comparison </a:t>
            </a:r>
            <a:r>
              <a:rPr spc="-10" dirty="0"/>
              <a:t>Question</a:t>
            </a:r>
            <a:r>
              <a:rPr spc="-30" dirty="0"/>
              <a:t> </a:t>
            </a:r>
            <a:r>
              <a:rPr sz="1800" spc="-10" dirty="0"/>
              <a:t>(continued)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286000" y="1295401"/>
            <a:ext cx="7620000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17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2402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136144"/>
            <a:ext cx="3001010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pc="-10" dirty="0"/>
              <a:t>Quantitative Reasoning:  </a:t>
            </a:r>
            <a:r>
              <a:rPr spc="-5" dirty="0"/>
              <a:t>Numeric Entry</a:t>
            </a:r>
            <a:r>
              <a:rPr spc="-60" dirty="0"/>
              <a:t> </a:t>
            </a:r>
            <a:r>
              <a:rPr spc="-5" dirty="0"/>
              <a:t>Question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0" y="1295401"/>
            <a:ext cx="7620000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18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08861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36144"/>
            <a:ext cx="4142740" cy="70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95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cs typeface="Calibri"/>
              </a:rPr>
              <a:t>Quantitative</a:t>
            </a:r>
            <a:r>
              <a:rPr sz="2400" spc="-3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Reasoning: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695"/>
              </a:lnSpc>
            </a:pPr>
            <a:r>
              <a:rPr sz="2400" spc="-5" dirty="0">
                <a:solidFill>
                  <a:srgbClr val="FFFFFF"/>
                </a:solidFill>
                <a:cs typeface="Calibri"/>
              </a:rPr>
              <a:t>Numeric Entry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Question</a:t>
            </a:r>
            <a:r>
              <a:rPr sz="2400" dirty="0">
                <a:solidFill>
                  <a:srgbClr val="FFFFFF"/>
                </a:solidFill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cs typeface="Calibri"/>
              </a:rPr>
              <a:t>(continued)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201" y="1371601"/>
            <a:ext cx="7543799" cy="495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19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10604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58750"/>
            <a:ext cx="5328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cs typeface="Calibri"/>
              </a:rPr>
              <a:t>Verbal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Reasoning: Reading</a:t>
            </a:r>
            <a:r>
              <a:rPr sz="2400" spc="1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Comprehension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606805"/>
            <a:ext cx="422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cs typeface="Calibri"/>
              </a:rPr>
              <a:t>Multiple Choice </a:t>
            </a:r>
            <a:r>
              <a:rPr dirty="0">
                <a:solidFill>
                  <a:srgbClr val="FFFFFF"/>
                </a:solidFill>
                <a:cs typeface="Calibri"/>
              </a:rPr>
              <a:t>— </a:t>
            </a:r>
            <a:r>
              <a:rPr spc="-5" dirty="0">
                <a:solidFill>
                  <a:srgbClr val="FFFFFF"/>
                </a:solidFill>
                <a:cs typeface="Calibri"/>
              </a:rPr>
              <a:t>Select One Answer</a:t>
            </a:r>
            <a:r>
              <a:rPr spc="15" dirty="0">
                <a:solidFill>
                  <a:srgbClr val="FFFFFF"/>
                </a:solidFill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cs typeface="Calibri"/>
              </a:rPr>
              <a:t>Choice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1" y="1219200"/>
            <a:ext cx="7086599" cy="5196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59743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36144"/>
            <a:ext cx="3601085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pc="-10" dirty="0"/>
              <a:t>Quantitative Reasoning:  </a:t>
            </a:r>
            <a:r>
              <a:rPr spc="-15" dirty="0"/>
              <a:t>Data Interpretation</a:t>
            </a:r>
            <a:r>
              <a:rPr spc="-25" dirty="0"/>
              <a:t> </a:t>
            </a:r>
            <a:r>
              <a:rPr spc="-10" dirty="0"/>
              <a:t>Question</a:t>
            </a:r>
          </a:p>
        </p:txBody>
      </p:sp>
      <p:sp>
        <p:nvSpPr>
          <p:cNvPr id="3" name="object 3"/>
          <p:cNvSpPr/>
          <p:nvPr/>
        </p:nvSpPr>
        <p:spPr>
          <a:xfrm>
            <a:off x="2362201" y="1295401"/>
            <a:ext cx="754379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20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91423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36144"/>
            <a:ext cx="4743450" cy="70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95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cs typeface="Calibri"/>
              </a:rPr>
              <a:t>Quantitative</a:t>
            </a:r>
            <a:r>
              <a:rPr sz="2400" spc="-3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Reasoning: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695"/>
              </a:lnSpc>
            </a:pPr>
            <a:r>
              <a:rPr sz="2400" spc="-15" dirty="0">
                <a:solidFill>
                  <a:srgbClr val="FFFFFF"/>
                </a:solidFill>
                <a:cs typeface="Calibri"/>
              </a:rPr>
              <a:t>Data Interpretation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Question</a:t>
            </a:r>
            <a:r>
              <a:rPr sz="2400" spc="15" dirty="0">
                <a:solidFill>
                  <a:srgbClr val="FFFFFF"/>
                </a:solidFill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cs typeface="Calibri"/>
              </a:rPr>
              <a:t>(continued)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201" y="1295401"/>
            <a:ext cx="754379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21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91758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294894"/>
            <a:ext cx="4982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Analytical </a:t>
            </a:r>
            <a:r>
              <a:rPr spc="-15" dirty="0"/>
              <a:t>Writing: </a:t>
            </a:r>
            <a:r>
              <a:rPr spc="-10" dirty="0"/>
              <a:t>Analyze </a:t>
            </a:r>
            <a:r>
              <a:rPr dirty="0"/>
              <a:t>an </a:t>
            </a:r>
            <a:r>
              <a:rPr spc="-5" dirty="0"/>
              <a:t>Issue</a:t>
            </a:r>
            <a:r>
              <a:rPr spc="-40" dirty="0"/>
              <a:t> </a:t>
            </a:r>
            <a:r>
              <a:rPr spc="-55" dirty="0"/>
              <a:t>Task</a:t>
            </a:r>
          </a:p>
        </p:txBody>
      </p:sp>
      <p:sp>
        <p:nvSpPr>
          <p:cNvPr id="3" name="object 3"/>
          <p:cNvSpPr/>
          <p:nvPr/>
        </p:nvSpPr>
        <p:spPr>
          <a:xfrm>
            <a:off x="2362201" y="1295401"/>
            <a:ext cx="761999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22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10171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318008"/>
            <a:ext cx="5591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Analytical </a:t>
            </a:r>
            <a:r>
              <a:rPr spc="-15" dirty="0"/>
              <a:t>Writing: </a:t>
            </a:r>
            <a:r>
              <a:rPr spc="-10" dirty="0"/>
              <a:t>Analyze </a:t>
            </a:r>
            <a:r>
              <a:rPr dirty="0"/>
              <a:t>an </a:t>
            </a:r>
            <a:r>
              <a:rPr spc="-10" dirty="0"/>
              <a:t>Argument</a:t>
            </a:r>
            <a:r>
              <a:rPr spc="-50" dirty="0"/>
              <a:t> </a:t>
            </a:r>
            <a:r>
              <a:rPr spc="-55" dirty="0"/>
              <a:t>Task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9903" y="6578918"/>
            <a:ext cx="1536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1000" spc="-10" dirty="0">
                <a:solidFill>
                  <a:srgbClr val="3E3E3E"/>
                </a:solidFill>
                <a:cs typeface="Calibri"/>
              </a:rPr>
              <a:t>80</a:t>
            </a:r>
            <a:endParaRPr sz="1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1" y="1219201"/>
            <a:ext cx="7619999" cy="527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1341" y="6614021"/>
            <a:ext cx="77997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600" spc="-5" dirty="0">
                <a:solidFill>
                  <a:srgbClr val="3E3E3E"/>
                </a:solidFill>
                <a:latin typeface="Verdana"/>
                <a:cs typeface="Verdana"/>
              </a:rPr>
              <a:t>Copyright © 2018 by Educational </a:t>
            </a:r>
            <a:r>
              <a:rPr sz="600" dirty="0">
                <a:solidFill>
                  <a:srgbClr val="3E3E3E"/>
                </a:solidFill>
                <a:latin typeface="Verdana"/>
                <a:cs typeface="Verdana"/>
              </a:rPr>
              <a:t>Testing </a:t>
            </a:r>
            <a:r>
              <a:rPr sz="600" spc="-5" dirty="0">
                <a:solidFill>
                  <a:srgbClr val="3E3E3E"/>
                </a:solidFill>
                <a:latin typeface="Verdana"/>
                <a:cs typeface="Verdana"/>
              </a:rPr>
              <a:t>Service. </a:t>
            </a:r>
            <a:r>
              <a:rPr sz="600" dirty="0">
                <a:solidFill>
                  <a:srgbClr val="3E3E3E"/>
                </a:solidFill>
                <a:latin typeface="Verdana"/>
                <a:cs typeface="Verdana"/>
              </a:rPr>
              <a:t>All </a:t>
            </a:r>
            <a:r>
              <a:rPr sz="600" spc="-5" dirty="0">
                <a:solidFill>
                  <a:srgbClr val="3E3E3E"/>
                </a:solidFill>
                <a:latin typeface="Verdana"/>
                <a:cs typeface="Verdana"/>
              </a:rPr>
              <a:t>rights reserved. ETS, </a:t>
            </a:r>
            <a:r>
              <a:rPr sz="600" dirty="0">
                <a:solidFill>
                  <a:srgbClr val="3E3E3E"/>
                </a:solidFill>
                <a:latin typeface="Verdana"/>
                <a:cs typeface="Verdana"/>
              </a:rPr>
              <a:t>the </a:t>
            </a:r>
            <a:r>
              <a:rPr sz="600" spc="-5" dirty="0">
                <a:solidFill>
                  <a:srgbClr val="3E3E3E"/>
                </a:solidFill>
                <a:latin typeface="Verdana"/>
                <a:cs typeface="Verdana"/>
              </a:rPr>
              <a:t>ETS logo, MEASURING THE POWER OF LEARNING, GRE, SCORESELECT, POWERPREP and POWERPREP PLUS are registered  trademarks of Educational </a:t>
            </a:r>
            <a:r>
              <a:rPr sz="600" dirty="0">
                <a:solidFill>
                  <a:srgbClr val="3E3E3E"/>
                </a:solidFill>
                <a:latin typeface="Verdana"/>
                <a:cs typeface="Verdana"/>
              </a:rPr>
              <a:t>Testing </a:t>
            </a:r>
            <a:r>
              <a:rPr sz="600" spc="-5" dirty="0">
                <a:solidFill>
                  <a:srgbClr val="3E3E3E"/>
                </a:solidFill>
                <a:latin typeface="Verdana"/>
                <a:cs typeface="Verdana"/>
              </a:rPr>
              <a:t>Service (ETS) </a:t>
            </a:r>
            <a:r>
              <a:rPr sz="600" dirty="0">
                <a:solidFill>
                  <a:srgbClr val="3E3E3E"/>
                </a:solidFill>
                <a:latin typeface="Verdana"/>
                <a:cs typeface="Verdana"/>
              </a:rPr>
              <a:t>in the United </a:t>
            </a:r>
            <a:r>
              <a:rPr sz="600" spc="-5" dirty="0">
                <a:solidFill>
                  <a:srgbClr val="3E3E3E"/>
                </a:solidFill>
                <a:latin typeface="Verdana"/>
                <a:cs typeface="Verdana"/>
              </a:rPr>
              <a:t>States and other countries. SCOREITNOW! </a:t>
            </a:r>
            <a:r>
              <a:rPr sz="600" dirty="0">
                <a:solidFill>
                  <a:srgbClr val="3E3E3E"/>
                </a:solidFill>
                <a:latin typeface="Verdana"/>
                <a:cs typeface="Verdana"/>
              </a:rPr>
              <a:t>is a </a:t>
            </a:r>
            <a:r>
              <a:rPr sz="600" spc="-5" dirty="0">
                <a:solidFill>
                  <a:srgbClr val="3E3E3E"/>
                </a:solidFill>
                <a:latin typeface="Verdana"/>
                <a:cs typeface="Verdana"/>
              </a:rPr>
              <a:t>trademark of ETS. </a:t>
            </a:r>
            <a:r>
              <a:rPr sz="600" dirty="0">
                <a:solidFill>
                  <a:srgbClr val="3E3E3E"/>
                </a:solidFill>
                <a:latin typeface="Verdana"/>
                <a:cs typeface="Verdana"/>
              </a:rPr>
              <a:t>All </a:t>
            </a:r>
            <a:r>
              <a:rPr sz="600" spc="-5" dirty="0">
                <a:solidFill>
                  <a:srgbClr val="3E3E3E"/>
                </a:solidFill>
                <a:latin typeface="Verdana"/>
                <a:cs typeface="Verdana"/>
              </a:rPr>
              <a:t>other trademarks are property of </a:t>
            </a:r>
            <a:r>
              <a:rPr sz="600" dirty="0">
                <a:solidFill>
                  <a:srgbClr val="3E3E3E"/>
                </a:solidFill>
                <a:latin typeface="Verdana"/>
                <a:cs typeface="Verdana"/>
              </a:rPr>
              <a:t>their </a:t>
            </a:r>
            <a:r>
              <a:rPr sz="600" spc="-5" dirty="0">
                <a:solidFill>
                  <a:srgbClr val="3E3E3E"/>
                </a:solidFill>
                <a:latin typeface="Verdana"/>
                <a:cs typeface="Verdana"/>
              </a:rPr>
              <a:t>respective owners.</a:t>
            </a:r>
            <a:r>
              <a:rPr sz="600" spc="5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3E3E3E"/>
                </a:solidFill>
                <a:latin typeface="Verdana"/>
                <a:cs typeface="Verdana"/>
              </a:rPr>
              <a:t>39557</a:t>
            </a:r>
            <a:endParaRPr sz="60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065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58750"/>
            <a:ext cx="5328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cs typeface="Calibri"/>
              </a:rPr>
              <a:t>Verbal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Reasoning: Reading</a:t>
            </a:r>
            <a:r>
              <a:rPr sz="2400" spc="1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Comprehension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606805"/>
            <a:ext cx="535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cs typeface="Calibri"/>
              </a:rPr>
              <a:t>Multiple Choice </a:t>
            </a:r>
            <a:r>
              <a:rPr dirty="0">
                <a:solidFill>
                  <a:srgbClr val="FFFFFF"/>
                </a:solidFill>
                <a:cs typeface="Calibri"/>
              </a:rPr>
              <a:t>— </a:t>
            </a:r>
            <a:r>
              <a:rPr spc="-5" dirty="0">
                <a:solidFill>
                  <a:srgbClr val="FFFFFF"/>
                </a:solidFill>
                <a:cs typeface="Calibri"/>
              </a:rPr>
              <a:t>Select One Answer Choice</a:t>
            </a:r>
            <a:r>
              <a:rPr spc="90" dirty="0">
                <a:solidFill>
                  <a:srgbClr val="FFFFFF"/>
                </a:solidFill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cs typeface="Calibri"/>
              </a:rPr>
              <a:t>(continued)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1" y="1219201"/>
            <a:ext cx="7086599" cy="518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54202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58750"/>
            <a:ext cx="5328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cs typeface="Calibri"/>
              </a:rPr>
              <a:t>Verbal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Reasoning: Reading</a:t>
            </a:r>
            <a:r>
              <a:rPr sz="2400" spc="25" dirty="0">
                <a:solidFill>
                  <a:srgbClr val="FFFFFF"/>
                </a:solidFill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Comprehension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606805"/>
            <a:ext cx="5123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cs typeface="Calibri"/>
              </a:rPr>
              <a:t>Multiple Choice </a:t>
            </a:r>
            <a:r>
              <a:rPr dirty="0">
                <a:solidFill>
                  <a:srgbClr val="FFFFFF"/>
                </a:solidFill>
                <a:cs typeface="Calibri"/>
              </a:rPr>
              <a:t>— </a:t>
            </a:r>
            <a:r>
              <a:rPr spc="-5" dirty="0">
                <a:solidFill>
                  <a:srgbClr val="FFFFFF"/>
                </a:solidFill>
                <a:cs typeface="Calibri"/>
              </a:rPr>
              <a:t>Select One or </a:t>
            </a:r>
            <a:r>
              <a:rPr spc="-10" dirty="0">
                <a:solidFill>
                  <a:srgbClr val="FFFFFF"/>
                </a:solidFill>
                <a:cs typeface="Calibri"/>
              </a:rPr>
              <a:t>More </a:t>
            </a:r>
            <a:r>
              <a:rPr spc="-5" dirty="0">
                <a:solidFill>
                  <a:srgbClr val="FFFFFF"/>
                </a:solidFill>
                <a:cs typeface="Calibri"/>
              </a:rPr>
              <a:t>Answer</a:t>
            </a:r>
            <a:r>
              <a:rPr spc="40" dirty="0">
                <a:solidFill>
                  <a:srgbClr val="FFFFFF"/>
                </a:solidFill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cs typeface="Calibri"/>
              </a:rPr>
              <a:t>Choices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1" y="1277112"/>
            <a:ext cx="7086599" cy="5196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2184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8588" y="66548"/>
            <a:ext cx="71052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/>
              <a:t>Verbal </a:t>
            </a:r>
            <a:r>
              <a:rPr spc="-10" dirty="0"/>
              <a:t>Reasoning: Reading</a:t>
            </a:r>
            <a:r>
              <a:rPr spc="25" dirty="0"/>
              <a:t> </a:t>
            </a:r>
            <a:r>
              <a:rPr spc="-10" dirty="0"/>
              <a:t>Comprehension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436880"/>
            <a:ext cx="512381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cs typeface="Calibri"/>
              </a:rPr>
              <a:t>Multiple Choice </a:t>
            </a:r>
            <a:r>
              <a:rPr dirty="0">
                <a:solidFill>
                  <a:srgbClr val="FFFFFF"/>
                </a:solidFill>
                <a:cs typeface="Calibri"/>
              </a:rPr>
              <a:t>— </a:t>
            </a:r>
            <a:r>
              <a:rPr spc="-5" dirty="0">
                <a:solidFill>
                  <a:srgbClr val="FFFFFF"/>
                </a:solidFill>
                <a:cs typeface="Calibri"/>
              </a:rPr>
              <a:t>Select One or </a:t>
            </a:r>
            <a:r>
              <a:rPr spc="-10" dirty="0">
                <a:solidFill>
                  <a:srgbClr val="FFFFFF"/>
                </a:solidFill>
                <a:cs typeface="Calibri"/>
              </a:rPr>
              <a:t>More </a:t>
            </a:r>
            <a:r>
              <a:rPr spc="-5" dirty="0">
                <a:solidFill>
                  <a:srgbClr val="FFFFFF"/>
                </a:solidFill>
                <a:cs typeface="Calibri"/>
              </a:rPr>
              <a:t>Answer</a:t>
            </a:r>
            <a:r>
              <a:rPr spc="50" dirty="0">
                <a:solidFill>
                  <a:srgbClr val="FFFFFF"/>
                </a:solidFill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cs typeface="Calibri"/>
              </a:rPr>
              <a:t>Choices</a:t>
            </a:r>
            <a:endParaRPr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sz="1500" spc="-5" dirty="0">
                <a:solidFill>
                  <a:srgbClr val="FFFFFF"/>
                </a:solidFill>
                <a:cs typeface="Calibri"/>
              </a:rPr>
              <a:t>(continued)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1" y="1277112"/>
            <a:ext cx="7162799" cy="5196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08722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97537"/>
            <a:ext cx="5328285" cy="7334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spcBef>
                <a:spcPts val="400"/>
              </a:spcBef>
            </a:pPr>
            <a:r>
              <a:rPr spc="-25" dirty="0"/>
              <a:t>Verbal </a:t>
            </a:r>
            <a:r>
              <a:rPr spc="-10" dirty="0"/>
              <a:t>Reasoning: Reading</a:t>
            </a:r>
            <a:r>
              <a:rPr spc="10" dirty="0"/>
              <a:t> </a:t>
            </a:r>
            <a:r>
              <a:rPr spc="-10" dirty="0"/>
              <a:t>Comprehension</a:t>
            </a:r>
          </a:p>
          <a:p>
            <a:pPr marL="12700">
              <a:spcBef>
                <a:spcPts val="229"/>
              </a:spcBef>
            </a:pPr>
            <a:r>
              <a:rPr sz="1800" spc="-5" dirty="0"/>
              <a:t>Select in</a:t>
            </a:r>
            <a:r>
              <a:rPr sz="1800" spc="10" dirty="0"/>
              <a:t> </a:t>
            </a:r>
            <a:r>
              <a:rPr sz="1800" spc="-10" dirty="0"/>
              <a:t>Passage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362201" y="1295401"/>
            <a:ext cx="746759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5707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97537"/>
            <a:ext cx="5328285" cy="7334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spcBef>
                <a:spcPts val="400"/>
              </a:spcBef>
            </a:pPr>
            <a:r>
              <a:rPr spc="-25" dirty="0"/>
              <a:t>Verbal </a:t>
            </a:r>
            <a:r>
              <a:rPr spc="-10" dirty="0"/>
              <a:t>Reasoning: Reading</a:t>
            </a:r>
            <a:r>
              <a:rPr spc="10" dirty="0"/>
              <a:t> </a:t>
            </a:r>
            <a:r>
              <a:rPr spc="-10" dirty="0"/>
              <a:t>Comprehension</a:t>
            </a:r>
          </a:p>
          <a:p>
            <a:pPr marL="12700">
              <a:spcBef>
                <a:spcPts val="229"/>
              </a:spcBef>
            </a:pPr>
            <a:r>
              <a:rPr sz="1800" spc="-5" dirty="0"/>
              <a:t>Select in </a:t>
            </a:r>
            <a:r>
              <a:rPr sz="1800" spc="-10" dirty="0"/>
              <a:t>Passage</a:t>
            </a:r>
            <a:r>
              <a:rPr sz="1800" dirty="0"/>
              <a:t> </a:t>
            </a:r>
            <a:r>
              <a:rPr sz="1800" spc="-10" dirty="0"/>
              <a:t>(continued)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362201" y="1295401"/>
            <a:ext cx="746759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7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6980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318008"/>
            <a:ext cx="551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/>
              <a:t>Verbal </a:t>
            </a:r>
            <a:r>
              <a:rPr spc="-10" dirty="0"/>
              <a:t>Reasoning: </a:t>
            </a:r>
            <a:r>
              <a:rPr spc="-65" dirty="0"/>
              <a:t>Text </a:t>
            </a:r>
            <a:r>
              <a:rPr spc="-5" dirty="0"/>
              <a:t>Completion</a:t>
            </a:r>
            <a:r>
              <a:rPr spc="55" dirty="0"/>
              <a:t> </a:t>
            </a:r>
            <a:r>
              <a:rPr spc="-10" dirty="0"/>
              <a:t>Question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1" y="1295401"/>
            <a:ext cx="731519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8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60776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97537"/>
            <a:ext cx="5511800" cy="7334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spcBef>
                <a:spcPts val="400"/>
              </a:spcBef>
            </a:pPr>
            <a:r>
              <a:rPr spc="-25" dirty="0"/>
              <a:t>Verbal </a:t>
            </a:r>
            <a:r>
              <a:rPr spc="-10" dirty="0"/>
              <a:t>Reasoning: </a:t>
            </a:r>
            <a:r>
              <a:rPr spc="-65" dirty="0"/>
              <a:t>Text </a:t>
            </a:r>
            <a:r>
              <a:rPr spc="-5" dirty="0"/>
              <a:t>Completion</a:t>
            </a:r>
            <a:r>
              <a:rPr spc="55" dirty="0"/>
              <a:t> </a:t>
            </a:r>
            <a:r>
              <a:rPr spc="-10" dirty="0"/>
              <a:t>Question</a:t>
            </a:r>
          </a:p>
          <a:p>
            <a:pPr marL="12700">
              <a:spcBef>
                <a:spcPts val="229"/>
              </a:spcBef>
            </a:pPr>
            <a:r>
              <a:rPr sz="1800" spc="-10" dirty="0"/>
              <a:t>(continued)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362201" y="1295401"/>
            <a:ext cx="739139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65605" y="6534023"/>
            <a:ext cx="284479" cy="24173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400">
              <a:spcBef>
                <a:spcPts val="685"/>
              </a:spcBef>
            </a:pPr>
            <a:fld id="{81D60167-4931-47E6-BA6A-407CBD079E47}" type="slidenum">
              <a:rPr spc="-5" dirty="0"/>
              <a:pPr marL="25400">
                <a:spcBef>
                  <a:spcPts val="685"/>
                </a:spcBef>
              </a:pPr>
              <a:t>9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770755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Widescreen</PresentationFormat>
  <Paragraphs>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Verdana</vt:lpstr>
      <vt:lpstr>1_Office Theme</vt:lpstr>
      <vt:lpstr>Appendix</vt:lpstr>
      <vt:lpstr>PowerPoint Presentation</vt:lpstr>
      <vt:lpstr>PowerPoint Presentation</vt:lpstr>
      <vt:lpstr>PowerPoint Presentation</vt:lpstr>
      <vt:lpstr>Verbal Reasoning: Reading Comprehension</vt:lpstr>
      <vt:lpstr>Verbal Reasoning: Reading Comprehension Select in Passage</vt:lpstr>
      <vt:lpstr>Verbal Reasoning: Reading Comprehension Select in Passage (continued)</vt:lpstr>
      <vt:lpstr>Verbal Reasoning: Text Completion Question</vt:lpstr>
      <vt:lpstr>Verbal Reasoning: Text Completion Question (continued)</vt:lpstr>
      <vt:lpstr>Verbal Reasoning: Sentence Equivalence  Question</vt:lpstr>
      <vt:lpstr>Verbal Reasoning: Sentence Equivalence  Question (continued)</vt:lpstr>
      <vt:lpstr>Quantitative Reasoning: Multiple Choice,  Select One Answer Choice</vt:lpstr>
      <vt:lpstr>Quantitative Reasoning: Multiple Choice,  Select One Answer Choice (continued)</vt:lpstr>
      <vt:lpstr>Quantitative Reasoning: Multiple Choice,  Select One or More Answer Choices</vt:lpstr>
      <vt:lpstr>Quantitative Reasoning: Multiple Choice,  Select One or More Answer Choices (continued)</vt:lpstr>
      <vt:lpstr>Quantitative Reasoning: Quantitative  Comparison Question</vt:lpstr>
      <vt:lpstr>Quantitative Reasoning: Quantitative  Comparison Question (continued)</vt:lpstr>
      <vt:lpstr>Quantitative Reasoning:  Numeric Entry Question</vt:lpstr>
      <vt:lpstr>PowerPoint Presentation</vt:lpstr>
      <vt:lpstr>Quantitative Reasoning:  Data Interpretation Question</vt:lpstr>
      <vt:lpstr>PowerPoint Presentation</vt:lpstr>
      <vt:lpstr>Analytical Writing: Analyze an Issue Task</vt:lpstr>
      <vt:lpstr>Analytical Writing: Analyze an Argument Task</vt:lpstr>
    </vt:vector>
  </TitlesOfParts>
  <Company>University of Texas at Tyler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</dc:title>
  <dc:creator>Jessy Fisher</dc:creator>
  <cp:lastModifiedBy>Jessy Fisher</cp:lastModifiedBy>
  <cp:revision>1</cp:revision>
  <dcterms:created xsi:type="dcterms:W3CDTF">2018-10-11T19:50:18Z</dcterms:created>
  <dcterms:modified xsi:type="dcterms:W3CDTF">2018-10-11T19:51:16Z</dcterms:modified>
</cp:coreProperties>
</file>