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81" r:id="rId6"/>
    <p:sldId id="279" r:id="rId7"/>
    <p:sldId id="283" r:id="rId8"/>
    <p:sldId id="284" r:id="rId9"/>
    <p:sldId id="286" r:id="rId10"/>
    <p:sldId id="287" r:id="rId11"/>
    <p:sldId id="291" r:id="rId12"/>
    <p:sldId id="288" r:id="rId13"/>
    <p:sldId id="290" r:id="rId14"/>
    <p:sldId id="289"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712" autoAdjust="0"/>
  </p:normalViewPr>
  <p:slideViewPr>
    <p:cSldViewPr snapToGrid="0">
      <p:cViewPr varScale="1">
        <p:scale>
          <a:sx n="108" d="100"/>
          <a:sy n="108"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2CA214-CBB5-416A-9EBC-17AE53BCE609}" type="doc">
      <dgm:prSet loTypeId="urn:microsoft.com/office/officeart/2005/8/layout/vProcess5" loCatId="process" qsTypeId="urn:microsoft.com/office/officeart/2005/8/quickstyle/simple1" qsCatId="simple" csTypeId="urn:microsoft.com/office/officeart/2005/8/colors/accent2_5" csCatId="accent2" phldr="1"/>
      <dgm:spPr/>
      <dgm:t>
        <a:bodyPr/>
        <a:lstStyle/>
        <a:p>
          <a:endParaRPr lang="en-US"/>
        </a:p>
      </dgm:t>
    </dgm:pt>
    <dgm:pt modelId="{DC410F71-E2AC-4A80-BF1E-619623D0DC8E}">
      <dgm:prSet phldrT="[Text]" phldr="0"/>
      <dgm:spPr/>
      <dgm:t>
        <a:bodyPr/>
        <a:lstStyle/>
        <a:p>
          <a:pPr>
            <a:defRPr cap="all"/>
          </a:pPr>
          <a:r>
            <a:rPr lang="en-US" dirty="0">
              <a:latin typeface="Calibri Light" panose="020F0302020204030204"/>
            </a:rPr>
            <a:t>Nav Bar</a:t>
          </a:r>
          <a:endParaRPr lang="en-US" dirty="0"/>
        </a:p>
      </dgm:t>
    </dgm:pt>
    <dgm:pt modelId="{8B6B2F9F-2084-437A-B166-4ACFCFFCEAA6}" type="parTrans" cxnId="{A76F95CF-44E3-4B3C-80E2-E0C81BC54496}">
      <dgm:prSet/>
      <dgm:spPr/>
      <dgm:t>
        <a:bodyPr/>
        <a:lstStyle/>
        <a:p>
          <a:endParaRPr lang="en-US"/>
        </a:p>
      </dgm:t>
    </dgm:pt>
    <dgm:pt modelId="{73152295-6FEC-4246-82BF-511BA06CDB27}" type="sibTrans" cxnId="{A76F95CF-44E3-4B3C-80E2-E0C81BC54496}">
      <dgm:prSet/>
      <dgm:spPr/>
      <dgm:t>
        <a:bodyPr/>
        <a:lstStyle/>
        <a:p>
          <a:endParaRPr lang="en-US"/>
        </a:p>
      </dgm:t>
    </dgm:pt>
    <dgm:pt modelId="{B0377339-085E-48A3-B8F3-08F0353EE441}">
      <dgm:prSet phldrT="[Text]" phldr="0"/>
      <dgm:spPr/>
      <dgm:t>
        <a:bodyPr/>
        <a:lstStyle/>
        <a:p>
          <a:pPr rtl="0">
            <a:defRPr cap="all"/>
          </a:pPr>
          <a:r>
            <a:rPr lang="en-US" dirty="0">
              <a:latin typeface="Calibri Light" panose="020F0302020204030204"/>
            </a:rPr>
            <a:t>Menu </a:t>
          </a:r>
          <a:endParaRPr lang="en-US" dirty="0"/>
        </a:p>
      </dgm:t>
    </dgm:pt>
    <dgm:pt modelId="{F107D391-A232-4F89-AAD5-44F810E04F0C}" type="parTrans" cxnId="{0234751E-011C-4107-BA0A-0B3A3539F737}">
      <dgm:prSet/>
      <dgm:spPr/>
      <dgm:t>
        <a:bodyPr/>
        <a:lstStyle/>
        <a:p>
          <a:endParaRPr lang="en-US"/>
        </a:p>
      </dgm:t>
    </dgm:pt>
    <dgm:pt modelId="{17E45AB8-6382-475D-B910-4E9C32B49078}" type="sibTrans" cxnId="{0234751E-011C-4107-BA0A-0B3A3539F737}">
      <dgm:prSet/>
      <dgm:spPr/>
      <dgm:t>
        <a:bodyPr/>
        <a:lstStyle/>
        <a:p>
          <a:endParaRPr lang="en-US"/>
        </a:p>
      </dgm:t>
    </dgm:pt>
    <dgm:pt modelId="{5B61CB88-679B-4CBD-9D53-E5A7562C366D}">
      <dgm:prSet phldrT="[Text]" phldr="0"/>
      <dgm:spPr/>
      <dgm:t>
        <a:bodyPr/>
        <a:lstStyle/>
        <a:p>
          <a:pPr>
            <a:defRPr cap="all"/>
          </a:pPr>
          <a:r>
            <a:rPr lang="en-US" dirty="0">
              <a:latin typeface="Calibri Light" panose="020F0302020204030204"/>
            </a:rPr>
            <a:t>Financials</a:t>
          </a:r>
          <a:endParaRPr lang="en-US" dirty="0"/>
        </a:p>
      </dgm:t>
    </dgm:pt>
    <dgm:pt modelId="{8A6D6FF6-8ABF-45DA-86B9-80C735D11F62}" type="parTrans" cxnId="{C9F25D42-8702-46CE-8EAC-DF8303905E37}">
      <dgm:prSet/>
      <dgm:spPr/>
      <dgm:t>
        <a:bodyPr/>
        <a:lstStyle/>
        <a:p>
          <a:endParaRPr lang="en-US"/>
        </a:p>
      </dgm:t>
    </dgm:pt>
    <dgm:pt modelId="{CEB7240C-B9E1-4B17-A411-D5A073E53A1E}" type="sibTrans" cxnId="{C9F25D42-8702-46CE-8EAC-DF8303905E37}">
      <dgm:prSet/>
      <dgm:spPr/>
      <dgm:t>
        <a:bodyPr/>
        <a:lstStyle/>
        <a:p>
          <a:endParaRPr lang="en-US"/>
        </a:p>
      </dgm:t>
    </dgm:pt>
    <dgm:pt modelId="{7A531408-B164-4027-A683-559B23F33663}">
      <dgm:prSet phldrT="[Text]" phldr="0"/>
      <dgm:spPr/>
      <dgm:t>
        <a:bodyPr/>
        <a:lstStyle/>
        <a:p>
          <a:pPr>
            <a:defRPr cap="all"/>
          </a:pPr>
          <a:r>
            <a:rPr lang="en-US">
              <a:latin typeface="Calibri Light" panose="020F0302020204030204"/>
            </a:rPr>
            <a:t>E-Procurement</a:t>
          </a:r>
          <a:endParaRPr lang="en-US"/>
        </a:p>
      </dgm:t>
    </dgm:pt>
    <dgm:pt modelId="{ACE2B9BF-2F43-4776-8C53-082092120B4A}" type="parTrans" cxnId="{78B4F8E2-9287-48E2-AAF8-B0E2C889D0AE}">
      <dgm:prSet/>
      <dgm:spPr/>
      <dgm:t>
        <a:bodyPr/>
        <a:lstStyle/>
        <a:p>
          <a:endParaRPr lang="en-US"/>
        </a:p>
      </dgm:t>
    </dgm:pt>
    <dgm:pt modelId="{C191ED7F-3206-4645-9895-1029607919D6}" type="sibTrans" cxnId="{78B4F8E2-9287-48E2-AAF8-B0E2C889D0AE}">
      <dgm:prSet/>
      <dgm:spPr/>
      <dgm:t>
        <a:bodyPr/>
        <a:lstStyle/>
        <a:p>
          <a:endParaRPr lang="en-US"/>
        </a:p>
      </dgm:t>
    </dgm:pt>
    <dgm:pt modelId="{1B2FCD66-5F6A-4084-9332-A1FE62D30CCB}">
      <dgm:prSet phldrT="[Text]" phldr="0"/>
      <dgm:spPr/>
      <dgm:t>
        <a:bodyPr/>
        <a:lstStyle/>
        <a:p>
          <a:pPr rtl="0">
            <a:defRPr cap="all"/>
          </a:pPr>
          <a:r>
            <a:rPr lang="en-US" dirty="0">
              <a:latin typeface="Calibri Light" panose="020F0302020204030204"/>
            </a:rPr>
            <a:t>Create Requisition</a:t>
          </a:r>
          <a:endParaRPr lang="en-US" dirty="0"/>
        </a:p>
      </dgm:t>
    </dgm:pt>
    <dgm:pt modelId="{D9BBCA36-04E9-43C4-9C82-1DDD890E6277}" type="parTrans" cxnId="{25BCF0BE-1C07-47C8-ADBA-047B53C6524B}">
      <dgm:prSet/>
      <dgm:spPr/>
      <dgm:t>
        <a:bodyPr/>
        <a:lstStyle/>
        <a:p>
          <a:endParaRPr lang="en-US"/>
        </a:p>
      </dgm:t>
    </dgm:pt>
    <dgm:pt modelId="{450C36BA-AC94-4D21-B14E-05FF25A9BA19}" type="sibTrans" cxnId="{25BCF0BE-1C07-47C8-ADBA-047B53C6524B}">
      <dgm:prSet/>
      <dgm:spPr/>
      <dgm:t>
        <a:bodyPr/>
        <a:lstStyle/>
        <a:p>
          <a:endParaRPr lang="en-US"/>
        </a:p>
      </dgm:t>
    </dgm:pt>
    <dgm:pt modelId="{78D87243-6D5C-4A28-9312-30E7E083D211}">
      <dgm:prSet phldr="0"/>
      <dgm:spPr/>
      <dgm:t>
        <a:bodyPr/>
        <a:lstStyle/>
        <a:p>
          <a:pPr>
            <a:defRPr cap="all"/>
          </a:pPr>
          <a:endParaRPr lang="en-US">
            <a:latin typeface="Calibri Light" panose="020F0302020204030204"/>
          </a:endParaRPr>
        </a:p>
      </dgm:t>
    </dgm:pt>
    <dgm:pt modelId="{C4D79C93-4FD3-4DE9-94C6-927568EE9C0F}" type="parTrans" cxnId="{502BC8B7-9931-47B8-861B-DD8915BC3DE5}">
      <dgm:prSet/>
      <dgm:spPr/>
      <dgm:t>
        <a:bodyPr/>
        <a:lstStyle/>
        <a:p>
          <a:endParaRPr lang="en-US"/>
        </a:p>
      </dgm:t>
    </dgm:pt>
    <dgm:pt modelId="{2F52C46F-F90B-4B24-967C-CEE08254CACB}" type="sibTrans" cxnId="{502BC8B7-9931-47B8-861B-DD8915BC3DE5}">
      <dgm:prSet/>
      <dgm:spPr/>
      <dgm:t>
        <a:bodyPr/>
        <a:lstStyle/>
        <a:p>
          <a:endParaRPr lang="en-US"/>
        </a:p>
      </dgm:t>
    </dgm:pt>
    <dgm:pt modelId="{2E3FE39D-5028-47A4-A901-8A8BE0AD02BF}" type="pres">
      <dgm:prSet presAssocID="{862CA214-CBB5-416A-9EBC-17AE53BCE609}" presName="outerComposite" presStyleCnt="0">
        <dgm:presLayoutVars>
          <dgm:chMax val="5"/>
          <dgm:dir/>
          <dgm:resizeHandles val="exact"/>
        </dgm:presLayoutVars>
      </dgm:prSet>
      <dgm:spPr/>
    </dgm:pt>
    <dgm:pt modelId="{5E179E4D-8C20-45C4-88A6-2C896AD7BD6D}" type="pres">
      <dgm:prSet presAssocID="{862CA214-CBB5-416A-9EBC-17AE53BCE609}" presName="dummyMaxCanvas" presStyleCnt="0">
        <dgm:presLayoutVars/>
      </dgm:prSet>
      <dgm:spPr/>
    </dgm:pt>
    <dgm:pt modelId="{B59DC772-C18E-4C9C-8674-213B2AFA8818}" type="pres">
      <dgm:prSet presAssocID="{862CA214-CBB5-416A-9EBC-17AE53BCE609}" presName="FiveNodes_1" presStyleLbl="node1" presStyleIdx="0" presStyleCnt="5">
        <dgm:presLayoutVars>
          <dgm:bulletEnabled val="1"/>
        </dgm:presLayoutVars>
      </dgm:prSet>
      <dgm:spPr/>
    </dgm:pt>
    <dgm:pt modelId="{2FBA9F52-D659-443B-B8DF-3A7A65F54742}" type="pres">
      <dgm:prSet presAssocID="{862CA214-CBB5-416A-9EBC-17AE53BCE609}" presName="FiveNodes_2" presStyleLbl="node1" presStyleIdx="1" presStyleCnt="5">
        <dgm:presLayoutVars>
          <dgm:bulletEnabled val="1"/>
        </dgm:presLayoutVars>
      </dgm:prSet>
      <dgm:spPr/>
    </dgm:pt>
    <dgm:pt modelId="{94D47B9E-88C1-4026-B225-F23F07992769}" type="pres">
      <dgm:prSet presAssocID="{862CA214-CBB5-416A-9EBC-17AE53BCE609}" presName="FiveNodes_3" presStyleLbl="node1" presStyleIdx="2" presStyleCnt="5">
        <dgm:presLayoutVars>
          <dgm:bulletEnabled val="1"/>
        </dgm:presLayoutVars>
      </dgm:prSet>
      <dgm:spPr/>
    </dgm:pt>
    <dgm:pt modelId="{042C09B0-CA71-4B9E-A256-D9CADD174FCD}" type="pres">
      <dgm:prSet presAssocID="{862CA214-CBB5-416A-9EBC-17AE53BCE609}" presName="FiveNodes_4" presStyleLbl="node1" presStyleIdx="3" presStyleCnt="5">
        <dgm:presLayoutVars>
          <dgm:bulletEnabled val="1"/>
        </dgm:presLayoutVars>
      </dgm:prSet>
      <dgm:spPr/>
    </dgm:pt>
    <dgm:pt modelId="{4C5AC4CD-FA44-49A4-8F71-8594B63B2763}" type="pres">
      <dgm:prSet presAssocID="{862CA214-CBB5-416A-9EBC-17AE53BCE609}" presName="FiveNodes_5" presStyleLbl="node1" presStyleIdx="4" presStyleCnt="5">
        <dgm:presLayoutVars>
          <dgm:bulletEnabled val="1"/>
        </dgm:presLayoutVars>
      </dgm:prSet>
      <dgm:spPr/>
    </dgm:pt>
    <dgm:pt modelId="{D2260DD2-6493-4527-84A2-AD8ADB56E271}" type="pres">
      <dgm:prSet presAssocID="{862CA214-CBB5-416A-9EBC-17AE53BCE609}" presName="FiveConn_1-2" presStyleLbl="fgAccFollowNode1" presStyleIdx="0" presStyleCnt="4">
        <dgm:presLayoutVars>
          <dgm:bulletEnabled val="1"/>
        </dgm:presLayoutVars>
      </dgm:prSet>
      <dgm:spPr/>
    </dgm:pt>
    <dgm:pt modelId="{8A8B1AD5-D424-4848-817C-2375F66A9E58}" type="pres">
      <dgm:prSet presAssocID="{862CA214-CBB5-416A-9EBC-17AE53BCE609}" presName="FiveConn_2-3" presStyleLbl="fgAccFollowNode1" presStyleIdx="1" presStyleCnt="4">
        <dgm:presLayoutVars>
          <dgm:bulletEnabled val="1"/>
        </dgm:presLayoutVars>
      </dgm:prSet>
      <dgm:spPr/>
    </dgm:pt>
    <dgm:pt modelId="{1C20B16A-70AE-4C36-BF69-FD25F3298CB4}" type="pres">
      <dgm:prSet presAssocID="{862CA214-CBB5-416A-9EBC-17AE53BCE609}" presName="FiveConn_3-4" presStyleLbl="fgAccFollowNode1" presStyleIdx="2" presStyleCnt="4">
        <dgm:presLayoutVars>
          <dgm:bulletEnabled val="1"/>
        </dgm:presLayoutVars>
      </dgm:prSet>
      <dgm:spPr/>
    </dgm:pt>
    <dgm:pt modelId="{6744E7C3-08EA-4AF9-BD0C-1B2CAB19914F}" type="pres">
      <dgm:prSet presAssocID="{862CA214-CBB5-416A-9EBC-17AE53BCE609}" presName="FiveConn_4-5" presStyleLbl="fgAccFollowNode1" presStyleIdx="3" presStyleCnt="4">
        <dgm:presLayoutVars>
          <dgm:bulletEnabled val="1"/>
        </dgm:presLayoutVars>
      </dgm:prSet>
      <dgm:spPr/>
    </dgm:pt>
    <dgm:pt modelId="{FE265920-8E27-4780-8A8D-4AB181FF934F}" type="pres">
      <dgm:prSet presAssocID="{862CA214-CBB5-416A-9EBC-17AE53BCE609}" presName="FiveNodes_1_text" presStyleLbl="node1" presStyleIdx="4" presStyleCnt="5">
        <dgm:presLayoutVars>
          <dgm:bulletEnabled val="1"/>
        </dgm:presLayoutVars>
      </dgm:prSet>
      <dgm:spPr/>
    </dgm:pt>
    <dgm:pt modelId="{E8715A9E-7679-4948-A275-758A6F8DFBF0}" type="pres">
      <dgm:prSet presAssocID="{862CA214-CBB5-416A-9EBC-17AE53BCE609}" presName="FiveNodes_2_text" presStyleLbl="node1" presStyleIdx="4" presStyleCnt="5">
        <dgm:presLayoutVars>
          <dgm:bulletEnabled val="1"/>
        </dgm:presLayoutVars>
      </dgm:prSet>
      <dgm:spPr/>
    </dgm:pt>
    <dgm:pt modelId="{58730B30-1CA2-48DF-8D0A-CE47DF41091A}" type="pres">
      <dgm:prSet presAssocID="{862CA214-CBB5-416A-9EBC-17AE53BCE609}" presName="FiveNodes_3_text" presStyleLbl="node1" presStyleIdx="4" presStyleCnt="5">
        <dgm:presLayoutVars>
          <dgm:bulletEnabled val="1"/>
        </dgm:presLayoutVars>
      </dgm:prSet>
      <dgm:spPr/>
    </dgm:pt>
    <dgm:pt modelId="{D9933C77-0781-4639-A827-6428E50009DD}" type="pres">
      <dgm:prSet presAssocID="{862CA214-CBB5-416A-9EBC-17AE53BCE609}" presName="FiveNodes_4_text" presStyleLbl="node1" presStyleIdx="4" presStyleCnt="5">
        <dgm:presLayoutVars>
          <dgm:bulletEnabled val="1"/>
        </dgm:presLayoutVars>
      </dgm:prSet>
      <dgm:spPr/>
    </dgm:pt>
    <dgm:pt modelId="{74FB6675-378A-4671-8D7C-1FF384C2FB3B}" type="pres">
      <dgm:prSet presAssocID="{862CA214-CBB5-416A-9EBC-17AE53BCE609}" presName="FiveNodes_5_text" presStyleLbl="node1" presStyleIdx="4" presStyleCnt="5">
        <dgm:presLayoutVars>
          <dgm:bulletEnabled val="1"/>
        </dgm:presLayoutVars>
      </dgm:prSet>
      <dgm:spPr/>
    </dgm:pt>
  </dgm:ptLst>
  <dgm:cxnLst>
    <dgm:cxn modelId="{F7111D05-200D-46DD-8875-781A1709E634}" type="presOf" srcId="{DC410F71-E2AC-4A80-BF1E-619623D0DC8E}" destId="{FE265920-8E27-4780-8A8D-4AB181FF934F}" srcOrd="1" destOrd="0" presId="urn:microsoft.com/office/officeart/2005/8/layout/vProcess5"/>
    <dgm:cxn modelId="{81CEC70E-FDEF-425E-BD10-A2E534A2F357}" type="presOf" srcId="{7A531408-B164-4027-A683-559B23F33663}" destId="{042C09B0-CA71-4B9E-A256-D9CADD174FCD}" srcOrd="0" destOrd="0" presId="urn:microsoft.com/office/officeart/2005/8/layout/vProcess5"/>
    <dgm:cxn modelId="{0234751E-011C-4107-BA0A-0B3A3539F737}" srcId="{862CA214-CBB5-416A-9EBC-17AE53BCE609}" destId="{B0377339-085E-48A3-B8F3-08F0353EE441}" srcOrd="1" destOrd="0" parTransId="{F107D391-A232-4F89-AAD5-44F810E04F0C}" sibTransId="{17E45AB8-6382-475D-B910-4E9C32B49078}"/>
    <dgm:cxn modelId="{E0B7CF2C-DA4B-4D97-8EF4-1E99FD63CE9E}" type="presOf" srcId="{DC410F71-E2AC-4A80-BF1E-619623D0DC8E}" destId="{B59DC772-C18E-4C9C-8674-213B2AFA8818}" srcOrd="0" destOrd="0" presId="urn:microsoft.com/office/officeart/2005/8/layout/vProcess5"/>
    <dgm:cxn modelId="{D2C1E539-0ECC-47E5-B182-7C5E1C2D1866}" type="presOf" srcId="{5B61CB88-679B-4CBD-9D53-E5A7562C366D}" destId="{94D47B9E-88C1-4026-B225-F23F07992769}" srcOrd="0" destOrd="0" presId="urn:microsoft.com/office/officeart/2005/8/layout/vProcess5"/>
    <dgm:cxn modelId="{DBDF595E-F880-4B1E-9B26-4070DBFBD114}" type="presOf" srcId="{73152295-6FEC-4246-82BF-511BA06CDB27}" destId="{D2260DD2-6493-4527-84A2-AD8ADB56E271}" srcOrd="0" destOrd="0" presId="urn:microsoft.com/office/officeart/2005/8/layout/vProcess5"/>
    <dgm:cxn modelId="{C9F25D42-8702-46CE-8EAC-DF8303905E37}" srcId="{862CA214-CBB5-416A-9EBC-17AE53BCE609}" destId="{5B61CB88-679B-4CBD-9D53-E5A7562C366D}" srcOrd="2" destOrd="0" parTransId="{8A6D6FF6-8ABF-45DA-86B9-80C735D11F62}" sibTransId="{CEB7240C-B9E1-4B17-A411-D5A073E53A1E}"/>
    <dgm:cxn modelId="{BF591366-1B1D-48E5-99EB-0F559BE57DC0}" type="presOf" srcId="{CEB7240C-B9E1-4B17-A411-D5A073E53A1E}" destId="{1C20B16A-70AE-4C36-BF69-FD25F3298CB4}" srcOrd="0" destOrd="0" presId="urn:microsoft.com/office/officeart/2005/8/layout/vProcess5"/>
    <dgm:cxn modelId="{1021998F-6E8B-4E62-B03F-43CDCCC21199}" type="presOf" srcId="{B0377339-085E-48A3-B8F3-08F0353EE441}" destId="{E8715A9E-7679-4948-A275-758A6F8DFBF0}" srcOrd="1" destOrd="0" presId="urn:microsoft.com/office/officeart/2005/8/layout/vProcess5"/>
    <dgm:cxn modelId="{7FB30A9D-E870-4DFC-AE2E-002DB4775D74}" type="presOf" srcId="{1B2FCD66-5F6A-4084-9332-A1FE62D30CCB}" destId="{4C5AC4CD-FA44-49A4-8F71-8594B63B2763}" srcOrd="0" destOrd="0" presId="urn:microsoft.com/office/officeart/2005/8/layout/vProcess5"/>
    <dgm:cxn modelId="{971B26B6-1C9B-45F5-A195-19F0B2A18316}" type="presOf" srcId="{862CA214-CBB5-416A-9EBC-17AE53BCE609}" destId="{2E3FE39D-5028-47A4-A901-8A8BE0AD02BF}" srcOrd="0" destOrd="0" presId="urn:microsoft.com/office/officeart/2005/8/layout/vProcess5"/>
    <dgm:cxn modelId="{A12358B6-7BB4-4504-87D5-F35E6CD02F50}" type="presOf" srcId="{5B61CB88-679B-4CBD-9D53-E5A7562C366D}" destId="{58730B30-1CA2-48DF-8D0A-CE47DF41091A}" srcOrd="1" destOrd="0" presId="urn:microsoft.com/office/officeart/2005/8/layout/vProcess5"/>
    <dgm:cxn modelId="{502BC8B7-9931-47B8-861B-DD8915BC3DE5}" srcId="{862CA214-CBB5-416A-9EBC-17AE53BCE609}" destId="{78D87243-6D5C-4A28-9312-30E7E083D211}" srcOrd="5" destOrd="0" parTransId="{C4D79C93-4FD3-4DE9-94C6-927568EE9C0F}" sibTransId="{2F52C46F-F90B-4B24-967C-CEE08254CACB}"/>
    <dgm:cxn modelId="{C2F328BA-1CF6-4060-B21E-11C8811BA03E}" type="presOf" srcId="{7A531408-B164-4027-A683-559B23F33663}" destId="{D9933C77-0781-4639-A827-6428E50009DD}" srcOrd="1" destOrd="0" presId="urn:microsoft.com/office/officeart/2005/8/layout/vProcess5"/>
    <dgm:cxn modelId="{25BCF0BE-1C07-47C8-ADBA-047B53C6524B}" srcId="{862CA214-CBB5-416A-9EBC-17AE53BCE609}" destId="{1B2FCD66-5F6A-4084-9332-A1FE62D30CCB}" srcOrd="4" destOrd="0" parTransId="{D9BBCA36-04E9-43C4-9C82-1DDD890E6277}" sibTransId="{450C36BA-AC94-4D21-B14E-05FF25A9BA19}"/>
    <dgm:cxn modelId="{2A5264C1-5CCC-49BE-9384-34F5973024C8}" type="presOf" srcId="{C191ED7F-3206-4645-9895-1029607919D6}" destId="{6744E7C3-08EA-4AF9-BD0C-1B2CAB19914F}" srcOrd="0" destOrd="0" presId="urn:microsoft.com/office/officeart/2005/8/layout/vProcess5"/>
    <dgm:cxn modelId="{C9D01CC4-A678-4C48-AF6B-78A8B2A9C827}" type="presOf" srcId="{B0377339-085E-48A3-B8F3-08F0353EE441}" destId="{2FBA9F52-D659-443B-B8DF-3A7A65F54742}" srcOrd="0" destOrd="0" presId="urn:microsoft.com/office/officeart/2005/8/layout/vProcess5"/>
    <dgm:cxn modelId="{9FD712C5-BAA4-4BFC-8C1B-9B912F895C48}" type="presOf" srcId="{1B2FCD66-5F6A-4084-9332-A1FE62D30CCB}" destId="{74FB6675-378A-4671-8D7C-1FF384C2FB3B}" srcOrd="1" destOrd="0" presId="urn:microsoft.com/office/officeart/2005/8/layout/vProcess5"/>
    <dgm:cxn modelId="{A76F95CF-44E3-4B3C-80E2-E0C81BC54496}" srcId="{862CA214-CBB5-416A-9EBC-17AE53BCE609}" destId="{DC410F71-E2AC-4A80-BF1E-619623D0DC8E}" srcOrd="0" destOrd="0" parTransId="{8B6B2F9F-2084-437A-B166-4ACFCFFCEAA6}" sibTransId="{73152295-6FEC-4246-82BF-511BA06CDB27}"/>
    <dgm:cxn modelId="{78B4F8E2-9287-48E2-AAF8-B0E2C889D0AE}" srcId="{862CA214-CBB5-416A-9EBC-17AE53BCE609}" destId="{7A531408-B164-4027-A683-559B23F33663}" srcOrd="3" destOrd="0" parTransId="{ACE2B9BF-2F43-4776-8C53-082092120B4A}" sibTransId="{C191ED7F-3206-4645-9895-1029607919D6}"/>
    <dgm:cxn modelId="{549B34FE-DA29-4E41-8870-FD06A96B046F}" type="presOf" srcId="{17E45AB8-6382-475D-B910-4E9C32B49078}" destId="{8A8B1AD5-D424-4848-817C-2375F66A9E58}" srcOrd="0" destOrd="0" presId="urn:microsoft.com/office/officeart/2005/8/layout/vProcess5"/>
    <dgm:cxn modelId="{3122CB61-4FCE-494B-B296-958AAACBF0E5}" type="presParOf" srcId="{2E3FE39D-5028-47A4-A901-8A8BE0AD02BF}" destId="{5E179E4D-8C20-45C4-88A6-2C896AD7BD6D}" srcOrd="0" destOrd="0" presId="urn:microsoft.com/office/officeart/2005/8/layout/vProcess5"/>
    <dgm:cxn modelId="{D466838B-C738-4E1B-AAE2-87B928FE305D}" type="presParOf" srcId="{2E3FE39D-5028-47A4-A901-8A8BE0AD02BF}" destId="{B59DC772-C18E-4C9C-8674-213B2AFA8818}" srcOrd="1" destOrd="0" presId="urn:microsoft.com/office/officeart/2005/8/layout/vProcess5"/>
    <dgm:cxn modelId="{89819ED0-26BE-48E3-B236-FCC5930BF88E}" type="presParOf" srcId="{2E3FE39D-5028-47A4-A901-8A8BE0AD02BF}" destId="{2FBA9F52-D659-443B-B8DF-3A7A65F54742}" srcOrd="2" destOrd="0" presId="urn:microsoft.com/office/officeart/2005/8/layout/vProcess5"/>
    <dgm:cxn modelId="{6403433A-C44D-457C-9BB4-B457A05CCB85}" type="presParOf" srcId="{2E3FE39D-5028-47A4-A901-8A8BE0AD02BF}" destId="{94D47B9E-88C1-4026-B225-F23F07992769}" srcOrd="3" destOrd="0" presId="urn:microsoft.com/office/officeart/2005/8/layout/vProcess5"/>
    <dgm:cxn modelId="{29A7733F-8D8F-45BA-8EC2-8FB173711BEE}" type="presParOf" srcId="{2E3FE39D-5028-47A4-A901-8A8BE0AD02BF}" destId="{042C09B0-CA71-4B9E-A256-D9CADD174FCD}" srcOrd="4" destOrd="0" presId="urn:microsoft.com/office/officeart/2005/8/layout/vProcess5"/>
    <dgm:cxn modelId="{D04C6AB9-69AC-47EA-8299-2EA2B810DCBE}" type="presParOf" srcId="{2E3FE39D-5028-47A4-A901-8A8BE0AD02BF}" destId="{4C5AC4CD-FA44-49A4-8F71-8594B63B2763}" srcOrd="5" destOrd="0" presId="urn:microsoft.com/office/officeart/2005/8/layout/vProcess5"/>
    <dgm:cxn modelId="{1B50FF97-4817-42AB-B132-42649F69B276}" type="presParOf" srcId="{2E3FE39D-5028-47A4-A901-8A8BE0AD02BF}" destId="{D2260DD2-6493-4527-84A2-AD8ADB56E271}" srcOrd="6" destOrd="0" presId="urn:microsoft.com/office/officeart/2005/8/layout/vProcess5"/>
    <dgm:cxn modelId="{6FEE5229-8C53-4C86-933D-28DA789E6233}" type="presParOf" srcId="{2E3FE39D-5028-47A4-A901-8A8BE0AD02BF}" destId="{8A8B1AD5-D424-4848-817C-2375F66A9E58}" srcOrd="7" destOrd="0" presId="urn:microsoft.com/office/officeart/2005/8/layout/vProcess5"/>
    <dgm:cxn modelId="{C58786A1-3AB5-4131-8C47-0FCC7F6C7851}" type="presParOf" srcId="{2E3FE39D-5028-47A4-A901-8A8BE0AD02BF}" destId="{1C20B16A-70AE-4C36-BF69-FD25F3298CB4}" srcOrd="8" destOrd="0" presId="urn:microsoft.com/office/officeart/2005/8/layout/vProcess5"/>
    <dgm:cxn modelId="{FF232442-E9F6-4EA7-8473-A3D42A42965B}" type="presParOf" srcId="{2E3FE39D-5028-47A4-A901-8A8BE0AD02BF}" destId="{6744E7C3-08EA-4AF9-BD0C-1B2CAB19914F}" srcOrd="9" destOrd="0" presId="urn:microsoft.com/office/officeart/2005/8/layout/vProcess5"/>
    <dgm:cxn modelId="{6DD78A32-DF7E-4C24-BCAD-E7D78D335767}" type="presParOf" srcId="{2E3FE39D-5028-47A4-A901-8A8BE0AD02BF}" destId="{FE265920-8E27-4780-8A8D-4AB181FF934F}" srcOrd="10" destOrd="0" presId="urn:microsoft.com/office/officeart/2005/8/layout/vProcess5"/>
    <dgm:cxn modelId="{42801BDE-ADDF-4DDB-8263-56662EEB4588}" type="presParOf" srcId="{2E3FE39D-5028-47A4-A901-8A8BE0AD02BF}" destId="{E8715A9E-7679-4948-A275-758A6F8DFBF0}" srcOrd="11" destOrd="0" presId="urn:microsoft.com/office/officeart/2005/8/layout/vProcess5"/>
    <dgm:cxn modelId="{A8395287-45EB-4C66-8836-DDAAED729242}" type="presParOf" srcId="{2E3FE39D-5028-47A4-A901-8A8BE0AD02BF}" destId="{58730B30-1CA2-48DF-8D0A-CE47DF41091A}" srcOrd="12" destOrd="0" presId="urn:microsoft.com/office/officeart/2005/8/layout/vProcess5"/>
    <dgm:cxn modelId="{30F9CE28-2162-4471-B1D8-52B5D3445223}" type="presParOf" srcId="{2E3FE39D-5028-47A4-A901-8A8BE0AD02BF}" destId="{D9933C77-0781-4639-A827-6428E50009DD}" srcOrd="13" destOrd="0" presId="urn:microsoft.com/office/officeart/2005/8/layout/vProcess5"/>
    <dgm:cxn modelId="{2400741F-8509-44DD-B541-9F28956E0348}" type="presParOf" srcId="{2E3FE39D-5028-47A4-A901-8A8BE0AD02BF}" destId="{74FB6675-378A-4671-8D7C-1FF384C2FB3B}"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DC772-C18E-4C9C-8674-213B2AFA8818}">
      <dsp:nvSpPr>
        <dsp:cNvPr id="0" name=""/>
        <dsp:cNvSpPr/>
      </dsp:nvSpPr>
      <dsp:spPr>
        <a:xfrm>
          <a:off x="0" y="0"/>
          <a:ext cx="7871389" cy="741037"/>
        </a:xfrm>
        <a:prstGeom prst="roundRect">
          <a:avLst>
            <a:gd name="adj" fmla="val 10000"/>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defRPr cap="all"/>
          </a:pPr>
          <a:r>
            <a:rPr lang="en-US" sz="3200" kern="1200" dirty="0">
              <a:latin typeface="Calibri Light" panose="020F0302020204030204"/>
            </a:rPr>
            <a:t>Nav Bar</a:t>
          </a:r>
          <a:endParaRPr lang="en-US" sz="3200" kern="1200" dirty="0"/>
        </a:p>
      </dsp:txBody>
      <dsp:txXfrm>
        <a:off x="21704" y="21704"/>
        <a:ext cx="6985051" cy="697629"/>
      </dsp:txXfrm>
    </dsp:sp>
    <dsp:sp modelId="{2FBA9F52-D659-443B-B8DF-3A7A65F54742}">
      <dsp:nvSpPr>
        <dsp:cNvPr id="0" name=""/>
        <dsp:cNvSpPr/>
      </dsp:nvSpPr>
      <dsp:spPr>
        <a:xfrm>
          <a:off x="587798" y="843959"/>
          <a:ext cx="7871389" cy="741037"/>
        </a:xfrm>
        <a:prstGeom prst="roundRect">
          <a:avLst>
            <a:gd name="adj" fmla="val 10000"/>
          </a:avLst>
        </a:prstGeom>
        <a:solidFill>
          <a:schemeClr val="accent2">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defRPr cap="all"/>
          </a:pPr>
          <a:r>
            <a:rPr lang="en-US" sz="3200" kern="1200" dirty="0">
              <a:latin typeface="Calibri Light" panose="020F0302020204030204"/>
            </a:rPr>
            <a:t>Menu </a:t>
          </a:r>
          <a:endParaRPr lang="en-US" sz="3200" kern="1200" dirty="0"/>
        </a:p>
      </dsp:txBody>
      <dsp:txXfrm>
        <a:off x="609502" y="865663"/>
        <a:ext cx="6758508" cy="697629"/>
      </dsp:txXfrm>
    </dsp:sp>
    <dsp:sp modelId="{94D47B9E-88C1-4026-B225-F23F07992769}">
      <dsp:nvSpPr>
        <dsp:cNvPr id="0" name=""/>
        <dsp:cNvSpPr/>
      </dsp:nvSpPr>
      <dsp:spPr>
        <a:xfrm>
          <a:off x="1175597" y="1687918"/>
          <a:ext cx="7871389" cy="741037"/>
        </a:xfrm>
        <a:prstGeom prst="roundRect">
          <a:avLst>
            <a:gd name="adj" fmla="val 10000"/>
          </a:avLst>
        </a:prstGeom>
        <a:solidFill>
          <a:schemeClr val="accent2">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defRPr cap="all"/>
          </a:pPr>
          <a:r>
            <a:rPr lang="en-US" sz="3200" kern="1200" dirty="0">
              <a:latin typeface="Calibri Light" panose="020F0302020204030204"/>
            </a:rPr>
            <a:t>Financials</a:t>
          </a:r>
          <a:endParaRPr lang="en-US" sz="3200" kern="1200" dirty="0"/>
        </a:p>
      </dsp:txBody>
      <dsp:txXfrm>
        <a:off x="1197301" y="1709622"/>
        <a:ext cx="6758508" cy="697629"/>
      </dsp:txXfrm>
    </dsp:sp>
    <dsp:sp modelId="{042C09B0-CA71-4B9E-A256-D9CADD174FCD}">
      <dsp:nvSpPr>
        <dsp:cNvPr id="0" name=""/>
        <dsp:cNvSpPr/>
      </dsp:nvSpPr>
      <dsp:spPr>
        <a:xfrm>
          <a:off x="1763395" y="2531877"/>
          <a:ext cx="7871389" cy="741037"/>
        </a:xfrm>
        <a:prstGeom prst="roundRect">
          <a:avLst>
            <a:gd name="adj" fmla="val 10000"/>
          </a:avLst>
        </a:prstGeom>
        <a:solidFill>
          <a:schemeClr val="accent2">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defRPr cap="all"/>
          </a:pPr>
          <a:r>
            <a:rPr lang="en-US" sz="3200" kern="1200">
              <a:latin typeface="Calibri Light" panose="020F0302020204030204"/>
            </a:rPr>
            <a:t>E-Procurement</a:t>
          </a:r>
          <a:endParaRPr lang="en-US" sz="3200" kern="1200"/>
        </a:p>
      </dsp:txBody>
      <dsp:txXfrm>
        <a:off x="1785099" y="2553581"/>
        <a:ext cx="6758508" cy="697629"/>
      </dsp:txXfrm>
    </dsp:sp>
    <dsp:sp modelId="{4C5AC4CD-FA44-49A4-8F71-8594B63B2763}">
      <dsp:nvSpPr>
        <dsp:cNvPr id="0" name=""/>
        <dsp:cNvSpPr/>
      </dsp:nvSpPr>
      <dsp:spPr>
        <a:xfrm>
          <a:off x="2351194" y="3375836"/>
          <a:ext cx="7871389" cy="741037"/>
        </a:xfrm>
        <a:prstGeom prst="roundRect">
          <a:avLst>
            <a:gd name="adj" fmla="val 10000"/>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defRPr cap="all"/>
          </a:pPr>
          <a:r>
            <a:rPr lang="en-US" sz="3200" kern="1200" dirty="0">
              <a:latin typeface="Calibri Light" panose="020F0302020204030204"/>
            </a:rPr>
            <a:t>Create Requisition</a:t>
          </a:r>
          <a:endParaRPr lang="en-US" sz="3200" kern="1200" dirty="0"/>
        </a:p>
      </dsp:txBody>
      <dsp:txXfrm>
        <a:off x="2372898" y="3397540"/>
        <a:ext cx="6758508" cy="697629"/>
      </dsp:txXfrm>
    </dsp:sp>
    <dsp:sp modelId="{D2260DD2-6493-4527-84A2-AD8ADB56E271}">
      <dsp:nvSpPr>
        <dsp:cNvPr id="0" name=""/>
        <dsp:cNvSpPr/>
      </dsp:nvSpPr>
      <dsp:spPr>
        <a:xfrm>
          <a:off x="7389715" y="541368"/>
          <a:ext cx="481674" cy="481674"/>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498092" y="541368"/>
        <a:ext cx="264920" cy="362460"/>
      </dsp:txXfrm>
    </dsp:sp>
    <dsp:sp modelId="{8A8B1AD5-D424-4848-817C-2375F66A9E58}">
      <dsp:nvSpPr>
        <dsp:cNvPr id="0" name=""/>
        <dsp:cNvSpPr/>
      </dsp:nvSpPr>
      <dsp:spPr>
        <a:xfrm>
          <a:off x="7977514" y="1385328"/>
          <a:ext cx="481674" cy="481674"/>
        </a:xfrm>
        <a:prstGeom prst="downArrow">
          <a:avLst>
            <a:gd name="adj1" fmla="val 55000"/>
            <a:gd name="adj2" fmla="val 45000"/>
          </a:avLst>
        </a:prstGeom>
        <a:solidFill>
          <a:schemeClr val="accent2">
            <a:alpha val="90000"/>
            <a:tint val="40000"/>
            <a:hueOff val="0"/>
            <a:satOff val="0"/>
            <a:lumOff val="0"/>
            <a:alphaOff val="-13333"/>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8085891" y="1385328"/>
        <a:ext cx="264920" cy="362460"/>
      </dsp:txXfrm>
    </dsp:sp>
    <dsp:sp modelId="{1C20B16A-70AE-4C36-BF69-FD25F3298CB4}">
      <dsp:nvSpPr>
        <dsp:cNvPr id="0" name=""/>
        <dsp:cNvSpPr/>
      </dsp:nvSpPr>
      <dsp:spPr>
        <a:xfrm>
          <a:off x="8565312" y="2216936"/>
          <a:ext cx="481674" cy="481674"/>
        </a:xfrm>
        <a:prstGeom prst="downArrow">
          <a:avLst>
            <a:gd name="adj1" fmla="val 55000"/>
            <a:gd name="adj2" fmla="val 45000"/>
          </a:avLst>
        </a:prstGeom>
        <a:solidFill>
          <a:schemeClr val="accent2">
            <a:alpha val="90000"/>
            <a:tint val="40000"/>
            <a:hueOff val="0"/>
            <a:satOff val="0"/>
            <a:lumOff val="0"/>
            <a:alphaOff val="-26667"/>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8673689" y="2216936"/>
        <a:ext cx="264920" cy="362460"/>
      </dsp:txXfrm>
    </dsp:sp>
    <dsp:sp modelId="{6744E7C3-08EA-4AF9-BD0C-1B2CAB19914F}">
      <dsp:nvSpPr>
        <dsp:cNvPr id="0" name=""/>
        <dsp:cNvSpPr/>
      </dsp:nvSpPr>
      <dsp:spPr>
        <a:xfrm>
          <a:off x="9153111" y="3069129"/>
          <a:ext cx="481674" cy="481674"/>
        </a:xfrm>
        <a:prstGeom prst="downArrow">
          <a:avLst>
            <a:gd name="adj1" fmla="val 55000"/>
            <a:gd name="adj2" fmla="val 45000"/>
          </a:avLst>
        </a:prstGeom>
        <a:solidFill>
          <a:schemeClr val="accent2">
            <a:alpha val="90000"/>
            <a:tint val="40000"/>
            <a:hueOff val="0"/>
            <a:satOff val="0"/>
            <a:lumOff val="0"/>
            <a:alphaOff val="-4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9261488" y="3069129"/>
        <a:ext cx="264920" cy="36246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DE835-3299-4927-A31F-D10385D93C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D582BF-8B3F-4D6C-9DA1-9F4B223FE4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5580AC-812D-455A-B942-A279236BD45F}"/>
              </a:ext>
            </a:extLst>
          </p:cNvPr>
          <p:cNvSpPr>
            <a:spLocks noGrp="1"/>
          </p:cNvSpPr>
          <p:nvPr>
            <p:ph type="dt" sz="half" idx="10"/>
          </p:nvPr>
        </p:nvSpPr>
        <p:spPr/>
        <p:txBody>
          <a:bodyPr/>
          <a:lstStyle/>
          <a:p>
            <a:fld id="{2E7EDB3D-8560-4685-88D0-785E95F5CD89}" type="datetimeFigureOut">
              <a:rPr lang="en-US" smtClean="0"/>
              <a:t>1/9/2024</a:t>
            </a:fld>
            <a:endParaRPr lang="en-US"/>
          </a:p>
        </p:txBody>
      </p:sp>
      <p:sp>
        <p:nvSpPr>
          <p:cNvPr id="5" name="Footer Placeholder 4">
            <a:extLst>
              <a:ext uri="{FF2B5EF4-FFF2-40B4-BE49-F238E27FC236}">
                <a16:creationId xmlns:a16="http://schemas.microsoft.com/office/drawing/2014/main" id="{CB7CD2F0-8AE5-4893-8A85-1682FA3CA0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3B4C5A-9152-40F7-B1BA-65C87B7F6F5D}"/>
              </a:ext>
            </a:extLst>
          </p:cNvPr>
          <p:cNvSpPr>
            <a:spLocks noGrp="1"/>
          </p:cNvSpPr>
          <p:nvPr>
            <p:ph type="sldNum" sz="quarter" idx="12"/>
          </p:nvPr>
        </p:nvSpPr>
        <p:spPr/>
        <p:txBody>
          <a:bodyPr/>
          <a:lstStyle/>
          <a:p>
            <a:fld id="{FCA5655A-59FC-4663-9C31-C444B1618451}" type="slidenum">
              <a:rPr lang="en-US" smtClean="0"/>
              <a:t>‹#›</a:t>
            </a:fld>
            <a:endParaRPr lang="en-US"/>
          </a:p>
        </p:txBody>
      </p:sp>
    </p:spTree>
    <p:extLst>
      <p:ext uri="{BB962C8B-B14F-4D97-AF65-F5344CB8AC3E}">
        <p14:creationId xmlns:p14="http://schemas.microsoft.com/office/powerpoint/2010/main" val="428022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CA18D-3142-46EA-9292-0A21AA652C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14F8B7-4B01-4178-9C2F-5565F390EB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081B4-3466-433B-BA41-6E3D6092C0D8}"/>
              </a:ext>
            </a:extLst>
          </p:cNvPr>
          <p:cNvSpPr>
            <a:spLocks noGrp="1"/>
          </p:cNvSpPr>
          <p:nvPr>
            <p:ph type="dt" sz="half" idx="10"/>
          </p:nvPr>
        </p:nvSpPr>
        <p:spPr/>
        <p:txBody>
          <a:bodyPr/>
          <a:lstStyle/>
          <a:p>
            <a:fld id="{2E7EDB3D-8560-4685-88D0-785E95F5CD89}" type="datetimeFigureOut">
              <a:rPr lang="en-US" smtClean="0"/>
              <a:t>1/9/2024</a:t>
            </a:fld>
            <a:endParaRPr lang="en-US"/>
          </a:p>
        </p:txBody>
      </p:sp>
      <p:sp>
        <p:nvSpPr>
          <p:cNvPr id="5" name="Footer Placeholder 4">
            <a:extLst>
              <a:ext uri="{FF2B5EF4-FFF2-40B4-BE49-F238E27FC236}">
                <a16:creationId xmlns:a16="http://schemas.microsoft.com/office/drawing/2014/main" id="{D23C42CE-9F6E-418B-BA3C-EF2131D825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5E658C-89B8-48B2-8333-BE7C0A5C90EC}"/>
              </a:ext>
            </a:extLst>
          </p:cNvPr>
          <p:cNvSpPr>
            <a:spLocks noGrp="1"/>
          </p:cNvSpPr>
          <p:nvPr>
            <p:ph type="sldNum" sz="quarter" idx="12"/>
          </p:nvPr>
        </p:nvSpPr>
        <p:spPr/>
        <p:txBody>
          <a:bodyPr/>
          <a:lstStyle/>
          <a:p>
            <a:fld id="{FCA5655A-59FC-4663-9C31-C444B1618451}" type="slidenum">
              <a:rPr lang="en-US" smtClean="0"/>
              <a:t>‹#›</a:t>
            </a:fld>
            <a:endParaRPr lang="en-US"/>
          </a:p>
        </p:txBody>
      </p:sp>
    </p:spTree>
    <p:extLst>
      <p:ext uri="{BB962C8B-B14F-4D97-AF65-F5344CB8AC3E}">
        <p14:creationId xmlns:p14="http://schemas.microsoft.com/office/powerpoint/2010/main" val="2509967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CCEFC4-5B90-4414-AC63-005AB1B2D2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E4504E-39A0-4FF4-9C64-A4563062B2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8926D-48E0-4D2C-8CCF-51FAA4386F5F}"/>
              </a:ext>
            </a:extLst>
          </p:cNvPr>
          <p:cNvSpPr>
            <a:spLocks noGrp="1"/>
          </p:cNvSpPr>
          <p:nvPr>
            <p:ph type="dt" sz="half" idx="10"/>
          </p:nvPr>
        </p:nvSpPr>
        <p:spPr/>
        <p:txBody>
          <a:bodyPr/>
          <a:lstStyle/>
          <a:p>
            <a:fld id="{2E7EDB3D-8560-4685-88D0-785E95F5CD89}" type="datetimeFigureOut">
              <a:rPr lang="en-US" smtClean="0"/>
              <a:t>1/9/2024</a:t>
            </a:fld>
            <a:endParaRPr lang="en-US"/>
          </a:p>
        </p:txBody>
      </p:sp>
      <p:sp>
        <p:nvSpPr>
          <p:cNvPr id="5" name="Footer Placeholder 4">
            <a:extLst>
              <a:ext uri="{FF2B5EF4-FFF2-40B4-BE49-F238E27FC236}">
                <a16:creationId xmlns:a16="http://schemas.microsoft.com/office/drawing/2014/main" id="{BBF11E49-AE6B-48FC-844F-CB936B24B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3CA3E1-83D8-4CDD-BAA3-64A7DA613529}"/>
              </a:ext>
            </a:extLst>
          </p:cNvPr>
          <p:cNvSpPr>
            <a:spLocks noGrp="1"/>
          </p:cNvSpPr>
          <p:nvPr>
            <p:ph type="sldNum" sz="quarter" idx="12"/>
          </p:nvPr>
        </p:nvSpPr>
        <p:spPr/>
        <p:txBody>
          <a:bodyPr/>
          <a:lstStyle/>
          <a:p>
            <a:fld id="{FCA5655A-59FC-4663-9C31-C444B1618451}" type="slidenum">
              <a:rPr lang="en-US" smtClean="0"/>
              <a:t>‹#›</a:t>
            </a:fld>
            <a:endParaRPr lang="en-US"/>
          </a:p>
        </p:txBody>
      </p:sp>
    </p:spTree>
    <p:extLst>
      <p:ext uri="{BB962C8B-B14F-4D97-AF65-F5344CB8AC3E}">
        <p14:creationId xmlns:p14="http://schemas.microsoft.com/office/powerpoint/2010/main" val="267200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F1AF-47EB-495B-BD40-06E281755F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4DA328-9FB0-436C-85E4-D2FD946EBB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69DC3A-A466-4B81-AFE9-4507CDACDB45}"/>
              </a:ext>
            </a:extLst>
          </p:cNvPr>
          <p:cNvSpPr>
            <a:spLocks noGrp="1"/>
          </p:cNvSpPr>
          <p:nvPr>
            <p:ph type="dt" sz="half" idx="10"/>
          </p:nvPr>
        </p:nvSpPr>
        <p:spPr/>
        <p:txBody>
          <a:bodyPr/>
          <a:lstStyle/>
          <a:p>
            <a:fld id="{2E7EDB3D-8560-4685-88D0-785E95F5CD89}" type="datetimeFigureOut">
              <a:rPr lang="en-US" smtClean="0"/>
              <a:t>1/9/2024</a:t>
            </a:fld>
            <a:endParaRPr lang="en-US"/>
          </a:p>
        </p:txBody>
      </p:sp>
      <p:sp>
        <p:nvSpPr>
          <p:cNvPr id="5" name="Footer Placeholder 4">
            <a:extLst>
              <a:ext uri="{FF2B5EF4-FFF2-40B4-BE49-F238E27FC236}">
                <a16:creationId xmlns:a16="http://schemas.microsoft.com/office/drawing/2014/main" id="{D2722C95-5FB5-41D8-9532-C8CE119B1B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60ECCD-1B19-4379-A348-E9841C212F20}"/>
              </a:ext>
            </a:extLst>
          </p:cNvPr>
          <p:cNvSpPr>
            <a:spLocks noGrp="1"/>
          </p:cNvSpPr>
          <p:nvPr>
            <p:ph type="sldNum" sz="quarter" idx="12"/>
          </p:nvPr>
        </p:nvSpPr>
        <p:spPr/>
        <p:txBody>
          <a:bodyPr/>
          <a:lstStyle/>
          <a:p>
            <a:fld id="{FCA5655A-59FC-4663-9C31-C444B1618451}" type="slidenum">
              <a:rPr lang="en-US" smtClean="0"/>
              <a:t>‹#›</a:t>
            </a:fld>
            <a:endParaRPr lang="en-US"/>
          </a:p>
        </p:txBody>
      </p:sp>
    </p:spTree>
    <p:extLst>
      <p:ext uri="{BB962C8B-B14F-4D97-AF65-F5344CB8AC3E}">
        <p14:creationId xmlns:p14="http://schemas.microsoft.com/office/powerpoint/2010/main" val="1363896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C8914-2D9C-40BF-B12F-78A1B14C0A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B3E7FB-A696-424D-848B-51EC2987C7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0624F6-9D1B-489A-B788-257DB509A32D}"/>
              </a:ext>
            </a:extLst>
          </p:cNvPr>
          <p:cNvSpPr>
            <a:spLocks noGrp="1"/>
          </p:cNvSpPr>
          <p:nvPr>
            <p:ph type="dt" sz="half" idx="10"/>
          </p:nvPr>
        </p:nvSpPr>
        <p:spPr/>
        <p:txBody>
          <a:bodyPr/>
          <a:lstStyle/>
          <a:p>
            <a:fld id="{2E7EDB3D-8560-4685-88D0-785E95F5CD89}" type="datetimeFigureOut">
              <a:rPr lang="en-US" smtClean="0"/>
              <a:t>1/9/2024</a:t>
            </a:fld>
            <a:endParaRPr lang="en-US"/>
          </a:p>
        </p:txBody>
      </p:sp>
      <p:sp>
        <p:nvSpPr>
          <p:cNvPr id="5" name="Footer Placeholder 4">
            <a:extLst>
              <a:ext uri="{FF2B5EF4-FFF2-40B4-BE49-F238E27FC236}">
                <a16:creationId xmlns:a16="http://schemas.microsoft.com/office/drawing/2014/main" id="{3FA40970-458F-4219-AA81-0B7CB6DD4C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292A98-4EFA-4A14-80D8-8D34260B0DD4}"/>
              </a:ext>
            </a:extLst>
          </p:cNvPr>
          <p:cNvSpPr>
            <a:spLocks noGrp="1"/>
          </p:cNvSpPr>
          <p:nvPr>
            <p:ph type="sldNum" sz="quarter" idx="12"/>
          </p:nvPr>
        </p:nvSpPr>
        <p:spPr/>
        <p:txBody>
          <a:bodyPr/>
          <a:lstStyle/>
          <a:p>
            <a:fld id="{FCA5655A-59FC-4663-9C31-C444B1618451}" type="slidenum">
              <a:rPr lang="en-US" smtClean="0"/>
              <a:t>‹#›</a:t>
            </a:fld>
            <a:endParaRPr lang="en-US"/>
          </a:p>
        </p:txBody>
      </p:sp>
    </p:spTree>
    <p:extLst>
      <p:ext uri="{BB962C8B-B14F-4D97-AF65-F5344CB8AC3E}">
        <p14:creationId xmlns:p14="http://schemas.microsoft.com/office/powerpoint/2010/main" val="2791959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CDF68-78C3-44F9-9039-A839C21AAA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0955E-B402-4D6A-92BD-43C4822BF5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CDC415-AC3C-4A06-83D3-0DF78D5AD3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9047DA-A25D-405E-95A5-6729F5D79FAC}"/>
              </a:ext>
            </a:extLst>
          </p:cNvPr>
          <p:cNvSpPr>
            <a:spLocks noGrp="1"/>
          </p:cNvSpPr>
          <p:nvPr>
            <p:ph type="dt" sz="half" idx="10"/>
          </p:nvPr>
        </p:nvSpPr>
        <p:spPr/>
        <p:txBody>
          <a:bodyPr/>
          <a:lstStyle/>
          <a:p>
            <a:fld id="{2E7EDB3D-8560-4685-88D0-785E95F5CD89}" type="datetimeFigureOut">
              <a:rPr lang="en-US" smtClean="0"/>
              <a:t>1/9/2024</a:t>
            </a:fld>
            <a:endParaRPr lang="en-US"/>
          </a:p>
        </p:txBody>
      </p:sp>
      <p:sp>
        <p:nvSpPr>
          <p:cNvPr id="6" name="Footer Placeholder 5">
            <a:extLst>
              <a:ext uri="{FF2B5EF4-FFF2-40B4-BE49-F238E27FC236}">
                <a16:creationId xmlns:a16="http://schemas.microsoft.com/office/drawing/2014/main" id="{87111BDA-BF6C-4858-AE55-73329683DE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F19B98-1ED7-469F-B020-5284881FCD28}"/>
              </a:ext>
            </a:extLst>
          </p:cNvPr>
          <p:cNvSpPr>
            <a:spLocks noGrp="1"/>
          </p:cNvSpPr>
          <p:nvPr>
            <p:ph type="sldNum" sz="quarter" idx="12"/>
          </p:nvPr>
        </p:nvSpPr>
        <p:spPr/>
        <p:txBody>
          <a:bodyPr/>
          <a:lstStyle/>
          <a:p>
            <a:fld id="{FCA5655A-59FC-4663-9C31-C444B1618451}" type="slidenum">
              <a:rPr lang="en-US" smtClean="0"/>
              <a:t>‹#›</a:t>
            </a:fld>
            <a:endParaRPr lang="en-US"/>
          </a:p>
        </p:txBody>
      </p:sp>
    </p:spTree>
    <p:extLst>
      <p:ext uri="{BB962C8B-B14F-4D97-AF65-F5344CB8AC3E}">
        <p14:creationId xmlns:p14="http://schemas.microsoft.com/office/powerpoint/2010/main" val="1614584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24E43-D550-4D91-B429-145F13D573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646616-6DC7-4769-AB86-6216EF4DC4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8B6560-27EA-47E8-84DA-899D64FC94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5AB57C-AC49-42FE-9E16-C4F54F9930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8CF846-EC4C-4EAE-9BAD-823BC66213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7926B2-D6E9-4FCC-ACB7-427D1808A8A1}"/>
              </a:ext>
            </a:extLst>
          </p:cNvPr>
          <p:cNvSpPr>
            <a:spLocks noGrp="1"/>
          </p:cNvSpPr>
          <p:nvPr>
            <p:ph type="dt" sz="half" idx="10"/>
          </p:nvPr>
        </p:nvSpPr>
        <p:spPr/>
        <p:txBody>
          <a:bodyPr/>
          <a:lstStyle/>
          <a:p>
            <a:fld id="{2E7EDB3D-8560-4685-88D0-785E95F5CD89}" type="datetimeFigureOut">
              <a:rPr lang="en-US" smtClean="0"/>
              <a:t>1/9/2024</a:t>
            </a:fld>
            <a:endParaRPr lang="en-US"/>
          </a:p>
        </p:txBody>
      </p:sp>
      <p:sp>
        <p:nvSpPr>
          <p:cNvPr id="8" name="Footer Placeholder 7">
            <a:extLst>
              <a:ext uri="{FF2B5EF4-FFF2-40B4-BE49-F238E27FC236}">
                <a16:creationId xmlns:a16="http://schemas.microsoft.com/office/drawing/2014/main" id="{FB61C655-7168-40C9-931C-FADDD396D2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2918F2-27DF-4EDF-83F1-8E1A2DB2DBA5}"/>
              </a:ext>
            </a:extLst>
          </p:cNvPr>
          <p:cNvSpPr>
            <a:spLocks noGrp="1"/>
          </p:cNvSpPr>
          <p:nvPr>
            <p:ph type="sldNum" sz="quarter" idx="12"/>
          </p:nvPr>
        </p:nvSpPr>
        <p:spPr/>
        <p:txBody>
          <a:bodyPr/>
          <a:lstStyle/>
          <a:p>
            <a:fld id="{FCA5655A-59FC-4663-9C31-C444B1618451}" type="slidenum">
              <a:rPr lang="en-US" smtClean="0"/>
              <a:t>‹#›</a:t>
            </a:fld>
            <a:endParaRPr lang="en-US"/>
          </a:p>
        </p:txBody>
      </p:sp>
    </p:spTree>
    <p:extLst>
      <p:ext uri="{BB962C8B-B14F-4D97-AF65-F5344CB8AC3E}">
        <p14:creationId xmlns:p14="http://schemas.microsoft.com/office/powerpoint/2010/main" val="1671443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DECFC-19A1-4537-8212-617AC4A906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58AE84-2CE8-4F91-98B5-EFC3AD2A6247}"/>
              </a:ext>
            </a:extLst>
          </p:cNvPr>
          <p:cNvSpPr>
            <a:spLocks noGrp="1"/>
          </p:cNvSpPr>
          <p:nvPr>
            <p:ph type="dt" sz="half" idx="10"/>
          </p:nvPr>
        </p:nvSpPr>
        <p:spPr/>
        <p:txBody>
          <a:bodyPr/>
          <a:lstStyle/>
          <a:p>
            <a:fld id="{2E7EDB3D-8560-4685-88D0-785E95F5CD89}" type="datetimeFigureOut">
              <a:rPr lang="en-US" smtClean="0"/>
              <a:t>1/9/2024</a:t>
            </a:fld>
            <a:endParaRPr lang="en-US"/>
          </a:p>
        </p:txBody>
      </p:sp>
      <p:sp>
        <p:nvSpPr>
          <p:cNvPr id="4" name="Footer Placeholder 3">
            <a:extLst>
              <a:ext uri="{FF2B5EF4-FFF2-40B4-BE49-F238E27FC236}">
                <a16:creationId xmlns:a16="http://schemas.microsoft.com/office/drawing/2014/main" id="{A0317048-1B26-48BC-BEA3-2370987F08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78DAC6-7342-4EA5-BC66-B9B66877D961}"/>
              </a:ext>
            </a:extLst>
          </p:cNvPr>
          <p:cNvSpPr>
            <a:spLocks noGrp="1"/>
          </p:cNvSpPr>
          <p:nvPr>
            <p:ph type="sldNum" sz="quarter" idx="12"/>
          </p:nvPr>
        </p:nvSpPr>
        <p:spPr/>
        <p:txBody>
          <a:bodyPr/>
          <a:lstStyle/>
          <a:p>
            <a:fld id="{FCA5655A-59FC-4663-9C31-C444B1618451}" type="slidenum">
              <a:rPr lang="en-US" smtClean="0"/>
              <a:t>‹#›</a:t>
            </a:fld>
            <a:endParaRPr lang="en-US"/>
          </a:p>
        </p:txBody>
      </p:sp>
    </p:spTree>
    <p:extLst>
      <p:ext uri="{BB962C8B-B14F-4D97-AF65-F5344CB8AC3E}">
        <p14:creationId xmlns:p14="http://schemas.microsoft.com/office/powerpoint/2010/main" val="2379267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8B185A-40BB-4132-9193-625CF57BC80E}"/>
              </a:ext>
            </a:extLst>
          </p:cNvPr>
          <p:cNvSpPr>
            <a:spLocks noGrp="1"/>
          </p:cNvSpPr>
          <p:nvPr>
            <p:ph type="dt" sz="half" idx="10"/>
          </p:nvPr>
        </p:nvSpPr>
        <p:spPr/>
        <p:txBody>
          <a:bodyPr/>
          <a:lstStyle/>
          <a:p>
            <a:fld id="{2E7EDB3D-8560-4685-88D0-785E95F5CD89}" type="datetimeFigureOut">
              <a:rPr lang="en-US" smtClean="0"/>
              <a:t>1/9/2024</a:t>
            </a:fld>
            <a:endParaRPr lang="en-US"/>
          </a:p>
        </p:txBody>
      </p:sp>
      <p:sp>
        <p:nvSpPr>
          <p:cNvPr id="3" name="Footer Placeholder 2">
            <a:extLst>
              <a:ext uri="{FF2B5EF4-FFF2-40B4-BE49-F238E27FC236}">
                <a16:creationId xmlns:a16="http://schemas.microsoft.com/office/drawing/2014/main" id="{33BB40AF-117B-4A44-9285-6D6EC932A2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6124A8-4E56-4CFC-B23A-B4979AC12224}"/>
              </a:ext>
            </a:extLst>
          </p:cNvPr>
          <p:cNvSpPr>
            <a:spLocks noGrp="1"/>
          </p:cNvSpPr>
          <p:nvPr>
            <p:ph type="sldNum" sz="quarter" idx="12"/>
          </p:nvPr>
        </p:nvSpPr>
        <p:spPr/>
        <p:txBody>
          <a:bodyPr/>
          <a:lstStyle/>
          <a:p>
            <a:fld id="{FCA5655A-59FC-4663-9C31-C444B1618451}" type="slidenum">
              <a:rPr lang="en-US" smtClean="0"/>
              <a:t>‹#›</a:t>
            </a:fld>
            <a:endParaRPr lang="en-US"/>
          </a:p>
        </p:txBody>
      </p:sp>
    </p:spTree>
    <p:extLst>
      <p:ext uri="{BB962C8B-B14F-4D97-AF65-F5344CB8AC3E}">
        <p14:creationId xmlns:p14="http://schemas.microsoft.com/office/powerpoint/2010/main" val="3704636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360DA-DA94-4012-B22B-27DE71CA35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A98BDD-06A5-45FD-B573-B6D40F1C9A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01C6B8-15E9-4BE6-AD44-66116F02CD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711266-2077-4D29-A5CF-73FC9E8A4106}"/>
              </a:ext>
            </a:extLst>
          </p:cNvPr>
          <p:cNvSpPr>
            <a:spLocks noGrp="1"/>
          </p:cNvSpPr>
          <p:nvPr>
            <p:ph type="dt" sz="half" idx="10"/>
          </p:nvPr>
        </p:nvSpPr>
        <p:spPr/>
        <p:txBody>
          <a:bodyPr/>
          <a:lstStyle/>
          <a:p>
            <a:fld id="{2E7EDB3D-8560-4685-88D0-785E95F5CD89}" type="datetimeFigureOut">
              <a:rPr lang="en-US" smtClean="0"/>
              <a:t>1/9/2024</a:t>
            </a:fld>
            <a:endParaRPr lang="en-US"/>
          </a:p>
        </p:txBody>
      </p:sp>
      <p:sp>
        <p:nvSpPr>
          <p:cNvPr id="6" name="Footer Placeholder 5">
            <a:extLst>
              <a:ext uri="{FF2B5EF4-FFF2-40B4-BE49-F238E27FC236}">
                <a16:creationId xmlns:a16="http://schemas.microsoft.com/office/drawing/2014/main" id="{7F995FCA-6A8E-4C95-B7AC-5AC61A2E79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921A49-1EAE-43B3-B86B-3E4935724F7D}"/>
              </a:ext>
            </a:extLst>
          </p:cNvPr>
          <p:cNvSpPr>
            <a:spLocks noGrp="1"/>
          </p:cNvSpPr>
          <p:nvPr>
            <p:ph type="sldNum" sz="quarter" idx="12"/>
          </p:nvPr>
        </p:nvSpPr>
        <p:spPr/>
        <p:txBody>
          <a:bodyPr/>
          <a:lstStyle/>
          <a:p>
            <a:fld id="{FCA5655A-59FC-4663-9C31-C444B1618451}" type="slidenum">
              <a:rPr lang="en-US" smtClean="0"/>
              <a:t>‹#›</a:t>
            </a:fld>
            <a:endParaRPr lang="en-US"/>
          </a:p>
        </p:txBody>
      </p:sp>
    </p:spTree>
    <p:extLst>
      <p:ext uri="{BB962C8B-B14F-4D97-AF65-F5344CB8AC3E}">
        <p14:creationId xmlns:p14="http://schemas.microsoft.com/office/powerpoint/2010/main" val="1552325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94450-F040-4661-94BC-3CACFE802C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CE110B-E219-41EA-B35E-2FFF9BD9A5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BEA3EF-CFFC-49FE-BB75-08D4BCF6F5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24DF95-36C3-412A-9929-F78F1C5E806F}"/>
              </a:ext>
            </a:extLst>
          </p:cNvPr>
          <p:cNvSpPr>
            <a:spLocks noGrp="1"/>
          </p:cNvSpPr>
          <p:nvPr>
            <p:ph type="dt" sz="half" idx="10"/>
          </p:nvPr>
        </p:nvSpPr>
        <p:spPr/>
        <p:txBody>
          <a:bodyPr/>
          <a:lstStyle/>
          <a:p>
            <a:fld id="{2E7EDB3D-8560-4685-88D0-785E95F5CD89}" type="datetimeFigureOut">
              <a:rPr lang="en-US" smtClean="0"/>
              <a:t>1/9/2024</a:t>
            </a:fld>
            <a:endParaRPr lang="en-US"/>
          </a:p>
        </p:txBody>
      </p:sp>
      <p:sp>
        <p:nvSpPr>
          <p:cNvPr id="6" name="Footer Placeholder 5">
            <a:extLst>
              <a:ext uri="{FF2B5EF4-FFF2-40B4-BE49-F238E27FC236}">
                <a16:creationId xmlns:a16="http://schemas.microsoft.com/office/drawing/2014/main" id="{CB573B18-935E-4DB3-8B37-A879ABF8F3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514F68-4F67-4C56-AC51-C06823305BBA}"/>
              </a:ext>
            </a:extLst>
          </p:cNvPr>
          <p:cNvSpPr>
            <a:spLocks noGrp="1"/>
          </p:cNvSpPr>
          <p:nvPr>
            <p:ph type="sldNum" sz="quarter" idx="12"/>
          </p:nvPr>
        </p:nvSpPr>
        <p:spPr/>
        <p:txBody>
          <a:bodyPr/>
          <a:lstStyle/>
          <a:p>
            <a:fld id="{FCA5655A-59FC-4663-9C31-C444B1618451}" type="slidenum">
              <a:rPr lang="en-US" smtClean="0"/>
              <a:t>‹#›</a:t>
            </a:fld>
            <a:endParaRPr lang="en-US"/>
          </a:p>
        </p:txBody>
      </p:sp>
    </p:spTree>
    <p:extLst>
      <p:ext uri="{BB962C8B-B14F-4D97-AF65-F5344CB8AC3E}">
        <p14:creationId xmlns:p14="http://schemas.microsoft.com/office/powerpoint/2010/main" val="67409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0A77AE-90F7-4C55-97A9-289F0841CA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AFEA37-0CBA-4FE3-8838-80A923F4A4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CAEC80-855E-47F5-A6EE-1EE238FDAE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EDB3D-8560-4685-88D0-785E95F5CD89}" type="datetimeFigureOut">
              <a:rPr lang="en-US" smtClean="0"/>
              <a:t>1/9/2024</a:t>
            </a:fld>
            <a:endParaRPr lang="en-US"/>
          </a:p>
        </p:txBody>
      </p:sp>
      <p:sp>
        <p:nvSpPr>
          <p:cNvPr id="5" name="Footer Placeholder 4">
            <a:extLst>
              <a:ext uri="{FF2B5EF4-FFF2-40B4-BE49-F238E27FC236}">
                <a16:creationId xmlns:a16="http://schemas.microsoft.com/office/drawing/2014/main" id="{21533D9C-4D6B-4FB8-BCFB-47233A62FC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B0EE4E-1A8C-4088-AB2E-E9437A7D05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5655A-59FC-4663-9C31-C444B1618451}" type="slidenum">
              <a:rPr lang="en-US" smtClean="0"/>
              <a:t>‹#›</a:t>
            </a:fld>
            <a:endParaRPr lang="en-US"/>
          </a:p>
        </p:txBody>
      </p:sp>
    </p:spTree>
    <p:extLst>
      <p:ext uri="{BB962C8B-B14F-4D97-AF65-F5344CB8AC3E}">
        <p14:creationId xmlns:p14="http://schemas.microsoft.com/office/powerpoint/2010/main" val="2558847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budget@uttyler.ed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purchasing@uttyler.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uttyler.edu/procurement-services/files/user-guide-eshop-purchases.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2.pn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png"/><Relationship Id="rId4" Type="http://schemas.openxmlformats.org/officeDocument/2006/relationships/hyperlink" Target="https://www.uttyler.edu/procurement-services/files/user-guide-eshop-purchases.pdf" TargetMode="External"/><Relationship Id="rId9" Type="http://schemas.openxmlformats.org/officeDocument/2006/relationships/image" Target="../media/image8.png"/><Relationship Id="rId14"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18" Type="http://schemas.openxmlformats.org/officeDocument/2006/relationships/image" Target="../media/image17.svg"/><Relationship Id="rId3" Type="http://schemas.openxmlformats.org/officeDocument/2006/relationships/image" Target="../media/image21.png"/><Relationship Id="rId7" Type="http://schemas.openxmlformats.org/officeDocument/2006/relationships/image" Target="../media/image25.svg"/><Relationship Id="rId12" Type="http://schemas.openxmlformats.org/officeDocument/2006/relationships/image" Target="../media/image30.png"/><Relationship Id="rId17" Type="http://schemas.openxmlformats.org/officeDocument/2006/relationships/image" Target="../media/image16.png"/><Relationship Id="rId2" Type="http://schemas.openxmlformats.org/officeDocument/2006/relationships/image" Target="../media/image20.png"/><Relationship Id="rId16" Type="http://schemas.openxmlformats.org/officeDocument/2006/relationships/image" Target="../media/image34.sv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 Id="rId1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PNG"/><Relationship Id="rId9" Type="http://schemas.openxmlformats.org/officeDocument/2006/relationships/image" Target="../media/image48.png"/></Relationships>
</file>

<file path=ppt/slides/_rels/slide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Freeform: Shape 3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1" name="Freeform: Shape 4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CE68496-CBB4-4F48-A72F-DCB5286D9C6E}"/>
              </a:ext>
            </a:extLst>
          </p:cNvPr>
          <p:cNvSpPr>
            <a:spLocks noGrp="1"/>
          </p:cNvSpPr>
          <p:nvPr>
            <p:ph type="ctrTitle"/>
          </p:nvPr>
        </p:nvSpPr>
        <p:spPr>
          <a:xfrm>
            <a:off x="1524003" y="1999615"/>
            <a:ext cx="9144000" cy="2764028"/>
          </a:xfrm>
        </p:spPr>
        <p:txBody>
          <a:bodyPr vert="horz" lIns="91440" tIns="45720" rIns="91440" bIns="45720" rtlCol="0" anchor="ctr">
            <a:normAutofit/>
          </a:bodyPr>
          <a:lstStyle/>
          <a:p>
            <a:r>
              <a:rPr lang="en-US" sz="7200"/>
              <a:t>Create Requisition</a:t>
            </a:r>
          </a:p>
        </p:txBody>
      </p:sp>
      <p:sp>
        <p:nvSpPr>
          <p:cNvPr id="3" name="Subtitle 2">
            <a:extLst>
              <a:ext uri="{FF2B5EF4-FFF2-40B4-BE49-F238E27FC236}">
                <a16:creationId xmlns:a16="http://schemas.microsoft.com/office/drawing/2014/main" id="{5CCEB99E-2FB4-40A1-8DC3-C43BE993AEBA}"/>
              </a:ext>
            </a:extLst>
          </p:cNvPr>
          <p:cNvSpPr>
            <a:spLocks noGrp="1"/>
          </p:cNvSpPr>
          <p:nvPr>
            <p:ph type="subTitle" idx="1"/>
          </p:nvPr>
        </p:nvSpPr>
        <p:spPr>
          <a:xfrm>
            <a:off x="1966912" y="5645150"/>
            <a:ext cx="8258176" cy="631825"/>
          </a:xfrm>
        </p:spPr>
        <p:txBody>
          <a:bodyPr vert="horz" lIns="91440" tIns="45720" rIns="91440" bIns="45720" rtlCol="0" anchor="ctr">
            <a:normAutofit/>
          </a:bodyPr>
          <a:lstStyle/>
          <a:p>
            <a:r>
              <a:rPr lang="en-US" sz="2000"/>
              <a:t>Procedures for Creating a Requisition which results into a purchase order.</a:t>
            </a:r>
          </a:p>
        </p:txBody>
      </p:sp>
      <p:sp>
        <p:nvSpPr>
          <p:cNvPr id="43" name="Rectangle 4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0004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C3D11F-3CF0-13C4-7A1C-8B0CD7125108}"/>
            </a:ext>
          </a:extLst>
        </p:cNvPr>
        <p:cNvGrpSpPr/>
        <p:nvPr/>
      </p:nvGrpSpPr>
      <p:grpSpPr>
        <a:xfrm>
          <a:off x="0" y="0"/>
          <a:ext cx="0" cy="0"/>
          <a:chOff x="0" y="0"/>
          <a:chExt cx="0" cy="0"/>
        </a:xfrm>
      </p:grpSpPr>
      <p:sp useBgFill="1">
        <p:nvSpPr>
          <p:cNvPr id="120" name="Rectangle 11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2" name="Rectangle 12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4" name="Rectangle 12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E83C6B-A669-8C78-3A8D-6BDC7634BC6E}"/>
              </a:ext>
            </a:extLst>
          </p:cNvPr>
          <p:cNvSpPr>
            <a:spLocks noGrp="1"/>
          </p:cNvSpPr>
          <p:nvPr>
            <p:ph type="title"/>
          </p:nvPr>
        </p:nvSpPr>
        <p:spPr>
          <a:xfrm>
            <a:off x="1115568" y="548640"/>
            <a:ext cx="10168128" cy="1179576"/>
          </a:xfrm>
        </p:spPr>
        <p:txBody>
          <a:bodyPr vert="horz" lIns="91440" tIns="45720" rIns="91440" bIns="45720" rtlCol="0">
            <a:normAutofit/>
          </a:bodyPr>
          <a:lstStyle/>
          <a:p>
            <a:r>
              <a:rPr lang="en-US" sz="3700" b="1" dirty="0">
                <a:cs typeface="Calibri Light"/>
              </a:rPr>
              <a:t>Budget Statues</a:t>
            </a:r>
            <a:br>
              <a:rPr lang="en-US" sz="3700" b="1" dirty="0">
                <a:cs typeface="Calibri Light"/>
              </a:rPr>
            </a:br>
            <a:endParaRPr lang="en-US" sz="3700" b="1" dirty="0">
              <a:cs typeface="Calibri Light"/>
            </a:endParaRPr>
          </a:p>
        </p:txBody>
      </p:sp>
      <p:sp>
        <p:nvSpPr>
          <p:cNvPr id="126" name="Rectangle 12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9DBA2B8-AE39-B497-D240-E77D6F2D5E0A}"/>
              </a:ext>
            </a:extLst>
          </p:cNvPr>
          <p:cNvSpPr>
            <a:spLocks noGrp="1"/>
          </p:cNvSpPr>
          <p:nvPr>
            <p:ph idx="1"/>
          </p:nvPr>
        </p:nvSpPr>
        <p:spPr>
          <a:xfrm>
            <a:off x="1115568" y="2481943"/>
            <a:ext cx="10168128" cy="3695020"/>
          </a:xfrm>
        </p:spPr>
        <p:txBody>
          <a:bodyPr>
            <a:normAutofit/>
          </a:bodyPr>
          <a:lstStyle/>
          <a:p>
            <a:pPr marL="0" marR="0" indent="0">
              <a:spcBef>
                <a:spcPts val="0"/>
              </a:spcBef>
              <a:spcAft>
                <a:spcPts val="0"/>
              </a:spcAft>
              <a:buNone/>
            </a:pPr>
            <a:r>
              <a:rPr lang="en-US" sz="1700" b="0" i="0" dirty="0">
                <a:effectLst/>
                <a:latin typeface="Calibri" panose="020F0502020204030204" pitchFamily="34" charset="0"/>
              </a:rPr>
              <a:t>Budget Statues are as follows:</a:t>
            </a:r>
          </a:p>
          <a:p>
            <a:pPr marL="0" marR="0" indent="0">
              <a:spcBef>
                <a:spcPts val="0"/>
              </a:spcBef>
              <a:spcAft>
                <a:spcPts val="0"/>
              </a:spcAft>
              <a:buNone/>
            </a:pPr>
            <a:endParaRPr lang="en-US" sz="1700" b="0" i="0" dirty="0">
              <a:effectLst/>
              <a:latin typeface="Calibri" panose="020F0502020204030204" pitchFamily="34" charset="0"/>
            </a:endParaRPr>
          </a:p>
          <a:p>
            <a:pPr marL="0" marR="0">
              <a:spcBef>
                <a:spcPts val="0"/>
              </a:spcBef>
              <a:spcAft>
                <a:spcPts val="800"/>
              </a:spcAft>
              <a:buFont typeface="Arial" panose="020B0604020202020204" pitchFamily="34" charset="0"/>
              <a:buChar char="•"/>
            </a:pPr>
            <a:r>
              <a:rPr lang="en-US" sz="1700" i="1" dirty="0">
                <a:effectLst/>
                <a:latin typeface="Calibri" panose="020F0502020204030204" pitchFamily="34" charset="0"/>
              </a:rPr>
              <a:t>Not </a:t>
            </a:r>
            <a:r>
              <a:rPr lang="en-US" sz="1700" i="1" dirty="0" err="1">
                <a:effectLst/>
                <a:latin typeface="Calibri" panose="020F0502020204030204" pitchFamily="34" charset="0"/>
              </a:rPr>
              <a:t>Chk’d</a:t>
            </a:r>
            <a:r>
              <a:rPr lang="en-US" sz="1700" i="1" dirty="0">
                <a:effectLst/>
                <a:latin typeface="Calibri" panose="020F0502020204030204" pitchFamily="34" charset="0"/>
              </a:rPr>
              <a:t> (not checked)</a:t>
            </a:r>
            <a:r>
              <a:rPr lang="en-US" sz="1700" i="0" dirty="0">
                <a:effectLst/>
                <a:latin typeface="Calibri" panose="020F0502020204030204" pitchFamily="34" charset="0"/>
              </a:rPr>
              <a:t> </a:t>
            </a:r>
            <a:r>
              <a:rPr lang="en-US" sz="1700" b="0" i="0" dirty="0">
                <a:effectLst/>
                <a:latin typeface="Calibri" panose="020F0502020204030204" pitchFamily="34" charset="0"/>
              </a:rPr>
              <a:t>- This is the requisition's initial budget-checking status. The status may also return to this value after a value change that affects the budget status.</a:t>
            </a:r>
          </a:p>
          <a:p>
            <a:pPr marL="0" marR="0">
              <a:spcBef>
                <a:spcPts val="0"/>
              </a:spcBef>
              <a:spcAft>
                <a:spcPts val="800"/>
              </a:spcAft>
              <a:buFont typeface="Arial" panose="020B0604020202020204" pitchFamily="34" charset="0"/>
              <a:buChar char="•"/>
            </a:pPr>
            <a:r>
              <a:rPr lang="en-US" sz="1700" i="1" dirty="0">
                <a:effectLst/>
                <a:latin typeface="Calibri" panose="020F0502020204030204" pitchFamily="34" charset="0"/>
              </a:rPr>
              <a:t>Provisionally Valid </a:t>
            </a:r>
            <a:r>
              <a:rPr lang="en-US" sz="1700" b="0" i="0" dirty="0">
                <a:effectLst/>
                <a:latin typeface="Calibri" panose="020F0502020204030204" pitchFamily="34" charset="0"/>
              </a:rPr>
              <a:t>- The Pre-Budget Check process has verified that the funds are available, but the funds have not been encumbered,</a:t>
            </a:r>
          </a:p>
          <a:p>
            <a:pPr marL="0" marR="0">
              <a:spcBef>
                <a:spcPts val="0"/>
              </a:spcBef>
              <a:spcAft>
                <a:spcPts val="800"/>
              </a:spcAft>
              <a:buFont typeface="Arial" panose="020B0604020202020204" pitchFamily="34" charset="0"/>
              <a:buChar char="•"/>
            </a:pPr>
            <a:r>
              <a:rPr lang="en-US" sz="1700" i="1" dirty="0">
                <a:effectLst/>
                <a:latin typeface="Calibri" panose="020F0502020204030204" pitchFamily="34" charset="0"/>
              </a:rPr>
              <a:t>Valid</a:t>
            </a:r>
            <a:r>
              <a:rPr lang="en-US" sz="1700" b="0" i="1" dirty="0">
                <a:effectLst/>
                <a:latin typeface="Calibri" panose="020F0502020204030204" pitchFamily="34" charset="0"/>
              </a:rPr>
              <a:t> - </a:t>
            </a:r>
            <a:r>
              <a:rPr lang="en-US" sz="1700" b="0" i="0" dirty="0">
                <a:effectLst/>
                <a:latin typeface="Calibri" panose="020F0502020204030204" pitchFamily="34" charset="0"/>
              </a:rPr>
              <a:t>The requisition has been successfully budget-checked and the funds have been encumbered.</a:t>
            </a:r>
          </a:p>
          <a:p>
            <a:pPr marL="0" marR="0">
              <a:spcBef>
                <a:spcPts val="0"/>
              </a:spcBef>
              <a:spcAft>
                <a:spcPts val="800"/>
              </a:spcAft>
              <a:buFont typeface="Arial" panose="020B0604020202020204" pitchFamily="34" charset="0"/>
              <a:buChar char="•"/>
            </a:pPr>
            <a:r>
              <a:rPr lang="en-US" sz="1700" b="0" i="1" dirty="0">
                <a:effectLst/>
                <a:latin typeface="Calibri" panose="020F0502020204030204" pitchFamily="34" charset="0"/>
              </a:rPr>
              <a:t>Error </a:t>
            </a:r>
            <a:r>
              <a:rPr lang="en-US" sz="1700" b="0" i="0" dirty="0">
                <a:effectLst/>
                <a:latin typeface="Calibri" panose="020F0502020204030204" pitchFamily="34" charset="0"/>
              </a:rPr>
              <a:t>- The requisition has failed budget checking. The text is enabled as a link, which you can click to access the Requisition Exceptions page where you can view budget check exceptions for this requisition. Users with appropriate authority can override the budget exceptions on the Requisition Exceptions page.</a:t>
            </a:r>
          </a:p>
          <a:p>
            <a:pPr marL="0" marR="0">
              <a:spcBef>
                <a:spcPts val="0"/>
              </a:spcBef>
              <a:spcAft>
                <a:spcPts val="800"/>
              </a:spcAft>
              <a:buFont typeface="Arial" panose="020B0604020202020204" pitchFamily="34" charset="0"/>
              <a:buChar char="•"/>
            </a:pPr>
            <a:endParaRPr lang="en-US" sz="1700" dirty="0">
              <a:latin typeface="Calibri" panose="020F0502020204030204" pitchFamily="34" charset="0"/>
            </a:endParaRPr>
          </a:p>
          <a:p>
            <a:pPr marL="0" marR="0" indent="0">
              <a:spcBef>
                <a:spcPts val="0"/>
              </a:spcBef>
              <a:spcAft>
                <a:spcPts val="800"/>
              </a:spcAft>
              <a:buNone/>
            </a:pPr>
            <a:r>
              <a:rPr lang="en-US" sz="1700" b="0" i="0" dirty="0">
                <a:effectLst/>
                <a:latin typeface="Calibri" panose="020F0502020204030204" pitchFamily="34" charset="0"/>
              </a:rPr>
              <a:t>If yo</a:t>
            </a:r>
            <a:r>
              <a:rPr lang="en-US" sz="1700" dirty="0">
                <a:latin typeface="Calibri" panose="020F0502020204030204" pitchFamily="34" charset="0"/>
              </a:rPr>
              <a:t>u receive a budget error, p</a:t>
            </a:r>
            <a:r>
              <a:rPr lang="en-US" sz="1700" b="0" i="0" dirty="0">
                <a:effectLst/>
                <a:latin typeface="Calibri" panose="020F0502020204030204" pitchFamily="34" charset="0"/>
              </a:rPr>
              <a:t>lease email </a:t>
            </a:r>
            <a:r>
              <a:rPr lang="en-US" sz="1700" b="0" dirty="0">
                <a:effectLst/>
                <a:latin typeface="Calibri" panose="020F0502020204030204" pitchFamily="34" charset="0"/>
                <a:hlinkClick r:id="rId2"/>
              </a:rPr>
              <a:t>budget@uttyler.edu</a:t>
            </a:r>
            <a:r>
              <a:rPr lang="en-US" sz="1700" b="0" dirty="0">
                <a:effectLst/>
                <a:latin typeface="Calibri" panose="020F0502020204030204" pitchFamily="34" charset="0"/>
              </a:rPr>
              <a:t> to review and override the error.  Once you have a Valid budget, submit the requisition to the budget authority for approval. </a:t>
            </a:r>
            <a:endParaRPr lang="en-US" sz="1700" b="0" i="0" dirty="0">
              <a:effectLst/>
              <a:latin typeface="Calibri" panose="020F0502020204030204" pitchFamily="34" charset="0"/>
            </a:endParaRPr>
          </a:p>
        </p:txBody>
      </p:sp>
    </p:spTree>
    <p:extLst>
      <p:ext uri="{BB962C8B-B14F-4D97-AF65-F5344CB8AC3E}">
        <p14:creationId xmlns:p14="http://schemas.microsoft.com/office/powerpoint/2010/main" val="2790180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C3D11F-3CF0-13C4-7A1C-8B0CD7125108}"/>
            </a:ext>
          </a:extLst>
        </p:cNvPr>
        <p:cNvGrpSpPr/>
        <p:nvPr/>
      </p:nvGrpSpPr>
      <p:grpSpPr>
        <a:xfrm>
          <a:off x="0" y="0"/>
          <a:ext cx="0" cy="0"/>
          <a:chOff x="0" y="0"/>
          <a:chExt cx="0" cy="0"/>
        </a:xfrm>
      </p:grpSpPr>
      <p:sp useBgFill="1">
        <p:nvSpPr>
          <p:cNvPr id="147" name="Rectangle 141">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9" name="Freeform: Shape 143">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6" name="Freeform: Shape 145">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E83C6B-A669-8C78-3A8D-6BDC7634BC6E}"/>
              </a:ext>
            </a:extLst>
          </p:cNvPr>
          <p:cNvSpPr>
            <a:spLocks noGrp="1"/>
          </p:cNvSpPr>
          <p:nvPr>
            <p:ph type="title"/>
          </p:nvPr>
        </p:nvSpPr>
        <p:spPr>
          <a:xfrm>
            <a:off x="838200" y="253397"/>
            <a:ext cx="10515600" cy="1273233"/>
          </a:xfrm>
        </p:spPr>
        <p:txBody>
          <a:bodyPr vert="horz" lIns="91440" tIns="45720" rIns="91440" bIns="45720" rtlCol="0">
            <a:normAutofit/>
          </a:bodyPr>
          <a:lstStyle/>
          <a:p>
            <a:r>
              <a:rPr lang="en-US" sz="4000" b="1" dirty="0">
                <a:cs typeface="Calibri Light"/>
              </a:rPr>
              <a:t>Q &amp; A</a:t>
            </a:r>
            <a:br>
              <a:rPr lang="en-US" sz="4000" b="1" dirty="0">
                <a:cs typeface="Calibri Light"/>
              </a:rPr>
            </a:br>
            <a:endParaRPr lang="en-US" sz="4000" b="1" dirty="0">
              <a:cs typeface="Calibri Light"/>
            </a:endParaRPr>
          </a:p>
        </p:txBody>
      </p:sp>
      <p:sp>
        <p:nvSpPr>
          <p:cNvPr id="148" name="Rectangle 147">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9DBA2B8-AE39-B497-D240-E77D6F2D5E0A}"/>
              </a:ext>
            </a:extLst>
          </p:cNvPr>
          <p:cNvSpPr>
            <a:spLocks noGrp="1"/>
          </p:cNvSpPr>
          <p:nvPr>
            <p:ph idx="1"/>
          </p:nvPr>
        </p:nvSpPr>
        <p:spPr>
          <a:xfrm>
            <a:off x="838200" y="2478024"/>
            <a:ext cx="10515600" cy="3694176"/>
          </a:xfrm>
        </p:spPr>
        <p:txBody>
          <a:bodyPr>
            <a:normAutofit/>
          </a:bodyPr>
          <a:lstStyle/>
          <a:p>
            <a:pPr marL="0" marR="0" indent="0">
              <a:spcBef>
                <a:spcPts val="0"/>
              </a:spcBef>
              <a:spcAft>
                <a:spcPts val="600"/>
              </a:spcAft>
              <a:buNone/>
            </a:pPr>
            <a:endParaRPr lang="en-US" sz="2200" b="0" i="0" dirty="0">
              <a:effectLst/>
              <a:latin typeface="Calibri" panose="020F0502020204030204" pitchFamily="34" charset="0"/>
            </a:endParaRPr>
          </a:p>
          <a:p>
            <a:pPr marL="0" marR="0" indent="0">
              <a:spcBef>
                <a:spcPts val="0"/>
              </a:spcBef>
              <a:spcAft>
                <a:spcPts val="600"/>
              </a:spcAft>
              <a:buNone/>
            </a:pPr>
            <a:r>
              <a:rPr lang="en-US" sz="2200" b="1" i="0" dirty="0">
                <a:effectLst/>
                <a:latin typeface="Calibri" panose="020F0502020204030204" pitchFamily="34" charset="0"/>
              </a:rPr>
              <a:t>What happens after the requestor submits a requisition with a Valid budget?</a:t>
            </a:r>
          </a:p>
          <a:p>
            <a:pPr>
              <a:spcBef>
                <a:spcPts val="0"/>
              </a:spcBef>
              <a:spcAft>
                <a:spcPts val="600"/>
              </a:spcAft>
            </a:pPr>
            <a:r>
              <a:rPr lang="en-US" sz="2000" dirty="0">
                <a:latin typeface="Calibri" panose="020F0502020204030204" pitchFamily="34" charset="0"/>
              </a:rPr>
              <a:t>The requisition will route through workflow, awaiting Budget Authorities approval.</a:t>
            </a:r>
          </a:p>
          <a:p>
            <a:pPr marL="0" indent="0">
              <a:spcBef>
                <a:spcPts val="0"/>
              </a:spcBef>
              <a:spcAft>
                <a:spcPts val="600"/>
              </a:spcAft>
              <a:buNone/>
            </a:pPr>
            <a:endParaRPr lang="en-US" sz="2200" b="0" i="0" dirty="0">
              <a:effectLst/>
              <a:latin typeface="Calibri" panose="020F0502020204030204" pitchFamily="34" charset="0"/>
            </a:endParaRPr>
          </a:p>
          <a:p>
            <a:pPr marL="0" indent="0">
              <a:spcBef>
                <a:spcPts val="0"/>
              </a:spcBef>
              <a:spcAft>
                <a:spcPts val="600"/>
              </a:spcAft>
              <a:buNone/>
            </a:pPr>
            <a:r>
              <a:rPr lang="en-US" sz="2200" b="1" dirty="0">
                <a:latin typeface="Calibri" panose="020F0502020204030204" pitchFamily="34" charset="0"/>
              </a:rPr>
              <a:t>What happens after the Budget Authority approves a requisition? (Two Parts)</a:t>
            </a:r>
          </a:p>
          <a:p>
            <a:pPr>
              <a:spcBef>
                <a:spcPts val="0"/>
              </a:spcBef>
              <a:spcAft>
                <a:spcPts val="600"/>
              </a:spcAft>
            </a:pPr>
            <a:r>
              <a:rPr lang="en-US" sz="2000" dirty="0">
                <a:latin typeface="Calibri" panose="020F0502020204030204" pitchFamily="34" charset="0"/>
              </a:rPr>
              <a:t>Once a B</a:t>
            </a:r>
            <a:r>
              <a:rPr lang="en-US" sz="2000" b="0" i="0" dirty="0">
                <a:effectLst/>
                <a:latin typeface="Calibri" panose="020F0502020204030204" pitchFamily="34" charset="0"/>
              </a:rPr>
              <a:t>udget </a:t>
            </a:r>
            <a:r>
              <a:rPr lang="en-US" sz="2000" dirty="0">
                <a:latin typeface="Calibri" panose="020F0502020204030204" pitchFamily="34" charset="0"/>
              </a:rPr>
              <a:t>A</a:t>
            </a:r>
            <a:r>
              <a:rPr lang="en-US" sz="2000" b="0" i="0" dirty="0">
                <a:effectLst/>
                <a:latin typeface="Calibri" panose="020F0502020204030204" pitchFamily="34" charset="0"/>
              </a:rPr>
              <a:t>uthority approves a </a:t>
            </a:r>
            <a:r>
              <a:rPr lang="en-US" sz="2000" dirty="0">
                <a:latin typeface="Calibri" panose="020F0502020204030204" pitchFamily="34" charset="0"/>
              </a:rPr>
              <a:t>requisition under $15,000.00, it will auto-dispatch a purchase order to the requestor by email. </a:t>
            </a:r>
          </a:p>
          <a:p>
            <a:pPr>
              <a:spcBef>
                <a:spcPts val="0"/>
              </a:spcBef>
              <a:spcAft>
                <a:spcPts val="600"/>
              </a:spcAft>
            </a:pPr>
            <a:r>
              <a:rPr lang="en-US" sz="2000" b="0" i="0" dirty="0">
                <a:effectLst/>
                <a:latin typeface="Calibri" panose="020F0502020204030204" pitchFamily="34" charset="0"/>
              </a:rPr>
              <a:t>Once a Budget Authority approves a requisition over $15,000.00, it will move into a Pending purchase order status. Procurement Services will need a signed executed agreement </a:t>
            </a:r>
            <a:r>
              <a:rPr lang="en-US" sz="2000" b="0" i="1" dirty="0">
                <a:effectLst/>
                <a:latin typeface="Calibri" panose="020F0502020204030204" pitchFamily="34" charset="0"/>
              </a:rPr>
              <a:t>if applicable </a:t>
            </a:r>
            <a:r>
              <a:rPr lang="en-US" sz="2000" b="0" i="0" dirty="0">
                <a:effectLst/>
                <a:latin typeface="Calibri" panose="020F0502020204030204" pitchFamily="34" charset="0"/>
              </a:rPr>
              <a:t>and all supporting documents for approval. Upon approval, the purchase order will be emailed to the requestor</a:t>
            </a:r>
            <a:r>
              <a:rPr lang="en-US" sz="2000" dirty="0">
                <a:latin typeface="Calibri" panose="020F0502020204030204" pitchFamily="34" charset="0"/>
              </a:rPr>
              <a:t> to be forwarded to the supplier. </a:t>
            </a:r>
            <a:endParaRPr lang="en-US" sz="2000" b="0" i="0" dirty="0">
              <a:effectLst/>
              <a:latin typeface="Calibri" panose="020F0502020204030204" pitchFamily="34" charset="0"/>
            </a:endParaRPr>
          </a:p>
        </p:txBody>
      </p:sp>
    </p:spTree>
    <p:extLst>
      <p:ext uri="{BB962C8B-B14F-4D97-AF65-F5344CB8AC3E}">
        <p14:creationId xmlns:p14="http://schemas.microsoft.com/office/powerpoint/2010/main" val="3203731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3" name="Rectangle 32">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CBA0BEE7-7C7D-06E5-E47D-FF7A60B35E2C}"/>
              </a:ext>
            </a:extLst>
          </p:cNvPr>
          <p:cNvSpPr>
            <a:spLocks noGrp="1"/>
          </p:cNvSpPr>
          <p:nvPr>
            <p:ph type="title"/>
          </p:nvPr>
        </p:nvSpPr>
        <p:spPr>
          <a:xfrm>
            <a:off x="1804988" y="1442172"/>
            <a:ext cx="8582025" cy="2177328"/>
          </a:xfrm>
        </p:spPr>
        <p:txBody>
          <a:bodyPr vert="horz" lIns="91440" tIns="45720" rIns="91440" bIns="45720" rtlCol="0" anchor="ctr">
            <a:normAutofit/>
          </a:bodyPr>
          <a:lstStyle/>
          <a:p>
            <a:pPr algn="ctr"/>
            <a:r>
              <a:rPr lang="en-US" sz="6600" kern="1200" dirty="0">
                <a:solidFill>
                  <a:schemeClr val="tx1"/>
                </a:solidFill>
                <a:latin typeface="+mj-lt"/>
                <a:ea typeface="+mj-ea"/>
                <a:cs typeface="+mj-cs"/>
              </a:rPr>
              <a:t>Procurement Services</a:t>
            </a:r>
            <a:br>
              <a:rPr lang="en-US" sz="6600" kern="1200" dirty="0">
                <a:solidFill>
                  <a:schemeClr val="tx1"/>
                </a:solidFill>
                <a:latin typeface="+mj-lt"/>
                <a:ea typeface="+mj-ea"/>
                <a:cs typeface="+mj-cs"/>
              </a:rPr>
            </a:br>
            <a:r>
              <a:rPr lang="en-US" sz="2400" dirty="0">
                <a:hlinkClick r:id="rId2"/>
              </a:rPr>
              <a:t>purchasing@uttyler.edu</a:t>
            </a:r>
            <a:r>
              <a:rPr lang="en-US" sz="2400" dirty="0"/>
              <a:t> </a:t>
            </a:r>
            <a:endParaRPr lang="en-US" sz="2400" kern="1200" dirty="0">
              <a:solidFill>
                <a:schemeClr val="tx1"/>
              </a:solidFill>
            </a:endParaRPr>
          </a:p>
        </p:txBody>
      </p:sp>
      <p:sp>
        <p:nvSpPr>
          <p:cNvPr id="35" name="Rectangle: Rounded Corners 34">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826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7" name="Rectangle 916">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B26F5A-4A6E-435E-4C76-4E17B3DB0345}"/>
              </a:ext>
            </a:extLst>
          </p:cNvPr>
          <p:cNvSpPr>
            <a:spLocks noGrp="1"/>
          </p:cNvSpPr>
          <p:nvPr>
            <p:ph type="title"/>
          </p:nvPr>
        </p:nvSpPr>
        <p:spPr>
          <a:xfrm>
            <a:off x="838200" y="557188"/>
            <a:ext cx="10515600" cy="1133499"/>
          </a:xfrm>
        </p:spPr>
        <p:txBody>
          <a:bodyPr>
            <a:normAutofit/>
          </a:bodyPr>
          <a:lstStyle/>
          <a:p>
            <a:pPr algn="ctr"/>
            <a:r>
              <a:rPr lang="en-US" sz="5200" dirty="0">
                <a:ea typeface="Calibri Light"/>
                <a:cs typeface="Calibri Light"/>
              </a:rPr>
              <a:t>Navigation</a:t>
            </a:r>
            <a:endParaRPr lang="en-US" sz="5200" dirty="0"/>
          </a:p>
        </p:txBody>
      </p:sp>
      <p:graphicFrame>
        <p:nvGraphicFramePr>
          <p:cNvPr id="4" name="Content Placeholder 3">
            <a:extLst>
              <a:ext uri="{FF2B5EF4-FFF2-40B4-BE49-F238E27FC236}">
                <a16:creationId xmlns:a16="http://schemas.microsoft.com/office/drawing/2014/main" id="{84711F39-BA65-68E2-B0A2-BFA1100DB576}"/>
              </a:ext>
            </a:extLst>
          </p:cNvPr>
          <p:cNvGraphicFramePr>
            <a:graphicFrameLocks noGrp="1"/>
          </p:cNvGraphicFramePr>
          <p:nvPr>
            <p:ph idx="1"/>
            <p:extLst>
              <p:ext uri="{D42A27DB-BD31-4B8C-83A1-F6EECF244321}">
                <p14:modId xmlns:p14="http://schemas.microsoft.com/office/powerpoint/2010/main" val="3008826805"/>
              </p:ext>
            </p:extLst>
          </p:nvPr>
        </p:nvGraphicFramePr>
        <p:xfrm>
          <a:off x="1131216" y="2064470"/>
          <a:ext cx="10222584" cy="4116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2176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 name="Rectangle 10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647BA5-DF71-4AF2-B4E3-0BCAA9DC93EB}"/>
              </a:ext>
            </a:extLst>
          </p:cNvPr>
          <p:cNvSpPr>
            <a:spLocks noGrp="1"/>
          </p:cNvSpPr>
          <p:nvPr>
            <p:ph type="title"/>
          </p:nvPr>
        </p:nvSpPr>
        <p:spPr>
          <a:xfrm>
            <a:off x="640461" y="1211020"/>
            <a:ext cx="3419475" cy="1147572"/>
          </a:xfrm>
        </p:spPr>
        <p:txBody>
          <a:bodyPr vert="horz" lIns="91440" tIns="45720" rIns="91440" bIns="45720" rtlCol="0" anchor="t">
            <a:normAutofit/>
          </a:bodyPr>
          <a:lstStyle/>
          <a:p>
            <a:r>
              <a:rPr lang="en-US" sz="3200" b="1" dirty="0"/>
              <a:t>Create Requisition: </a:t>
            </a:r>
            <a:br>
              <a:rPr lang="en-US" sz="3200" b="1" dirty="0"/>
            </a:br>
            <a:r>
              <a:rPr lang="en-US" sz="3200" b="1" dirty="0">
                <a:ea typeface="Calibri Light"/>
                <a:cs typeface="Calibri Light"/>
              </a:rPr>
              <a:t>Home Page</a:t>
            </a:r>
          </a:p>
        </p:txBody>
      </p:sp>
      <p:sp>
        <p:nvSpPr>
          <p:cNvPr id="108"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6C697C-59F0-473B-B4A0-EDB8CA8D4FAF}"/>
              </a:ext>
            </a:extLst>
          </p:cNvPr>
          <p:cNvSpPr>
            <a:spLocks noGrp="1"/>
          </p:cNvSpPr>
          <p:nvPr>
            <p:ph idx="1"/>
          </p:nvPr>
        </p:nvSpPr>
        <p:spPr>
          <a:xfrm>
            <a:off x="640460" y="2778711"/>
            <a:ext cx="4828185" cy="2795117"/>
          </a:xfrm>
        </p:spPr>
        <p:txBody>
          <a:bodyPr anchor="t">
            <a:normAutofit/>
          </a:bodyPr>
          <a:lstStyle/>
          <a:p>
            <a:pPr marL="0" indent="0">
              <a:buNone/>
            </a:pPr>
            <a:r>
              <a:rPr lang="en-US" sz="1600" dirty="0">
                <a:ea typeface="+mn-lt"/>
                <a:cs typeface="+mn-lt"/>
              </a:rPr>
              <a:t>The </a:t>
            </a:r>
            <a:r>
              <a:rPr lang="en-US" sz="1600" b="1" dirty="0">
                <a:ea typeface="+mn-lt"/>
                <a:cs typeface="+mn-lt"/>
              </a:rPr>
              <a:t>Create Requisition</a:t>
            </a:r>
            <a:r>
              <a:rPr lang="en-US" sz="1600" dirty="0">
                <a:ea typeface="+mn-lt"/>
                <a:cs typeface="+mn-lt"/>
              </a:rPr>
              <a:t> screen will have the Special Request form available as the default home screen. You can access </a:t>
            </a:r>
            <a:r>
              <a:rPr lang="en-US" sz="1600" dirty="0" err="1">
                <a:ea typeface="+mn-lt"/>
                <a:cs typeface="+mn-lt"/>
              </a:rPr>
              <a:t>eSHOP</a:t>
            </a:r>
            <a:r>
              <a:rPr lang="en-US" sz="1600" dirty="0">
                <a:ea typeface="+mn-lt"/>
                <a:cs typeface="+mn-lt"/>
              </a:rPr>
              <a:t>, Templates, and Favorites by expanding the Request Options to the left of the page, if needed it is not already expanded.</a:t>
            </a:r>
          </a:p>
          <a:p>
            <a:pPr marL="0" indent="0">
              <a:buNone/>
            </a:pPr>
            <a:endParaRPr lang="en-US" sz="1600" dirty="0">
              <a:ea typeface="+mn-lt"/>
              <a:cs typeface="+mn-lt"/>
            </a:endParaRPr>
          </a:p>
          <a:p>
            <a:pPr marL="0" indent="0">
              <a:buNone/>
            </a:pPr>
            <a:r>
              <a:rPr lang="en-US" sz="1600" b="1" dirty="0">
                <a:ea typeface="+mn-lt"/>
                <a:cs typeface="+mn-lt"/>
              </a:rPr>
              <a:t>User Guide for Making </a:t>
            </a:r>
            <a:r>
              <a:rPr lang="en-US" sz="1600" b="1" dirty="0" err="1">
                <a:ea typeface="+mn-lt"/>
                <a:cs typeface="+mn-lt"/>
              </a:rPr>
              <a:t>eSHOP</a:t>
            </a:r>
            <a:r>
              <a:rPr lang="en-US" sz="1600" b="1" dirty="0">
                <a:ea typeface="+mn-lt"/>
                <a:cs typeface="+mn-lt"/>
              </a:rPr>
              <a:t> Purchases</a:t>
            </a:r>
          </a:p>
          <a:p>
            <a:pPr marL="0" indent="0">
              <a:buNone/>
            </a:pPr>
            <a:r>
              <a:rPr lang="en-US" sz="1600" dirty="0">
                <a:ea typeface="+mn-lt"/>
                <a:cs typeface="+mn-lt"/>
                <a:hlinkClick r:id="rId2"/>
              </a:rPr>
              <a:t>https://www.uttyler.edu/procurement-services/files/user-guide-eshop-purchases.pdf</a:t>
            </a:r>
            <a:r>
              <a:rPr lang="en-US" sz="1600" dirty="0">
                <a:ea typeface="+mn-lt"/>
                <a:cs typeface="+mn-lt"/>
              </a:rPr>
              <a:t>  </a:t>
            </a:r>
          </a:p>
          <a:p>
            <a:pPr marL="0" indent="0">
              <a:buNone/>
            </a:pPr>
            <a:endParaRPr lang="en-US" sz="1600" dirty="0">
              <a:ea typeface="+mn-lt"/>
              <a:cs typeface="+mn-lt"/>
            </a:endParaRPr>
          </a:p>
          <a:p>
            <a:pPr marL="0" indent="0">
              <a:buNone/>
            </a:pPr>
            <a:endParaRPr lang="en-US" sz="1600" dirty="0"/>
          </a:p>
        </p:txBody>
      </p:sp>
      <p:pic>
        <p:nvPicPr>
          <p:cNvPr id="12" name="Picture 11" descr="A screenshot of a computer&#10;&#10;Description automatically generated">
            <a:extLst>
              <a:ext uri="{FF2B5EF4-FFF2-40B4-BE49-F238E27FC236}">
                <a16:creationId xmlns:a16="http://schemas.microsoft.com/office/drawing/2014/main" id="{52F55970-D58A-04F3-32D1-CEE05F5B44BC}"/>
              </a:ext>
            </a:extLst>
          </p:cNvPr>
          <p:cNvPicPr>
            <a:picLocks noChangeAspect="1"/>
          </p:cNvPicPr>
          <p:nvPr/>
        </p:nvPicPr>
        <p:blipFill>
          <a:blip r:embed="rId3"/>
          <a:stretch>
            <a:fillRect/>
          </a:stretch>
        </p:blipFill>
        <p:spPr>
          <a:xfrm>
            <a:off x="5495278" y="567049"/>
            <a:ext cx="6033908" cy="4812286"/>
          </a:xfrm>
          <a:prstGeom prst="rect">
            <a:avLst/>
          </a:prstGeom>
        </p:spPr>
      </p:pic>
    </p:spTree>
    <p:extLst>
      <p:ext uri="{BB962C8B-B14F-4D97-AF65-F5344CB8AC3E}">
        <p14:creationId xmlns:p14="http://schemas.microsoft.com/office/powerpoint/2010/main" val="71503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7C364F-1D99-962D-5E92-3237DCB8B321}"/>
            </a:ext>
          </a:extLst>
        </p:cNvPr>
        <p:cNvGrpSpPr/>
        <p:nvPr/>
      </p:nvGrpSpPr>
      <p:grpSpPr>
        <a:xfrm>
          <a:off x="0" y="0"/>
          <a:ext cx="0" cy="0"/>
          <a:chOff x="0" y="0"/>
          <a:chExt cx="0" cy="0"/>
        </a:xfrm>
      </p:grpSpPr>
      <p:sp useBgFill="1">
        <p:nvSpPr>
          <p:cNvPr id="107" name="Rectangle 106">
            <a:extLst>
              <a:ext uri="{FF2B5EF4-FFF2-40B4-BE49-F238E27FC236}">
                <a16:creationId xmlns:a16="http://schemas.microsoft.com/office/drawing/2014/main" id="{C1990C14-5E2D-8444-AF2B-E8CA46371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A8DF20-5BD9-A8D2-C3B7-C2988A3B791C}"/>
              </a:ext>
            </a:extLst>
          </p:cNvPr>
          <p:cNvSpPr>
            <a:spLocks noGrp="1"/>
          </p:cNvSpPr>
          <p:nvPr>
            <p:ph type="title"/>
          </p:nvPr>
        </p:nvSpPr>
        <p:spPr>
          <a:xfrm>
            <a:off x="640461" y="1125295"/>
            <a:ext cx="3419475" cy="1233297"/>
          </a:xfrm>
        </p:spPr>
        <p:txBody>
          <a:bodyPr vert="horz" lIns="91440" tIns="45720" rIns="91440" bIns="45720" rtlCol="0" anchor="t">
            <a:normAutofit/>
          </a:bodyPr>
          <a:lstStyle/>
          <a:p>
            <a:r>
              <a:rPr lang="en-US" sz="3200" b="1" dirty="0"/>
              <a:t>Create Requisition: </a:t>
            </a:r>
            <a:br>
              <a:rPr lang="en-US" sz="3200" b="1" dirty="0"/>
            </a:br>
            <a:r>
              <a:rPr lang="en-US" sz="3200" b="1" dirty="0">
                <a:cs typeface="Calibri Light"/>
              </a:rPr>
              <a:t>Special Requests</a:t>
            </a:r>
            <a:endParaRPr lang="en-US" sz="3200" b="1" dirty="0">
              <a:ea typeface="Calibri Light"/>
              <a:cs typeface="Calibri Light"/>
            </a:endParaRPr>
          </a:p>
        </p:txBody>
      </p:sp>
      <p:sp>
        <p:nvSpPr>
          <p:cNvPr id="108" name="sketch line">
            <a:extLst>
              <a:ext uri="{FF2B5EF4-FFF2-40B4-BE49-F238E27FC236}">
                <a16:creationId xmlns:a16="http://schemas.microsoft.com/office/drawing/2014/main" id="{FA5D64FE-0C51-9BCE-CABB-A93C6F32C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1A4B6E7-AF0A-C52F-7252-1E8696D4DB1C}"/>
              </a:ext>
            </a:extLst>
          </p:cNvPr>
          <p:cNvSpPr>
            <a:spLocks noGrp="1"/>
          </p:cNvSpPr>
          <p:nvPr>
            <p:ph idx="1"/>
          </p:nvPr>
        </p:nvSpPr>
        <p:spPr>
          <a:xfrm>
            <a:off x="418612" y="2807207"/>
            <a:ext cx="6150863" cy="3549205"/>
          </a:xfrm>
        </p:spPr>
        <p:txBody>
          <a:bodyPr anchor="t">
            <a:normAutofit fontScale="47500" lnSpcReduction="20000"/>
          </a:bodyPr>
          <a:lstStyle/>
          <a:p>
            <a:pPr marL="0" indent="0">
              <a:buNone/>
            </a:pPr>
            <a:r>
              <a:rPr lang="en-US" sz="2000" dirty="0">
                <a:ea typeface="+mn-lt"/>
                <a:cs typeface="+mn-lt"/>
              </a:rPr>
              <a:t>Fill out the </a:t>
            </a:r>
            <a:r>
              <a:rPr lang="en-US" sz="2000" b="1" dirty="0">
                <a:ea typeface="+mn-lt"/>
                <a:cs typeface="+mn-lt"/>
              </a:rPr>
              <a:t>Special Requests</a:t>
            </a:r>
            <a:r>
              <a:rPr lang="en-US" sz="2000" dirty="0">
                <a:ea typeface="+mn-lt"/>
                <a:cs typeface="+mn-lt"/>
              </a:rPr>
              <a:t> form to create requisitions for goods or services that are not included in </a:t>
            </a:r>
            <a:r>
              <a:rPr lang="en-US" sz="2000" dirty="0" err="1">
                <a:ea typeface="+mn-lt"/>
                <a:cs typeface="+mn-lt"/>
              </a:rPr>
              <a:t>eSHOP</a:t>
            </a:r>
            <a:r>
              <a:rPr lang="en-US" sz="2000" dirty="0">
                <a:ea typeface="+mn-lt"/>
                <a:cs typeface="+mn-lt"/>
              </a:rPr>
              <a:t> or shop by accessing the </a:t>
            </a:r>
            <a:r>
              <a:rPr lang="en-US" sz="2000" dirty="0" err="1">
                <a:ea typeface="+mn-lt"/>
                <a:cs typeface="+mn-lt"/>
              </a:rPr>
              <a:t>eSHOP</a:t>
            </a:r>
            <a:r>
              <a:rPr lang="en-US" sz="2000" dirty="0">
                <a:ea typeface="+mn-lt"/>
                <a:cs typeface="+mn-lt"/>
              </a:rPr>
              <a:t> Portal (</a:t>
            </a:r>
            <a:r>
              <a:rPr lang="en-US" sz="2000" dirty="0" err="1">
                <a:ea typeface="+mn-lt"/>
                <a:cs typeface="+mn-lt"/>
              </a:rPr>
              <a:t>SciQuest</a:t>
            </a:r>
            <a:r>
              <a:rPr lang="en-US" sz="2000" dirty="0">
                <a:ea typeface="+mn-lt"/>
                <a:cs typeface="+mn-lt"/>
              </a:rPr>
              <a:t> </a:t>
            </a:r>
            <a:r>
              <a:rPr lang="en-US" sz="2000" dirty="0" err="1">
                <a:ea typeface="+mn-lt"/>
                <a:cs typeface="+mn-lt"/>
              </a:rPr>
              <a:t>eSHOP</a:t>
            </a:r>
            <a:r>
              <a:rPr lang="en-US" sz="2000" dirty="0">
                <a:ea typeface="+mn-lt"/>
                <a:cs typeface="+mn-lt"/>
              </a:rPr>
              <a:t> Portal).</a:t>
            </a:r>
          </a:p>
          <a:p>
            <a:pPr marL="0" indent="0">
              <a:buNone/>
            </a:pPr>
            <a:r>
              <a:rPr lang="en-US" sz="2000" b="1" dirty="0">
                <a:ea typeface="+mn-lt"/>
                <a:cs typeface="+mn-lt"/>
              </a:rPr>
              <a:t>Enter Details (1-9</a:t>
            </a:r>
            <a:r>
              <a:rPr lang="en-US" sz="2000" b="1" dirty="0">
                <a:solidFill>
                  <a:srgbClr val="FF0000"/>
                </a:solidFill>
                <a:ea typeface="+mn-lt"/>
                <a:cs typeface="+mn-lt"/>
              </a:rPr>
              <a:t>→</a:t>
            </a:r>
            <a:r>
              <a:rPr lang="en-US" sz="2000" b="1" dirty="0">
                <a:ea typeface="+mn-lt"/>
                <a:cs typeface="+mn-lt"/>
              </a:rPr>
              <a:t> Non </a:t>
            </a:r>
            <a:r>
              <a:rPr lang="en-US" sz="2000" b="1" dirty="0" err="1">
                <a:ea typeface="+mn-lt"/>
                <a:cs typeface="+mn-lt"/>
              </a:rPr>
              <a:t>eSHOP</a:t>
            </a:r>
            <a:r>
              <a:rPr lang="en-US" sz="2000" b="1" dirty="0">
                <a:ea typeface="+mn-lt"/>
                <a:cs typeface="+mn-lt"/>
              </a:rPr>
              <a:t> Requisition)</a:t>
            </a:r>
          </a:p>
          <a:p>
            <a:pPr marL="342900" indent="-342900">
              <a:buFont typeface="+mj-lt"/>
              <a:buAutoNum type="arabicPeriod"/>
            </a:pPr>
            <a:r>
              <a:rPr lang="en-US" sz="2000" b="0" i="0" dirty="0">
                <a:solidFill>
                  <a:srgbClr val="000000"/>
                </a:solidFill>
                <a:effectLst/>
                <a:latin typeface="Calibri" panose="020F0502020204030204" pitchFamily="34" charset="0"/>
              </a:rPr>
              <a:t>Enter the </a:t>
            </a:r>
            <a:r>
              <a:rPr lang="en-US" sz="2000" b="1" i="0" dirty="0">
                <a:solidFill>
                  <a:srgbClr val="000000"/>
                </a:solidFill>
                <a:effectLst/>
                <a:latin typeface="Calibri" panose="020F0502020204030204" pitchFamily="34" charset="0"/>
              </a:rPr>
              <a:t>Item Description</a:t>
            </a:r>
          </a:p>
          <a:p>
            <a:pPr marL="342900" indent="-342900">
              <a:buFont typeface="+mj-lt"/>
              <a:buAutoNum type="arabicPeriod"/>
            </a:pPr>
            <a:r>
              <a:rPr lang="en-US" sz="2000" b="0" i="0" dirty="0">
                <a:solidFill>
                  <a:srgbClr val="000000"/>
                </a:solidFill>
                <a:effectLst/>
                <a:latin typeface="Calibri" panose="020F0502020204030204" pitchFamily="34" charset="0"/>
              </a:rPr>
              <a:t>Enter the </a:t>
            </a:r>
            <a:r>
              <a:rPr lang="en-US" sz="2000" b="1" i="0" dirty="0">
                <a:solidFill>
                  <a:srgbClr val="000000"/>
                </a:solidFill>
                <a:effectLst/>
                <a:latin typeface="Calibri" panose="020F0502020204030204" pitchFamily="34" charset="0"/>
              </a:rPr>
              <a:t>Price </a:t>
            </a:r>
            <a:r>
              <a:rPr lang="en-US" sz="2000" b="0" i="0" dirty="0">
                <a:solidFill>
                  <a:srgbClr val="000000"/>
                </a:solidFill>
                <a:effectLst/>
                <a:latin typeface="Calibri" panose="020F0502020204030204" pitchFamily="34" charset="0"/>
              </a:rPr>
              <a:t>for the non-catalog item</a:t>
            </a:r>
          </a:p>
          <a:p>
            <a:pPr marL="342900" indent="-342900">
              <a:buFont typeface="+mj-lt"/>
              <a:buAutoNum type="arabicPeriod"/>
            </a:pPr>
            <a:r>
              <a:rPr lang="en-US" sz="2000" b="0" i="0" dirty="0">
                <a:solidFill>
                  <a:srgbClr val="000000"/>
                </a:solidFill>
                <a:effectLst/>
                <a:latin typeface="Calibri" panose="020F0502020204030204" pitchFamily="34" charset="0"/>
              </a:rPr>
              <a:t>Enter the </a:t>
            </a:r>
            <a:r>
              <a:rPr lang="en-US" sz="2000" b="1" i="0" dirty="0">
                <a:solidFill>
                  <a:srgbClr val="000000"/>
                </a:solidFill>
                <a:effectLst/>
                <a:latin typeface="Calibri" panose="020F0502020204030204" pitchFamily="34" charset="0"/>
              </a:rPr>
              <a:t>Quantity</a:t>
            </a:r>
            <a:endParaRPr lang="en-US" sz="2000" b="0" i="0" dirty="0">
              <a:solidFill>
                <a:srgbClr val="000000"/>
              </a:solidFill>
              <a:effectLst/>
              <a:latin typeface="Calibri" panose="020F0502020204030204" pitchFamily="34" charset="0"/>
            </a:endParaRPr>
          </a:p>
          <a:p>
            <a:pPr marL="342900" indent="-342900">
              <a:buFont typeface="+mj-lt"/>
              <a:buAutoNum type="arabicPeriod"/>
            </a:pPr>
            <a:r>
              <a:rPr lang="en-US" sz="2000" b="0" i="0" dirty="0">
                <a:solidFill>
                  <a:srgbClr val="000000"/>
                </a:solidFill>
                <a:effectLst/>
                <a:latin typeface="Calibri" panose="020F0502020204030204" pitchFamily="34" charset="0"/>
              </a:rPr>
              <a:t>Enter or search the </a:t>
            </a:r>
            <a:r>
              <a:rPr lang="en-US" sz="2000" b="1" i="0" dirty="0">
                <a:solidFill>
                  <a:srgbClr val="000000"/>
                </a:solidFill>
                <a:effectLst/>
                <a:latin typeface="Calibri" panose="020F0502020204030204" pitchFamily="34" charset="0"/>
              </a:rPr>
              <a:t>Category</a:t>
            </a:r>
          </a:p>
          <a:p>
            <a:pPr marL="342900" indent="-342900">
              <a:buFont typeface="+mj-lt"/>
              <a:buAutoNum type="arabicPeriod"/>
            </a:pPr>
            <a:r>
              <a:rPr lang="en-US" sz="2000" b="0" i="0" dirty="0">
                <a:solidFill>
                  <a:srgbClr val="000000"/>
                </a:solidFill>
                <a:effectLst/>
                <a:latin typeface="Calibri" panose="020F0502020204030204" pitchFamily="34" charset="0"/>
              </a:rPr>
              <a:t>Enter or search the </a:t>
            </a:r>
            <a:r>
              <a:rPr lang="en-US" sz="2000" b="1" i="0" dirty="0">
                <a:solidFill>
                  <a:srgbClr val="000000"/>
                </a:solidFill>
                <a:effectLst/>
                <a:latin typeface="Calibri" panose="020F0502020204030204" pitchFamily="34" charset="0"/>
              </a:rPr>
              <a:t>Unit of Measure</a:t>
            </a:r>
          </a:p>
          <a:p>
            <a:pPr marL="342900" indent="-342900">
              <a:buFont typeface="+mj-lt"/>
              <a:buAutoNum type="arabicPeriod"/>
            </a:pPr>
            <a:r>
              <a:rPr lang="en-US" sz="2000" b="0" i="0" dirty="0">
                <a:solidFill>
                  <a:srgbClr val="000000"/>
                </a:solidFill>
                <a:effectLst/>
                <a:latin typeface="Calibri" panose="020F0502020204030204" pitchFamily="34" charset="0"/>
              </a:rPr>
              <a:t>Enter or select the </a:t>
            </a:r>
            <a:r>
              <a:rPr lang="en-US" sz="2000" b="1" i="0" dirty="0">
                <a:solidFill>
                  <a:srgbClr val="000000"/>
                </a:solidFill>
                <a:effectLst/>
                <a:latin typeface="Calibri" panose="020F0502020204030204" pitchFamily="34" charset="0"/>
              </a:rPr>
              <a:t>Due Date</a:t>
            </a:r>
            <a:r>
              <a:rPr lang="en-US" sz="2000" b="0" i="0" dirty="0">
                <a:solidFill>
                  <a:srgbClr val="000000"/>
                </a:solidFill>
                <a:effectLst/>
                <a:latin typeface="Calibri" panose="020F0502020204030204" pitchFamily="34" charset="0"/>
              </a:rPr>
              <a:t>.</a:t>
            </a:r>
          </a:p>
          <a:p>
            <a:pPr marL="342900" indent="-342900">
              <a:buFont typeface="+mj-lt"/>
              <a:buAutoNum type="arabicPeriod"/>
            </a:pPr>
            <a:r>
              <a:rPr lang="en-US" sz="2000" b="0" i="0" dirty="0">
                <a:solidFill>
                  <a:srgbClr val="000000"/>
                </a:solidFill>
                <a:effectLst/>
                <a:latin typeface="Calibri" panose="020F0502020204030204" pitchFamily="34" charset="0"/>
              </a:rPr>
              <a:t>Enter or search the </a:t>
            </a:r>
            <a:r>
              <a:rPr lang="en-US" sz="2000" b="1" i="0" dirty="0">
                <a:solidFill>
                  <a:srgbClr val="000000"/>
                </a:solidFill>
                <a:effectLst/>
                <a:latin typeface="Calibri" panose="020F0502020204030204" pitchFamily="34" charset="0"/>
              </a:rPr>
              <a:t>Supplier ID </a:t>
            </a:r>
            <a:r>
              <a:rPr lang="en-US" sz="2000" b="0" i="0" dirty="0">
                <a:solidFill>
                  <a:srgbClr val="000000"/>
                </a:solidFill>
                <a:effectLst/>
                <a:latin typeface="Calibri" panose="020F0502020204030204" pitchFamily="34" charset="0"/>
              </a:rPr>
              <a:t>or the </a:t>
            </a:r>
            <a:r>
              <a:rPr lang="en-US" sz="2000" b="1" i="0" dirty="0">
                <a:solidFill>
                  <a:srgbClr val="000000"/>
                </a:solidFill>
                <a:effectLst/>
                <a:latin typeface="Calibri" panose="020F0502020204030204" pitchFamily="34" charset="0"/>
              </a:rPr>
              <a:t>Supplier Name</a:t>
            </a:r>
            <a:r>
              <a:rPr lang="en-US" sz="2000" b="0" i="0" dirty="0">
                <a:solidFill>
                  <a:srgbClr val="000000"/>
                </a:solidFill>
                <a:effectLst/>
                <a:latin typeface="Calibri" panose="020F0502020204030204" pitchFamily="34" charset="0"/>
              </a:rPr>
              <a:t>. </a:t>
            </a:r>
            <a:r>
              <a:rPr lang="en-US" sz="2000" dirty="0">
                <a:solidFill>
                  <a:srgbClr val="000000"/>
                </a:solidFill>
                <a:latin typeface="Calibri" panose="020F0502020204030204" pitchFamily="34" charset="0"/>
              </a:rPr>
              <a:t>If you fill out the Supplier ID, then the Supplier Name will auto-fill and vice versa</a:t>
            </a:r>
          </a:p>
          <a:p>
            <a:pPr marL="342900" indent="-342900">
              <a:buFont typeface="+mj-lt"/>
              <a:buAutoNum type="arabicPeriod"/>
            </a:pPr>
            <a:r>
              <a:rPr lang="en-US" sz="2000" b="0" i="0" dirty="0">
                <a:solidFill>
                  <a:srgbClr val="000000"/>
                </a:solidFill>
                <a:effectLst/>
                <a:latin typeface="Calibri" panose="020F0502020204030204" pitchFamily="34" charset="0"/>
              </a:rPr>
              <a:t>Enter or search the </a:t>
            </a:r>
            <a:r>
              <a:rPr lang="en-US" sz="2000" b="1" i="0" dirty="0" err="1">
                <a:solidFill>
                  <a:srgbClr val="000000"/>
                </a:solidFill>
                <a:effectLst/>
                <a:latin typeface="Calibri" panose="020F0502020204030204" pitchFamily="34" charset="0"/>
              </a:rPr>
              <a:t>Mfg</a:t>
            </a:r>
            <a:r>
              <a:rPr lang="en-US" sz="2000" b="1" i="0" dirty="0">
                <a:solidFill>
                  <a:srgbClr val="000000"/>
                </a:solidFill>
                <a:effectLst/>
                <a:latin typeface="Calibri" panose="020F0502020204030204" pitchFamily="34" charset="0"/>
              </a:rPr>
              <a:t> ID</a:t>
            </a:r>
            <a:r>
              <a:rPr lang="en-US" sz="2000" b="0" i="0" dirty="0">
                <a:solidFill>
                  <a:srgbClr val="000000"/>
                </a:solidFill>
                <a:effectLst/>
                <a:latin typeface="Calibri" panose="020F0502020204030204" pitchFamily="34" charset="0"/>
              </a:rPr>
              <a:t>, if applicable</a:t>
            </a:r>
          </a:p>
          <a:p>
            <a:pPr marL="342900" indent="-342900">
              <a:buFont typeface="+mj-lt"/>
              <a:buAutoNum type="arabicPeriod"/>
            </a:pPr>
            <a:r>
              <a:rPr lang="en-US" sz="2000" b="0" i="0" dirty="0">
                <a:solidFill>
                  <a:srgbClr val="000000"/>
                </a:solidFill>
                <a:effectLst/>
                <a:latin typeface="Calibri" panose="020F0502020204030204" pitchFamily="34" charset="0"/>
              </a:rPr>
              <a:t>Enter or search the </a:t>
            </a:r>
            <a:r>
              <a:rPr lang="en-US" sz="2000" b="1" i="0" dirty="0" err="1">
                <a:solidFill>
                  <a:srgbClr val="000000"/>
                </a:solidFill>
                <a:effectLst/>
                <a:latin typeface="Calibri" panose="020F0502020204030204" pitchFamily="34" charset="0"/>
              </a:rPr>
              <a:t>Mfg</a:t>
            </a:r>
            <a:r>
              <a:rPr lang="en-US" sz="2000" b="1" i="0" dirty="0">
                <a:solidFill>
                  <a:srgbClr val="000000"/>
                </a:solidFill>
                <a:effectLst/>
                <a:latin typeface="Calibri" panose="020F0502020204030204" pitchFamily="34" charset="0"/>
              </a:rPr>
              <a:t> Item ID</a:t>
            </a:r>
            <a:r>
              <a:rPr lang="en-US" sz="2000" b="0" i="0" dirty="0">
                <a:solidFill>
                  <a:srgbClr val="000000"/>
                </a:solidFill>
                <a:effectLst/>
                <a:latin typeface="Calibri" panose="020F0502020204030204" pitchFamily="34" charset="0"/>
              </a:rPr>
              <a:t>, if applicable</a:t>
            </a:r>
            <a:endParaRPr lang="en-US" sz="2000" b="1" i="0" dirty="0">
              <a:solidFill>
                <a:srgbClr val="000000"/>
              </a:solidFill>
              <a:effectLst/>
              <a:latin typeface="Calibri" panose="020F0502020204030204" pitchFamily="34" charset="0"/>
            </a:endParaRPr>
          </a:p>
          <a:p>
            <a:pPr marL="342900" indent="-342900">
              <a:buFont typeface="+mj-lt"/>
              <a:buAutoNum type="arabicPeriod"/>
            </a:pPr>
            <a:r>
              <a:rPr lang="en-US" sz="2000" dirty="0">
                <a:solidFill>
                  <a:srgbClr val="000000"/>
                </a:solidFill>
                <a:latin typeface="Calibri" panose="020F0502020204030204" pitchFamily="34" charset="0"/>
              </a:rPr>
              <a:t>U</a:t>
            </a:r>
            <a:r>
              <a:rPr lang="en-US" sz="2000" b="0" i="0" dirty="0">
                <a:solidFill>
                  <a:srgbClr val="000000"/>
                </a:solidFill>
                <a:effectLst/>
                <a:latin typeface="Calibri" panose="020F0502020204030204" pitchFamily="34" charset="0"/>
              </a:rPr>
              <a:t>nder </a:t>
            </a:r>
            <a:r>
              <a:rPr lang="en-US" sz="2000" b="1" i="0" dirty="0">
                <a:solidFill>
                  <a:srgbClr val="000000"/>
                </a:solidFill>
                <a:effectLst/>
                <a:latin typeface="Calibri" panose="020F0502020204030204" pitchFamily="34" charset="0"/>
              </a:rPr>
              <a:t>Additional Information</a:t>
            </a:r>
            <a:r>
              <a:rPr lang="en-US" sz="2000" b="0" i="0" dirty="0">
                <a:solidFill>
                  <a:srgbClr val="000000"/>
                </a:solidFill>
                <a:effectLst/>
                <a:latin typeface="Calibri" panose="020F0502020204030204" pitchFamily="34" charset="0"/>
              </a:rPr>
              <a:t>, enter additional comments</a:t>
            </a:r>
          </a:p>
          <a:p>
            <a:pPr marL="342900" indent="-342900">
              <a:buFont typeface="+mj-lt"/>
              <a:buAutoNum type="arabicPeriod"/>
            </a:pPr>
            <a:r>
              <a:rPr lang="en-US" sz="2000" b="0" i="0" dirty="0">
                <a:solidFill>
                  <a:srgbClr val="000000"/>
                </a:solidFill>
                <a:effectLst/>
                <a:latin typeface="Calibri" panose="020F0502020204030204" pitchFamily="34" charset="0"/>
              </a:rPr>
              <a:t>Check the appropriate boxes</a:t>
            </a:r>
          </a:p>
          <a:p>
            <a:pPr marL="342900" indent="-342900">
              <a:buFont typeface="+mj-lt"/>
              <a:buAutoNum type="arabicPeriod"/>
            </a:pPr>
            <a:r>
              <a:rPr lang="en-US" sz="2000" b="0" i="0" dirty="0">
                <a:solidFill>
                  <a:srgbClr val="000000"/>
                </a:solidFill>
                <a:effectLst/>
                <a:latin typeface="Calibri" panose="020F0502020204030204" pitchFamily="34" charset="0"/>
              </a:rPr>
              <a:t>Click </a:t>
            </a:r>
            <a:r>
              <a:rPr lang="en-US" sz="2000" b="1" i="0" dirty="0">
                <a:solidFill>
                  <a:srgbClr val="000000"/>
                </a:solidFill>
                <a:effectLst/>
                <a:latin typeface="Calibri" panose="020F0502020204030204" pitchFamily="34" charset="0"/>
              </a:rPr>
              <a:t>Add to Cart </a:t>
            </a:r>
            <a:r>
              <a:rPr lang="en-US" sz="2000" b="0" i="0" dirty="0">
                <a:solidFill>
                  <a:srgbClr val="000000"/>
                </a:solidFill>
                <a:effectLst/>
                <a:latin typeface="Calibri" panose="020F0502020204030204" pitchFamily="34" charset="0"/>
              </a:rPr>
              <a:t>to add to your shopping cart</a:t>
            </a:r>
            <a:endParaRPr lang="en-US" sz="2000" dirty="0">
              <a:solidFill>
                <a:srgbClr val="000000"/>
              </a:solidFill>
              <a:latin typeface="Calibri" panose="020F0502020204030204" pitchFamily="34" charset="0"/>
            </a:endParaRPr>
          </a:p>
          <a:p>
            <a:pPr marL="0" indent="0">
              <a:buNone/>
            </a:pPr>
            <a:endParaRPr lang="en-US" sz="2000" b="0" i="0" dirty="0">
              <a:solidFill>
                <a:srgbClr val="000000"/>
              </a:solidFill>
              <a:effectLst/>
              <a:latin typeface="Calibri" panose="020F0502020204030204" pitchFamily="34" charset="0"/>
            </a:endParaRPr>
          </a:p>
          <a:p>
            <a:pPr marL="342900" indent="-342900">
              <a:buFont typeface="+mj-lt"/>
              <a:buAutoNum type="alphaLcParenR"/>
            </a:pPr>
            <a:endParaRPr lang="en-US" sz="1600" dirty="0">
              <a:cs typeface="Calibri" panose="020F0502020204030204"/>
            </a:endParaRPr>
          </a:p>
          <a:p>
            <a:pPr marL="0" indent="0">
              <a:buNone/>
            </a:pPr>
            <a:endParaRPr lang="en-US" sz="1600" dirty="0">
              <a:cs typeface="Calibri" panose="020F0502020204030204"/>
            </a:endParaRPr>
          </a:p>
          <a:p>
            <a:pPr marL="0" indent="0">
              <a:buNone/>
            </a:pPr>
            <a:endParaRPr lang="en-US" sz="1600" dirty="0">
              <a:cs typeface="Calibri" panose="020F0502020204030204"/>
            </a:endParaRPr>
          </a:p>
          <a:p>
            <a:pPr marL="0" indent="0">
              <a:buNone/>
            </a:pPr>
            <a:endParaRPr lang="en-US" sz="1600" dirty="0">
              <a:cs typeface="Calibri" panose="020F0502020204030204"/>
            </a:endParaRPr>
          </a:p>
        </p:txBody>
      </p:sp>
      <p:pic>
        <p:nvPicPr>
          <p:cNvPr id="12" name="Picture 11">
            <a:extLst>
              <a:ext uri="{FF2B5EF4-FFF2-40B4-BE49-F238E27FC236}">
                <a16:creationId xmlns:a16="http://schemas.microsoft.com/office/drawing/2014/main" id="{AF9D02E3-5DEF-C8DD-C88F-2651F54D117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66788" y="173590"/>
            <a:ext cx="5081934" cy="4482539"/>
          </a:xfrm>
          <a:prstGeom prst="rect">
            <a:avLst/>
          </a:prstGeom>
        </p:spPr>
      </p:pic>
      <p:pic>
        <p:nvPicPr>
          <p:cNvPr id="5" name="Picture 4" descr="A screenshot of a computer screen&#10;&#10;Description automatically generated">
            <a:extLst>
              <a:ext uri="{FF2B5EF4-FFF2-40B4-BE49-F238E27FC236}">
                <a16:creationId xmlns:a16="http://schemas.microsoft.com/office/drawing/2014/main" id="{0EB9789F-9597-09DB-3D9A-2F8040822B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5517" y="1012291"/>
            <a:ext cx="1369674" cy="2129415"/>
          </a:xfrm>
          <a:prstGeom prst="rect">
            <a:avLst/>
          </a:prstGeom>
        </p:spPr>
      </p:pic>
      <p:cxnSp>
        <p:nvCxnSpPr>
          <p:cNvPr id="7" name="Straight Arrow Connector 6">
            <a:extLst>
              <a:ext uri="{FF2B5EF4-FFF2-40B4-BE49-F238E27FC236}">
                <a16:creationId xmlns:a16="http://schemas.microsoft.com/office/drawing/2014/main" id="{7362B228-1EB8-0249-485D-7B3550C89E9E}"/>
              </a:ext>
            </a:extLst>
          </p:cNvPr>
          <p:cNvCxnSpPr/>
          <p:nvPr/>
        </p:nvCxnSpPr>
        <p:spPr>
          <a:xfrm>
            <a:off x="9520303" y="759988"/>
            <a:ext cx="767833" cy="7306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269E678-1A93-95B0-0CB4-76A1BBF8BB97}"/>
              </a:ext>
            </a:extLst>
          </p:cNvPr>
          <p:cNvSpPr txBox="1"/>
          <p:nvPr/>
        </p:nvSpPr>
        <p:spPr>
          <a:xfrm>
            <a:off x="6965531" y="5565269"/>
            <a:ext cx="4205232" cy="1015663"/>
          </a:xfrm>
          <a:prstGeom prst="rect">
            <a:avLst/>
          </a:prstGeom>
          <a:noFill/>
        </p:spPr>
        <p:txBody>
          <a:bodyPr wrap="square" rtlCol="0">
            <a:spAutoFit/>
          </a:bodyPr>
          <a:lstStyle/>
          <a:p>
            <a:r>
              <a:rPr lang="en-US" sz="1200" b="1" dirty="0">
                <a:solidFill>
                  <a:srgbClr val="FF0000"/>
                </a:solidFill>
              </a:rPr>
              <a:t>Note: </a:t>
            </a:r>
            <a:r>
              <a:rPr lang="en-US" sz="1200" dirty="0">
                <a:solidFill>
                  <a:srgbClr val="FF0000"/>
                </a:solidFill>
              </a:rPr>
              <a:t>Steps 1-9 are excluded from </a:t>
            </a:r>
            <a:r>
              <a:rPr lang="en-US" sz="1200" dirty="0" err="1">
                <a:solidFill>
                  <a:srgbClr val="FF0000"/>
                </a:solidFill>
              </a:rPr>
              <a:t>eSHOP</a:t>
            </a:r>
            <a:r>
              <a:rPr lang="en-US" sz="1200" dirty="0">
                <a:solidFill>
                  <a:srgbClr val="FF0000"/>
                </a:solidFill>
              </a:rPr>
              <a:t> purchases. Please see the link below for </a:t>
            </a:r>
            <a:r>
              <a:rPr lang="en-US" sz="1200" dirty="0" err="1">
                <a:solidFill>
                  <a:srgbClr val="FF0000"/>
                </a:solidFill>
              </a:rPr>
              <a:t>eSHOP</a:t>
            </a:r>
            <a:r>
              <a:rPr lang="en-US" sz="1200" dirty="0">
                <a:solidFill>
                  <a:srgbClr val="FF0000"/>
                </a:solidFill>
              </a:rPr>
              <a:t> job aid.</a:t>
            </a:r>
          </a:p>
          <a:p>
            <a:r>
              <a:rPr lang="en-US" sz="1200" dirty="0">
                <a:ea typeface="+mn-lt"/>
                <a:cs typeface="+mn-lt"/>
                <a:hlinkClick r:id="rId4"/>
              </a:rPr>
              <a:t>https://www.uttyler.edu/procurement-services/files/user-guide-eshop-purchases.pdf</a:t>
            </a:r>
            <a:r>
              <a:rPr lang="en-US" sz="1200" dirty="0">
                <a:ea typeface="+mn-lt"/>
                <a:cs typeface="+mn-lt"/>
              </a:rPr>
              <a:t> </a:t>
            </a:r>
          </a:p>
          <a:p>
            <a:endParaRPr lang="en-US" sz="1200" dirty="0">
              <a:solidFill>
                <a:srgbClr val="FF0000"/>
              </a:solidFill>
            </a:endParaRPr>
          </a:p>
        </p:txBody>
      </p:sp>
      <p:sp>
        <p:nvSpPr>
          <p:cNvPr id="4" name="TextBox 3">
            <a:extLst>
              <a:ext uri="{FF2B5EF4-FFF2-40B4-BE49-F238E27FC236}">
                <a16:creationId xmlns:a16="http://schemas.microsoft.com/office/drawing/2014/main" id="{569E602A-CD05-D591-9D3F-858D285C3ACD}"/>
              </a:ext>
            </a:extLst>
          </p:cNvPr>
          <p:cNvSpPr txBox="1"/>
          <p:nvPr/>
        </p:nvSpPr>
        <p:spPr>
          <a:xfrm>
            <a:off x="6879224" y="4631020"/>
            <a:ext cx="4410946" cy="861774"/>
          </a:xfrm>
          <a:prstGeom prst="rect">
            <a:avLst/>
          </a:prstGeom>
          <a:noFill/>
        </p:spPr>
        <p:txBody>
          <a:bodyPr wrap="square" rtlCol="0">
            <a:spAutoFit/>
          </a:bodyPr>
          <a:lstStyle/>
          <a:p>
            <a:r>
              <a:rPr lang="en-US" sz="1200" b="1" dirty="0"/>
              <a:t>Checkout</a:t>
            </a:r>
            <a:endParaRPr lang="en-US" sz="1400" b="1" dirty="0"/>
          </a:p>
          <a:p>
            <a:pPr marL="285750" indent="-285750">
              <a:buFont typeface="Arial" panose="020B0604020202020204" pitchFamily="34" charset="0"/>
              <a:buChar char="•"/>
            </a:pPr>
            <a:r>
              <a:rPr lang="en-US" sz="1100" b="0" i="0" dirty="0">
                <a:solidFill>
                  <a:srgbClr val="242424"/>
                </a:solidFill>
                <a:effectLst/>
                <a:latin typeface="Calibri" panose="020F0502020204030204" pitchFamily="34" charset="0"/>
              </a:rPr>
              <a:t>The cart icon gives you a line count in your shopping cart. The summary of your cart will display to the right if you click on the link.</a:t>
            </a:r>
          </a:p>
          <a:p>
            <a:pPr marL="285750" indent="-285750">
              <a:buFont typeface="Arial" panose="020B0604020202020204" pitchFamily="34" charset="0"/>
              <a:buChar char="•"/>
            </a:pPr>
            <a:endParaRPr lang="en-US" sz="1400" b="1" dirty="0"/>
          </a:p>
        </p:txBody>
      </p:sp>
      <p:pic>
        <p:nvPicPr>
          <p:cNvPr id="16" name="Graphic 15" descr="Badge 1 outline">
            <a:extLst>
              <a:ext uri="{FF2B5EF4-FFF2-40B4-BE49-F238E27FC236}">
                <a16:creationId xmlns:a16="http://schemas.microsoft.com/office/drawing/2014/main" id="{8FF77546-3605-647A-FDD2-D736435022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79251" y="1584468"/>
            <a:ext cx="157476" cy="157476"/>
          </a:xfrm>
          <a:prstGeom prst="rect">
            <a:avLst/>
          </a:prstGeom>
        </p:spPr>
      </p:pic>
      <p:pic>
        <p:nvPicPr>
          <p:cNvPr id="18" name="Graphic 17" descr="Badge outline">
            <a:extLst>
              <a:ext uri="{FF2B5EF4-FFF2-40B4-BE49-F238E27FC236}">
                <a16:creationId xmlns:a16="http://schemas.microsoft.com/office/drawing/2014/main" id="{614ED410-6A60-F2EF-7DC5-01069929626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93196" y="1739927"/>
            <a:ext cx="157476" cy="157476"/>
          </a:xfrm>
          <a:prstGeom prst="rect">
            <a:avLst/>
          </a:prstGeom>
        </p:spPr>
      </p:pic>
      <p:pic>
        <p:nvPicPr>
          <p:cNvPr id="20" name="Graphic 19" descr="Badge 3 outline">
            <a:extLst>
              <a:ext uri="{FF2B5EF4-FFF2-40B4-BE49-F238E27FC236}">
                <a16:creationId xmlns:a16="http://schemas.microsoft.com/office/drawing/2014/main" id="{01E61E44-2C45-301A-FC65-F9A877E89FC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4458" y="1878461"/>
            <a:ext cx="157476" cy="157476"/>
          </a:xfrm>
          <a:prstGeom prst="rect">
            <a:avLst/>
          </a:prstGeom>
        </p:spPr>
      </p:pic>
      <p:pic>
        <p:nvPicPr>
          <p:cNvPr id="22" name="Graphic 21" descr="Badge 4 outline">
            <a:extLst>
              <a:ext uri="{FF2B5EF4-FFF2-40B4-BE49-F238E27FC236}">
                <a16:creationId xmlns:a16="http://schemas.microsoft.com/office/drawing/2014/main" id="{878A3C89-58E7-7EFB-3194-5FEDE8D132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05447" y="2035937"/>
            <a:ext cx="157476" cy="157476"/>
          </a:xfrm>
          <a:prstGeom prst="rect">
            <a:avLst/>
          </a:prstGeom>
        </p:spPr>
      </p:pic>
      <p:pic>
        <p:nvPicPr>
          <p:cNvPr id="24" name="Graphic 23" descr="Badge 5 outline">
            <a:extLst>
              <a:ext uri="{FF2B5EF4-FFF2-40B4-BE49-F238E27FC236}">
                <a16:creationId xmlns:a16="http://schemas.microsoft.com/office/drawing/2014/main" id="{BA979548-C910-B52A-A37F-F60D365B35B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768509" y="1878460"/>
            <a:ext cx="157477" cy="157477"/>
          </a:xfrm>
          <a:prstGeom prst="rect">
            <a:avLst/>
          </a:prstGeom>
        </p:spPr>
      </p:pic>
      <p:pic>
        <p:nvPicPr>
          <p:cNvPr id="26" name="Graphic 25" descr="Badge 6 outline">
            <a:extLst>
              <a:ext uri="{FF2B5EF4-FFF2-40B4-BE49-F238E27FC236}">
                <a16:creationId xmlns:a16="http://schemas.microsoft.com/office/drawing/2014/main" id="{95B8F971-265B-B851-4357-70505322B4B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026251" y="2003121"/>
            <a:ext cx="157477" cy="157477"/>
          </a:xfrm>
          <a:prstGeom prst="rect">
            <a:avLst/>
          </a:prstGeom>
        </p:spPr>
      </p:pic>
      <p:pic>
        <p:nvPicPr>
          <p:cNvPr id="28" name="Graphic 27" descr="Badge 7 outline">
            <a:extLst>
              <a:ext uri="{FF2B5EF4-FFF2-40B4-BE49-F238E27FC236}">
                <a16:creationId xmlns:a16="http://schemas.microsoft.com/office/drawing/2014/main" id="{4F3FB5BA-153A-A4EC-19B5-E9002C8AE6E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162709" y="2341629"/>
            <a:ext cx="164143" cy="164143"/>
          </a:xfrm>
          <a:prstGeom prst="rect">
            <a:avLst/>
          </a:prstGeom>
        </p:spPr>
      </p:pic>
      <p:pic>
        <p:nvPicPr>
          <p:cNvPr id="30" name="Graphic 29" descr="Badge New outline">
            <a:extLst>
              <a:ext uri="{FF2B5EF4-FFF2-40B4-BE49-F238E27FC236}">
                <a16:creationId xmlns:a16="http://schemas.microsoft.com/office/drawing/2014/main" id="{B78F5109-8C68-8B5A-80EA-1B7FD3FC43B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481955" y="4299511"/>
            <a:ext cx="331509" cy="331509"/>
          </a:xfrm>
          <a:prstGeom prst="rect">
            <a:avLst/>
          </a:prstGeom>
        </p:spPr>
      </p:pic>
    </p:spTree>
    <p:extLst>
      <p:ext uri="{BB962C8B-B14F-4D97-AF65-F5344CB8AC3E}">
        <p14:creationId xmlns:p14="http://schemas.microsoft.com/office/powerpoint/2010/main" val="2636873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399DB9-F0B9-FDD4-821D-660B98AC60AF}"/>
            </a:ext>
          </a:extLst>
        </p:cNvPr>
        <p:cNvGrpSpPr/>
        <p:nvPr/>
      </p:nvGrpSpPr>
      <p:grpSpPr>
        <a:xfrm>
          <a:off x="0" y="0"/>
          <a:ext cx="0" cy="0"/>
          <a:chOff x="0" y="0"/>
          <a:chExt cx="0" cy="0"/>
        </a:xfrm>
      </p:grpSpPr>
      <p:sp useBgFill="1">
        <p:nvSpPr>
          <p:cNvPr id="107" name="Rectangle 106">
            <a:extLst>
              <a:ext uri="{FF2B5EF4-FFF2-40B4-BE49-F238E27FC236}">
                <a16:creationId xmlns:a16="http://schemas.microsoft.com/office/drawing/2014/main" id="{FCF1EABB-9E30-AD38-64BF-CC39B905C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DF9953-2779-9230-EA7C-15DBEBDDD463}"/>
              </a:ext>
            </a:extLst>
          </p:cNvPr>
          <p:cNvSpPr>
            <a:spLocks noGrp="1"/>
          </p:cNvSpPr>
          <p:nvPr>
            <p:ph type="title"/>
          </p:nvPr>
        </p:nvSpPr>
        <p:spPr>
          <a:xfrm>
            <a:off x="630936" y="1115770"/>
            <a:ext cx="3429000" cy="1242822"/>
          </a:xfrm>
        </p:spPr>
        <p:txBody>
          <a:bodyPr vert="horz" lIns="91440" tIns="45720" rIns="91440" bIns="45720" rtlCol="0" anchor="t">
            <a:normAutofit fontScale="90000"/>
          </a:bodyPr>
          <a:lstStyle/>
          <a:p>
            <a:r>
              <a:rPr lang="en-US" sz="3200" b="1" dirty="0">
                <a:cs typeface="Calibri Light"/>
              </a:rPr>
              <a:t>Create Requisition:</a:t>
            </a:r>
            <a:br>
              <a:rPr lang="en-US" sz="3200" b="1" dirty="0">
                <a:cs typeface="Calibri Light"/>
              </a:rPr>
            </a:br>
            <a:r>
              <a:rPr lang="en-US" sz="3200" b="1" dirty="0">
                <a:cs typeface="Calibri Light"/>
              </a:rPr>
              <a:t>Checkout-Review and Submit</a:t>
            </a:r>
          </a:p>
        </p:txBody>
      </p:sp>
      <p:sp>
        <p:nvSpPr>
          <p:cNvPr id="108" name="sketch line">
            <a:extLst>
              <a:ext uri="{FF2B5EF4-FFF2-40B4-BE49-F238E27FC236}">
                <a16:creationId xmlns:a16="http://schemas.microsoft.com/office/drawing/2014/main" id="{271FC2E3-07D0-4773-8D7D-B50635A31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C20E950-2C6F-4F64-C1EF-6D729251634F}"/>
              </a:ext>
            </a:extLst>
          </p:cNvPr>
          <p:cNvSpPr>
            <a:spLocks noGrp="1"/>
          </p:cNvSpPr>
          <p:nvPr>
            <p:ph idx="1"/>
          </p:nvPr>
        </p:nvSpPr>
        <p:spPr>
          <a:xfrm>
            <a:off x="551962" y="2807208"/>
            <a:ext cx="5328015" cy="3556483"/>
          </a:xfrm>
        </p:spPr>
        <p:txBody>
          <a:bodyPr anchor="t">
            <a:normAutofit lnSpcReduction="10000"/>
          </a:bodyPr>
          <a:lstStyle/>
          <a:p>
            <a:pPr marL="0" indent="0">
              <a:buNone/>
            </a:pPr>
            <a:r>
              <a:rPr lang="en-US" sz="1400" dirty="0">
                <a:ea typeface="+mn-lt"/>
                <a:cs typeface="+mn-lt"/>
              </a:rPr>
              <a:t>Review your Requisition. The fields are generally the same for the Checkout-Review and Submit page. There are some additions highlighted below. </a:t>
            </a:r>
          </a:p>
          <a:p>
            <a:pPr marL="342900" indent="-342900">
              <a:buFont typeface="+mj-lt"/>
              <a:buAutoNum type="arabicPeriod"/>
            </a:pPr>
            <a:endParaRPr lang="en-US" sz="1200" b="0" i="0" dirty="0">
              <a:solidFill>
                <a:srgbClr val="000000"/>
              </a:solidFill>
              <a:effectLst/>
              <a:latin typeface="Calibri" panose="020F0502020204030204" pitchFamily="34" charset="0"/>
            </a:endParaRPr>
          </a:p>
          <a:p>
            <a:pPr marL="342900" indent="-342900">
              <a:buFont typeface="+mj-lt"/>
              <a:buAutoNum type="arabicPeriod"/>
            </a:pPr>
            <a:r>
              <a:rPr lang="en-US" sz="1200" b="0" i="0" dirty="0">
                <a:solidFill>
                  <a:srgbClr val="000000"/>
                </a:solidFill>
                <a:effectLst/>
                <a:latin typeface="Calibri" panose="020F0502020204030204" pitchFamily="34" charset="0"/>
              </a:rPr>
              <a:t>Enter </a:t>
            </a:r>
            <a:r>
              <a:rPr lang="en-US" sz="1200" b="1" i="0" dirty="0">
                <a:solidFill>
                  <a:srgbClr val="000000"/>
                </a:solidFill>
                <a:effectLst/>
                <a:latin typeface="Calibri" panose="020F0502020204030204" pitchFamily="34" charset="0"/>
              </a:rPr>
              <a:t>Requisition Name</a:t>
            </a:r>
            <a:r>
              <a:rPr lang="en-US" sz="1200" b="0" i="0" dirty="0">
                <a:solidFill>
                  <a:srgbClr val="000000"/>
                </a:solidFill>
                <a:effectLst/>
                <a:latin typeface="Calibri" panose="020F0502020204030204" pitchFamily="34" charset="0"/>
              </a:rPr>
              <a:t>.</a:t>
            </a:r>
          </a:p>
          <a:p>
            <a:pPr marL="342900" indent="-342900">
              <a:buFont typeface="+mj-lt"/>
              <a:buAutoNum type="arabicPeriod"/>
            </a:pPr>
            <a:r>
              <a:rPr lang="en-US" sz="1200" b="0" i="0" dirty="0">
                <a:solidFill>
                  <a:srgbClr val="000000"/>
                </a:solidFill>
                <a:effectLst/>
                <a:latin typeface="Calibri" panose="020F0502020204030204" pitchFamily="34" charset="0"/>
              </a:rPr>
              <a:t>Expand the details using the </a:t>
            </a:r>
            <a:r>
              <a:rPr lang="en-US" sz="1200" b="1" i="0" dirty="0">
                <a:solidFill>
                  <a:srgbClr val="000000"/>
                </a:solidFill>
                <a:effectLst/>
                <a:latin typeface="Calibri" panose="020F0502020204030204" pitchFamily="34" charset="0"/>
              </a:rPr>
              <a:t>arrow</a:t>
            </a:r>
            <a:r>
              <a:rPr lang="en-US" sz="1200" b="0" i="0" dirty="0">
                <a:solidFill>
                  <a:srgbClr val="000000"/>
                </a:solidFill>
                <a:effectLst/>
                <a:latin typeface="Calibri" panose="020F0502020204030204" pitchFamily="34" charset="0"/>
              </a:rPr>
              <a:t> next to the Requisition Line to modify the Accounting Lines.</a:t>
            </a:r>
          </a:p>
          <a:p>
            <a:pPr marL="342900" indent="-342900">
              <a:buFont typeface="+mj-lt"/>
              <a:buAutoNum type="arabicPeriod"/>
            </a:pPr>
            <a:r>
              <a:rPr lang="en-US" sz="1200" b="0" i="0" dirty="0">
                <a:solidFill>
                  <a:srgbClr val="000000"/>
                </a:solidFill>
                <a:effectLst/>
                <a:latin typeface="Calibri" panose="020F0502020204030204" pitchFamily="34" charset="0"/>
              </a:rPr>
              <a:t>Use the </a:t>
            </a:r>
            <a:r>
              <a:rPr lang="en-US" sz="1200" b="1" i="0" dirty="0">
                <a:solidFill>
                  <a:srgbClr val="000000"/>
                </a:solidFill>
                <a:effectLst/>
                <a:latin typeface="Calibri" panose="020F0502020204030204" pitchFamily="34" charset="0"/>
              </a:rPr>
              <a:t>SpeedChart </a:t>
            </a:r>
            <a:r>
              <a:rPr lang="en-US" sz="1200" b="0" i="0" dirty="0">
                <a:solidFill>
                  <a:srgbClr val="000000"/>
                </a:solidFill>
                <a:effectLst/>
                <a:latin typeface="Calibri" panose="020F0502020204030204" pitchFamily="34" charset="0"/>
              </a:rPr>
              <a:t>to auto-populate Chartfield values.</a:t>
            </a:r>
          </a:p>
          <a:p>
            <a:pPr marL="342900" indent="-342900">
              <a:buFont typeface="+mj-lt"/>
              <a:buAutoNum type="arabicPeriod"/>
            </a:pPr>
            <a:r>
              <a:rPr lang="en-US" sz="1200" b="0" i="0" dirty="0">
                <a:solidFill>
                  <a:srgbClr val="000000"/>
                </a:solidFill>
                <a:effectLst/>
                <a:latin typeface="Calibri" panose="020F0502020204030204" pitchFamily="34" charset="0"/>
              </a:rPr>
              <a:t>Enter </a:t>
            </a:r>
            <a:r>
              <a:rPr lang="en-US" sz="1200" b="1" i="0" dirty="0">
                <a:solidFill>
                  <a:srgbClr val="000000"/>
                </a:solidFill>
                <a:effectLst/>
                <a:latin typeface="Calibri" panose="020F0502020204030204" pitchFamily="34" charset="0"/>
              </a:rPr>
              <a:t>Requisition Comments and Attachments </a:t>
            </a:r>
            <a:r>
              <a:rPr lang="en-US" sz="1200" b="0" i="0" dirty="0">
                <a:solidFill>
                  <a:srgbClr val="000000"/>
                </a:solidFill>
                <a:effectLst/>
                <a:latin typeface="Calibri" panose="020F0502020204030204" pitchFamily="34" charset="0"/>
              </a:rPr>
              <a:t>here or </a:t>
            </a:r>
            <a:r>
              <a:rPr lang="en-US" sz="1200" b="1" i="0" dirty="0">
                <a:solidFill>
                  <a:srgbClr val="000000"/>
                </a:solidFill>
                <a:effectLst/>
                <a:latin typeface="Calibri" panose="020F0502020204030204" pitchFamily="34" charset="0"/>
              </a:rPr>
              <a:t>Approval Justification</a:t>
            </a:r>
            <a:r>
              <a:rPr lang="en-US" sz="1200" b="0" i="0" dirty="0">
                <a:solidFill>
                  <a:srgbClr val="000000"/>
                </a:solidFill>
                <a:effectLst/>
                <a:latin typeface="Calibri" panose="020F0502020204030204" pitchFamily="34" charset="0"/>
              </a:rPr>
              <a:t>.</a:t>
            </a:r>
          </a:p>
          <a:p>
            <a:pPr marL="342900" indent="-342900">
              <a:buFont typeface="+mj-lt"/>
              <a:buAutoNum type="arabicPeriod"/>
            </a:pPr>
            <a:r>
              <a:rPr lang="en-US" sz="1200" b="0" i="0" dirty="0">
                <a:solidFill>
                  <a:srgbClr val="000000"/>
                </a:solidFill>
                <a:effectLst/>
                <a:latin typeface="Calibri" panose="020F0502020204030204" pitchFamily="34" charset="0"/>
              </a:rPr>
              <a:t>Check the appropriate boxes.</a:t>
            </a:r>
          </a:p>
          <a:p>
            <a:pPr marL="342900" indent="-342900">
              <a:buFont typeface="+mj-lt"/>
              <a:buAutoNum type="arabicPeriod"/>
            </a:pPr>
            <a:r>
              <a:rPr lang="en-US" sz="1200" b="0" i="0" dirty="0">
                <a:solidFill>
                  <a:srgbClr val="000000"/>
                </a:solidFill>
                <a:effectLst/>
                <a:latin typeface="Calibri" panose="020F0502020204030204" pitchFamily="34" charset="0"/>
              </a:rPr>
              <a:t>Click </a:t>
            </a:r>
            <a:r>
              <a:rPr lang="en-US" sz="1200" b="1" i="0" dirty="0">
                <a:solidFill>
                  <a:srgbClr val="000000"/>
                </a:solidFill>
                <a:effectLst/>
                <a:latin typeface="Calibri" panose="020F0502020204030204" pitchFamily="34" charset="0"/>
              </a:rPr>
              <a:t>Add More Items </a:t>
            </a:r>
            <a:r>
              <a:rPr lang="en-US" sz="1200" b="0" i="0" dirty="0">
                <a:solidFill>
                  <a:srgbClr val="000000"/>
                </a:solidFill>
                <a:effectLst/>
                <a:latin typeface="Calibri" panose="020F0502020204030204" pitchFamily="34" charset="0"/>
              </a:rPr>
              <a:t>if you wish to go back and add more non-catalog items.</a:t>
            </a:r>
          </a:p>
          <a:p>
            <a:pPr marL="342900" indent="-342900">
              <a:buFont typeface="+mj-lt"/>
              <a:buAutoNum type="arabicPeriod"/>
            </a:pPr>
            <a:r>
              <a:rPr lang="en-US" sz="1200" b="0" i="0" dirty="0">
                <a:solidFill>
                  <a:srgbClr val="000000"/>
                </a:solidFill>
                <a:effectLst/>
                <a:latin typeface="Calibri" panose="020F0502020204030204" pitchFamily="34" charset="0"/>
              </a:rPr>
              <a:t>Click </a:t>
            </a:r>
            <a:r>
              <a:rPr lang="en-US" sz="1200" b="1" i="0" dirty="0">
                <a:solidFill>
                  <a:srgbClr val="000000"/>
                </a:solidFill>
                <a:effectLst/>
                <a:latin typeface="Calibri" panose="020F0502020204030204" pitchFamily="34" charset="0"/>
              </a:rPr>
              <a:t>Save for Later </a:t>
            </a:r>
            <a:r>
              <a:rPr lang="en-US" sz="1200" b="0" i="0" dirty="0">
                <a:solidFill>
                  <a:srgbClr val="000000"/>
                </a:solidFill>
                <a:effectLst/>
                <a:latin typeface="Calibri" panose="020F0502020204030204" pitchFamily="34" charset="0"/>
              </a:rPr>
              <a:t>if you wish to save and modify this requisition later.</a:t>
            </a:r>
          </a:p>
          <a:p>
            <a:pPr marL="0" indent="0">
              <a:buNone/>
            </a:pPr>
            <a:r>
              <a:rPr lang="en-US" sz="1600" dirty="0">
                <a:cs typeface="Calibri" panose="020F0502020204030204"/>
              </a:rPr>
              <a:t>  </a:t>
            </a:r>
          </a:p>
          <a:p>
            <a:pPr marL="0" indent="0">
              <a:buNone/>
            </a:pPr>
            <a:endParaRPr lang="en-US" sz="1600" dirty="0">
              <a:cs typeface="Calibri" panose="020F0502020204030204"/>
            </a:endParaRPr>
          </a:p>
        </p:txBody>
      </p:sp>
      <p:pic>
        <p:nvPicPr>
          <p:cNvPr id="10" name="Picture 9">
            <a:extLst>
              <a:ext uri="{FF2B5EF4-FFF2-40B4-BE49-F238E27FC236}">
                <a16:creationId xmlns:a16="http://schemas.microsoft.com/office/drawing/2014/main" id="{7DAFDF46-9222-A629-DA03-D222E7E49C7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909617" y="4153471"/>
            <a:ext cx="5951876" cy="2500603"/>
          </a:xfrm>
          <a:prstGeom prst="rect">
            <a:avLst/>
          </a:prstGeom>
        </p:spPr>
      </p:pic>
      <p:pic>
        <p:nvPicPr>
          <p:cNvPr id="13" name="Picture 12" descr="A screenshot of a computer&#10;&#10;Description automatically generated">
            <a:extLst>
              <a:ext uri="{FF2B5EF4-FFF2-40B4-BE49-F238E27FC236}">
                <a16:creationId xmlns:a16="http://schemas.microsoft.com/office/drawing/2014/main" id="{14A601D9-CB40-64A3-12EB-8AD45E1D57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9977" y="1918010"/>
            <a:ext cx="5940085" cy="2031536"/>
          </a:xfrm>
          <a:prstGeom prst="rect">
            <a:avLst/>
          </a:prstGeom>
        </p:spPr>
      </p:pic>
      <p:sp>
        <p:nvSpPr>
          <p:cNvPr id="4" name="TextBox 3">
            <a:extLst>
              <a:ext uri="{FF2B5EF4-FFF2-40B4-BE49-F238E27FC236}">
                <a16:creationId xmlns:a16="http://schemas.microsoft.com/office/drawing/2014/main" id="{7CE2CDBB-ED5C-E341-D428-E829745852BE}"/>
              </a:ext>
            </a:extLst>
          </p:cNvPr>
          <p:cNvSpPr txBox="1"/>
          <p:nvPr/>
        </p:nvSpPr>
        <p:spPr>
          <a:xfrm>
            <a:off x="654761" y="5967055"/>
            <a:ext cx="5122416" cy="523220"/>
          </a:xfrm>
          <a:prstGeom prst="rect">
            <a:avLst/>
          </a:prstGeom>
          <a:noFill/>
        </p:spPr>
        <p:txBody>
          <a:bodyPr wrap="square" rtlCol="0">
            <a:spAutoFit/>
          </a:bodyPr>
          <a:lstStyle/>
          <a:p>
            <a:r>
              <a:rPr lang="en-US" sz="1400" b="1" i="1" dirty="0">
                <a:solidFill>
                  <a:srgbClr val="FF0000"/>
                </a:solidFill>
              </a:rPr>
              <a:t>NOTE: All steps included on slide 5 will need to be completed for </a:t>
            </a:r>
            <a:r>
              <a:rPr lang="en-US" sz="1400" b="1" i="1" dirty="0" err="1">
                <a:solidFill>
                  <a:srgbClr val="FF0000"/>
                </a:solidFill>
              </a:rPr>
              <a:t>eSHOP</a:t>
            </a:r>
            <a:r>
              <a:rPr lang="en-US" sz="1400" b="1" i="1" dirty="0">
                <a:solidFill>
                  <a:srgbClr val="FF0000"/>
                </a:solidFill>
              </a:rPr>
              <a:t> and non-</a:t>
            </a:r>
            <a:r>
              <a:rPr lang="en-US" sz="1400" b="1" i="1" dirty="0" err="1">
                <a:solidFill>
                  <a:srgbClr val="FF0000"/>
                </a:solidFill>
              </a:rPr>
              <a:t>eSHOP</a:t>
            </a:r>
            <a:r>
              <a:rPr lang="en-US" sz="1400" b="1" i="1" dirty="0">
                <a:solidFill>
                  <a:srgbClr val="FF0000"/>
                </a:solidFill>
              </a:rPr>
              <a:t> requisitions. </a:t>
            </a:r>
          </a:p>
        </p:txBody>
      </p:sp>
      <p:pic>
        <p:nvPicPr>
          <p:cNvPr id="6" name="Graphic 5" descr="Badge 1 outline">
            <a:extLst>
              <a:ext uri="{FF2B5EF4-FFF2-40B4-BE49-F238E27FC236}">
                <a16:creationId xmlns:a16="http://schemas.microsoft.com/office/drawing/2014/main" id="{6DEC88FB-A9FE-C024-1CA2-DEDC669728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00101" y="950209"/>
            <a:ext cx="277076" cy="277076"/>
          </a:xfrm>
          <a:prstGeom prst="rect">
            <a:avLst/>
          </a:prstGeom>
        </p:spPr>
      </p:pic>
      <p:pic>
        <p:nvPicPr>
          <p:cNvPr id="8" name="Graphic 7" descr="Badge outline">
            <a:extLst>
              <a:ext uri="{FF2B5EF4-FFF2-40B4-BE49-F238E27FC236}">
                <a16:creationId xmlns:a16="http://schemas.microsoft.com/office/drawing/2014/main" id="{671DB34B-6AE4-5A67-1838-88FE97E7D9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69890" y="2887687"/>
            <a:ext cx="262049" cy="262049"/>
          </a:xfrm>
          <a:prstGeom prst="rect">
            <a:avLst/>
          </a:prstGeom>
        </p:spPr>
      </p:pic>
      <p:pic>
        <p:nvPicPr>
          <p:cNvPr id="11" name="Graphic 10" descr="Badge 3 outline">
            <a:extLst>
              <a:ext uri="{FF2B5EF4-FFF2-40B4-BE49-F238E27FC236}">
                <a16:creationId xmlns:a16="http://schemas.microsoft.com/office/drawing/2014/main" id="{9547737A-A229-6E92-08D5-D8E9A05C4BE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71160" y="3054836"/>
            <a:ext cx="260854" cy="260854"/>
          </a:xfrm>
          <a:prstGeom prst="rect">
            <a:avLst/>
          </a:prstGeom>
        </p:spPr>
      </p:pic>
      <p:pic>
        <p:nvPicPr>
          <p:cNvPr id="14" name="Graphic 13" descr="Badge 4 outline">
            <a:extLst>
              <a:ext uri="{FF2B5EF4-FFF2-40B4-BE49-F238E27FC236}">
                <a16:creationId xmlns:a16="http://schemas.microsoft.com/office/drawing/2014/main" id="{4B399F72-A951-C689-833F-C05E52498C7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96351" y="4323399"/>
            <a:ext cx="264850" cy="264850"/>
          </a:xfrm>
          <a:prstGeom prst="rect">
            <a:avLst/>
          </a:prstGeom>
        </p:spPr>
      </p:pic>
      <p:pic>
        <p:nvPicPr>
          <p:cNvPr id="16" name="Graphic 15" descr="Badge 5 outline">
            <a:extLst>
              <a:ext uri="{FF2B5EF4-FFF2-40B4-BE49-F238E27FC236}">
                <a16:creationId xmlns:a16="http://schemas.microsoft.com/office/drawing/2014/main" id="{4F6DD3C1-0674-D13E-BC32-62612B30D9A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516460" y="4887965"/>
            <a:ext cx="240216" cy="240216"/>
          </a:xfrm>
          <a:prstGeom prst="rect">
            <a:avLst/>
          </a:prstGeom>
        </p:spPr>
      </p:pic>
      <p:pic>
        <p:nvPicPr>
          <p:cNvPr id="20" name="Picture 19">
            <a:extLst>
              <a:ext uri="{FF2B5EF4-FFF2-40B4-BE49-F238E27FC236}">
                <a16:creationId xmlns:a16="http://schemas.microsoft.com/office/drawing/2014/main" id="{03B7C4F5-904E-2281-5483-99E1FE228D7E}"/>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5868186" y="240879"/>
            <a:ext cx="6034738" cy="1368991"/>
          </a:xfrm>
          <a:prstGeom prst="rect">
            <a:avLst/>
          </a:prstGeom>
        </p:spPr>
      </p:pic>
      <p:cxnSp>
        <p:nvCxnSpPr>
          <p:cNvPr id="22" name="Straight Connector 21">
            <a:extLst>
              <a:ext uri="{FF2B5EF4-FFF2-40B4-BE49-F238E27FC236}">
                <a16:creationId xmlns:a16="http://schemas.microsoft.com/office/drawing/2014/main" id="{980B46FE-C724-4F7B-B398-F58DD1832796}"/>
              </a:ext>
            </a:extLst>
          </p:cNvPr>
          <p:cNvCxnSpPr>
            <a:cxnSpLocks/>
            <a:endCxn id="8" idx="0"/>
          </p:cNvCxnSpPr>
          <p:nvPr/>
        </p:nvCxnSpPr>
        <p:spPr>
          <a:xfrm>
            <a:off x="6008650" y="2439391"/>
            <a:ext cx="292265" cy="44829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4E817CA-4B25-A2F3-C1BD-73612506BE5E}"/>
              </a:ext>
            </a:extLst>
          </p:cNvPr>
          <p:cNvCxnSpPr>
            <a:stCxn id="8" idx="3"/>
          </p:cNvCxnSpPr>
          <p:nvPr/>
        </p:nvCxnSpPr>
        <p:spPr>
          <a:xfrm>
            <a:off x="6431939" y="3018712"/>
            <a:ext cx="544027" cy="11562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7" name="Graphic 26" descr="Badge 6 outline">
            <a:extLst>
              <a:ext uri="{FF2B5EF4-FFF2-40B4-BE49-F238E27FC236}">
                <a16:creationId xmlns:a16="http://schemas.microsoft.com/office/drawing/2014/main" id="{9D268544-9B87-6583-52ED-99D6DAA8E5D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276243" y="5913270"/>
            <a:ext cx="240217" cy="240217"/>
          </a:xfrm>
          <a:prstGeom prst="rect">
            <a:avLst/>
          </a:prstGeom>
        </p:spPr>
      </p:pic>
      <p:pic>
        <p:nvPicPr>
          <p:cNvPr id="29" name="Graphic 28" descr="Badge 7 outline">
            <a:extLst>
              <a:ext uri="{FF2B5EF4-FFF2-40B4-BE49-F238E27FC236}">
                <a16:creationId xmlns:a16="http://schemas.microsoft.com/office/drawing/2014/main" id="{3483C75D-D7A7-2488-6FAA-344706500CB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173103" y="6413858"/>
            <a:ext cx="240216" cy="240216"/>
          </a:xfrm>
          <a:prstGeom prst="rect">
            <a:avLst/>
          </a:prstGeom>
        </p:spPr>
      </p:pic>
      <p:cxnSp>
        <p:nvCxnSpPr>
          <p:cNvPr id="31" name="Straight Arrow Connector 30">
            <a:extLst>
              <a:ext uri="{FF2B5EF4-FFF2-40B4-BE49-F238E27FC236}">
                <a16:creationId xmlns:a16="http://schemas.microsoft.com/office/drawing/2014/main" id="{90316E61-0E07-981C-7AED-868A60A5B8D4}"/>
              </a:ext>
            </a:extLst>
          </p:cNvPr>
          <p:cNvCxnSpPr>
            <a:cxnSpLocks/>
          </p:cNvCxnSpPr>
          <p:nvPr/>
        </p:nvCxnSpPr>
        <p:spPr>
          <a:xfrm flipH="1">
            <a:off x="7165244" y="4455824"/>
            <a:ext cx="1201467"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D1CAA64-9B60-D028-62FD-1CB91437A52A}"/>
              </a:ext>
            </a:extLst>
          </p:cNvPr>
          <p:cNvCxnSpPr/>
          <p:nvPr/>
        </p:nvCxnSpPr>
        <p:spPr>
          <a:xfrm>
            <a:off x="8661201" y="4470927"/>
            <a:ext cx="1472613" cy="579321"/>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151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C3D11F-3CF0-13C4-7A1C-8B0CD7125108}"/>
            </a:ext>
          </a:extLst>
        </p:cNvPr>
        <p:cNvGrpSpPr/>
        <p:nvPr/>
      </p:nvGrpSpPr>
      <p:grpSpPr>
        <a:xfrm>
          <a:off x="0" y="0"/>
          <a:ext cx="0" cy="0"/>
          <a:chOff x="0" y="0"/>
          <a:chExt cx="0" cy="0"/>
        </a:xfrm>
      </p:grpSpPr>
      <p:sp useBgFill="1">
        <p:nvSpPr>
          <p:cNvPr id="107" name="Rectangle 106">
            <a:extLst>
              <a:ext uri="{FF2B5EF4-FFF2-40B4-BE49-F238E27FC236}">
                <a16:creationId xmlns:a16="http://schemas.microsoft.com/office/drawing/2014/main" id="{3DE0DDD5-74FD-34F5-63BE-C1C050249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E83C6B-A669-8C78-3A8D-6BDC7634BC6E}"/>
              </a:ext>
            </a:extLst>
          </p:cNvPr>
          <p:cNvSpPr>
            <a:spLocks noGrp="1"/>
          </p:cNvSpPr>
          <p:nvPr>
            <p:ph type="title"/>
          </p:nvPr>
        </p:nvSpPr>
        <p:spPr>
          <a:xfrm>
            <a:off x="630936" y="1087195"/>
            <a:ext cx="3429000" cy="1233297"/>
          </a:xfrm>
        </p:spPr>
        <p:txBody>
          <a:bodyPr vert="horz" lIns="91440" tIns="45720" rIns="91440" bIns="45720" rtlCol="0" anchor="t">
            <a:normAutofit fontScale="90000"/>
          </a:bodyPr>
          <a:lstStyle/>
          <a:p>
            <a:r>
              <a:rPr lang="en-US" sz="3200" b="1" dirty="0">
                <a:cs typeface="Calibri Light"/>
              </a:rPr>
              <a:t>Create Requisition:</a:t>
            </a:r>
            <a:br>
              <a:rPr lang="en-US" sz="3200" b="1" dirty="0">
                <a:cs typeface="Calibri Light"/>
              </a:rPr>
            </a:br>
            <a:r>
              <a:rPr lang="en-US" sz="3200" b="1" dirty="0">
                <a:cs typeface="Calibri Light"/>
              </a:rPr>
              <a:t>Checkout-Review and Submit (Continued)</a:t>
            </a:r>
          </a:p>
        </p:txBody>
      </p:sp>
      <p:sp>
        <p:nvSpPr>
          <p:cNvPr id="108" name="sketch line">
            <a:extLst>
              <a:ext uri="{FF2B5EF4-FFF2-40B4-BE49-F238E27FC236}">
                <a16:creationId xmlns:a16="http://schemas.microsoft.com/office/drawing/2014/main" id="{2EC0DB60-4C11-895C-77E5-E98D025D0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9DBA2B8-AE39-B497-D240-E77D6F2D5E0A}"/>
              </a:ext>
            </a:extLst>
          </p:cNvPr>
          <p:cNvSpPr>
            <a:spLocks noGrp="1"/>
          </p:cNvSpPr>
          <p:nvPr>
            <p:ph idx="1"/>
          </p:nvPr>
        </p:nvSpPr>
        <p:spPr>
          <a:xfrm>
            <a:off x="599587" y="2807208"/>
            <a:ext cx="4655993" cy="2527738"/>
          </a:xfrm>
        </p:spPr>
        <p:txBody>
          <a:bodyPr anchor="t">
            <a:normAutofit fontScale="77500" lnSpcReduction="20000"/>
          </a:bodyPr>
          <a:lstStyle/>
          <a:p>
            <a:pPr marL="0" indent="0">
              <a:buNone/>
            </a:pPr>
            <a:endParaRPr lang="en-US" sz="1600" dirty="0">
              <a:ea typeface="+mn-lt"/>
              <a:cs typeface="+mn-lt"/>
            </a:endParaRPr>
          </a:p>
          <a:p>
            <a:pPr marL="342900" indent="-342900">
              <a:buFont typeface="+mj-lt"/>
              <a:buAutoNum type="arabicPeriod"/>
            </a:pPr>
            <a:r>
              <a:rPr lang="en-US" sz="1600" b="0" i="0" dirty="0">
                <a:solidFill>
                  <a:srgbClr val="000000"/>
                </a:solidFill>
                <a:effectLst/>
                <a:latin typeface="Calibri" panose="020F0502020204030204" pitchFamily="34" charset="0"/>
              </a:rPr>
              <a:t>Use the </a:t>
            </a:r>
            <a:r>
              <a:rPr lang="en-US" sz="1600" b="1" i="0" dirty="0">
                <a:solidFill>
                  <a:srgbClr val="000000"/>
                </a:solidFill>
                <a:effectLst/>
                <a:latin typeface="Calibri" panose="020F0502020204030204" pitchFamily="34" charset="0"/>
              </a:rPr>
              <a:t>Pre-Check budget</a:t>
            </a:r>
            <a:r>
              <a:rPr lang="en-US" sz="1600" b="0" i="0" dirty="0">
                <a:solidFill>
                  <a:srgbClr val="000000"/>
                </a:solidFill>
                <a:effectLst/>
                <a:latin typeface="Calibri" panose="020F0502020204030204" pitchFamily="34" charset="0"/>
              </a:rPr>
              <a:t> or </a:t>
            </a:r>
            <a:r>
              <a:rPr lang="en-US" sz="1600" b="1" i="0" dirty="0">
                <a:solidFill>
                  <a:srgbClr val="000000"/>
                </a:solidFill>
                <a:effectLst/>
                <a:latin typeface="Calibri" panose="020F0502020204030204" pitchFamily="34" charset="0"/>
              </a:rPr>
              <a:t>Check Budget</a:t>
            </a:r>
            <a:r>
              <a:rPr lang="en-US" sz="1600" b="0" i="0" dirty="0">
                <a:solidFill>
                  <a:srgbClr val="000000"/>
                </a:solidFill>
                <a:effectLst/>
                <a:latin typeface="Calibri" panose="020F0502020204030204" pitchFamily="34" charset="0"/>
              </a:rPr>
              <a:t> link to validate available funds. Using the pre-check budget will initiate the budget processor and check the budget without reserving funds. The check budget feature will apply a pre-encumbrance for this requisition (if valid). See the budget checking section (Slide 8) for more details.</a:t>
            </a:r>
          </a:p>
          <a:p>
            <a:pPr marL="342900" indent="-342900">
              <a:buFont typeface="+mj-lt"/>
              <a:buAutoNum type="arabicPeriod"/>
            </a:pPr>
            <a:r>
              <a:rPr lang="en-US" sz="1600" dirty="0">
                <a:ea typeface="+mn-lt"/>
                <a:cs typeface="+mn-lt"/>
              </a:rPr>
              <a:t>Once you have reviewed your requisition there is an option to Save it for Later. </a:t>
            </a:r>
          </a:p>
          <a:p>
            <a:pPr marL="342900" indent="-342900">
              <a:buFont typeface="+mj-lt"/>
              <a:buAutoNum type="arabicPeriod"/>
            </a:pPr>
            <a:r>
              <a:rPr lang="en-US" sz="1600" dirty="0">
                <a:ea typeface="+mn-lt"/>
                <a:cs typeface="+mn-lt"/>
              </a:rPr>
              <a:t>If you are ready to submit the requisition, click </a:t>
            </a:r>
            <a:r>
              <a:rPr lang="en-US" sz="1600" b="1" dirty="0">
                <a:ea typeface="+mn-lt"/>
                <a:cs typeface="+mn-lt"/>
              </a:rPr>
              <a:t>Check Budget</a:t>
            </a:r>
            <a:r>
              <a:rPr lang="en-US" sz="1600" dirty="0">
                <a:ea typeface="+mn-lt"/>
                <a:cs typeface="+mn-lt"/>
              </a:rPr>
              <a:t>. Once you receive a Valid status, click </a:t>
            </a:r>
            <a:r>
              <a:rPr lang="en-US" sz="1600" b="1" dirty="0">
                <a:ea typeface="+mn-lt"/>
                <a:cs typeface="+mn-lt"/>
              </a:rPr>
              <a:t>Save and Submit </a:t>
            </a:r>
            <a:r>
              <a:rPr lang="en-US" sz="1600" dirty="0">
                <a:ea typeface="+mn-lt"/>
                <a:cs typeface="+mn-lt"/>
              </a:rPr>
              <a:t>for approval workflow. </a:t>
            </a:r>
            <a:endParaRPr lang="en-US" sz="1600" dirty="0">
              <a:cs typeface="Calibri"/>
            </a:endParaRPr>
          </a:p>
          <a:p>
            <a:pPr marL="342900" indent="-342900">
              <a:buFont typeface="+mj-lt"/>
              <a:buAutoNum type="arabicPeriod"/>
            </a:pPr>
            <a:r>
              <a:rPr lang="en-US" sz="1600" dirty="0">
                <a:ea typeface="+mn-lt"/>
                <a:cs typeface="+mn-lt"/>
              </a:rPr>
              <a:t>If you receive a Budget Error, proceed to slide 9 for further instructions.</a:t>
            </a:r>
          </a:p>
          <a:p>
            <a:pPr marL="342900" indent="-342900">
              <a:buFont typeface="+mj-lt"/>
              <a:buAutoNum type="arabicPeriod"/>
            </a:pPr>
            <a:endParaRPr lang="en-US" sz="1600" dirty="0">
              <a:ea typeface="+mn-lt"/>
              <a:cs typeface="+mn-lt"/>
            </a:endParaRPr>
          </a:p>
          <a:p>
            <a:pPr marL="0" indent="0">
              <a:buNone/>
            </a:pPr>
            <a:endParaRPr lang="en-US" sz="1600" dirty="0">
              <a:cs typeface="Calibri"/>
            </a:endParaRPr>
          </a:p>
        </p:txBody>
      </p:sp>
      <p:sp>
        <p:nvSpPr>
          <p:cNvPr id="14" name="TextBox 13">
            <a:extLst>
              <a:ext uri="{FF2B5EF4-FFF2-40B4-BE49-F238E27FC236}">
                <a16:creationId xmlns:a16="http://schemas.microsoft.com/office/drawing/2014/main" id="{5823288F-4170-F345-7FD2-6ACE5D6155DE}"/>
              </a:ext>
            </a:extLst>
          </p:cNvPr>
          <p:cNvSpPr txBox="1"/>
          <p:nvPr/>
        </p:nvSpPr>
        <p:spPr>
          <a:xfrm>
            <a:off x="643278" y="5511697"/>
            <a:ext cx="5122416" cy="584775"/>
          </a:xfrm>
          <a:prstGeom prst="rect">
            <a:avLst/>
          </a:prstGeom>
          <a:noFill/>
        </p:spPr>
        <p:txBody>
          <a:bodyPr wrap="square" rtlCol="0">
            <a:spAutoFit/>
          </a:bodyPr>
          <a:lstStyle/>
          <a:p>
            <a:r>
              <a:rPr lang="en-US" sz="1400" b="1" i="1" dirty="0">
                <a:solidFill>
                  <a:srgbClr val="FF0000"/>
                </a:solidFill>
              </a:rPr>
              <a:t>NOTE: All steps included on slide 6 will need to be completed for </a:t>
            </a:r>
            <a:r>
              <a:rPr lang="en-US" sz="1400" b="1" i="1" dirty="0" err="1">
                <a:solidFill>
                  <a:srgbClr val="FF0000"/>
                </a:solidFill>
              </a:rPr>
              <a:t>eSHOP</a:t>
            </a:r>
            <a:r>
              <a:rPr lang="en-US" sz="1400" b="1" i="1" dirty="0">
                <a:solidFill>
                  <a:srgbClr val="FF0000"/>
                </a:solidFill>
              </a:rPr>
              <a:t> and non-</a:t>
            </a:r>
            <a:r>
              <a:rPr lang="en-US" sz="1400" b="1" i="1" dirty="0" err="1">
                <a:solidFill>
                  <a:srgbClr val="FF0000"/>
                </a:solidFill>
              </a:rPr>
              <a:t>eSHOP</a:t>
            </a:r>
            <a:r>
              <a:rPr lang="en-US" sz="1400" b="1" i="1" dirty="0">
                <a:solidFill>
                  <a:srgbClr val="FF0000"/>
                </a:solidFill>
              </a:rPr>
              <a:t> requisitions</a:t>
            </a:r>
            <a:r>
              <a:rPr lang="en-US" b="1" i="1" dirty="0">
                <a:solidFill>
                  <a:srgbClr val="FF0000"/>
                </a:solidFill>
              </a:rPr>
              <a:t>. </a:t>
            </a:r>
          </a:p>
        </p:txBody>
      </p:sp>
      <p:pic>
        <p:nvPicPr>
          <p:cNvPr id="7" name="Picture 6" descr="A screenshot of a computer&#10;&#10;Description automatically generated">
            <a:extLst>
              <a:ext uri="{FF2B5EF4-FFF2-40B4-BE49-F238E27FC236}">
                <a16:creationId xmlns:a16="http://schemas.microsoft.com/office/drawing/2014/main" id="{5556FD14-F0D5-1B1A-3A11-A804C41ECD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0590" y="3596014"/>
            <a:ext cx="6251186" cy="743054"/>
          </a:xfrm>
          <a:prstGeom prst="rect">
            <a:avLst/>
          </a:prstGeom>
        </p:spPr>
      </p:pic>
      <p:pic>
        <p:nvPicPr>
          <p:cNvPr id="13" name="Picture 12" descr="A screenshot of a computer&#10;&#10;Description automatically generated">
            <a:extLst>
              <a:ext uri="{FF2B5EF4-FFF2-40B4-BE49-F238E27FC236}">
                <a16:creationId xmlns:a16="http://schemas.microsoft.com/office/drawing/2014/main" id="{EEB515C5-AB85-304E-BA3F-0A243F0F4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590" y="228148"/>
            <a:ext cx="6251186" cy="3054718"/>
          </a:xfrm>
          <a:prstGeom prst="rect">
            <a:avLst/>
          </a:prstGeom>
        </p:spPr>
      </p:pic>
      <p:pic>
        <p:nvPicPr>
          <p:cNvPr id="18" name="Graphic 17" descr="Badge New with solid fill">
            <a:extLst>
              <a:ext uri="{FF2B5EF4-FFF2-40B4-BE49-F238E27FC236}">
                <a16:creationId xmlns:a16="http://schemas.microsoft.com/office/drawing/2014/main" id="{D9F9D986-89D9-AA31-5499-B2E3DE05C81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96177" y="4187547"/>
            <a:ext cx="318806" cy="318806"/>
          </a:xfrm>
          <a:prstGeom prst="rect">
            <a:avLst/>
          </a:prstGeom>
        </p:spPr>
      </p:pic>
      <p:cxnSp>
        <p:nvCxnSpPr>
          <p:cNvPr id="20" name="Straight Arrow Connector 19">
            <a:extLst>
              <a:ext uri="{FF2B5EF4-FFF2-40B4-BE49-F238E27FC236}">
                <a16:creationId xmlns:a16="http://schemas.microsoft.com/office/drawing/2014/main" id="{74B49BAA-043C-F815-F015-6D45A0A579F5}"/>
              </a:ext>
            </a:extLst>
          </p:cNvPr>
          <p:cNvCxnSpPr>
            <a:stCxn id="18" idx="3"/>
          </p:cNvCxnSpPr>
          <p:nvPr/>
        </p:nvCxnSpPr>
        <p:spPr>
          <a:xfrm flipV="1">
            <a:off x="5414983" y="4115590"/>
            <a:ext cx="448768" cy="23136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22" name="Graphic 21" descr="Badge 1 with solid fill">
            <a:extLst>
              <a:ext uri="{FF2B5EF4-FFF2-40B4-BE49-F238E27FC236}">
                <a16:creationId xmlns:a16="http://schemas.microsoft.com/office/drawing/2014/main" id="{4666E838-9414-1A4C-57D2-32BED562F0C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40497" y="3272024"/>
            <a:ext cx="318806" cy="318806"/>
          </a:xfrm>
          <a:prstGeom prst="rect">
            <a:avLst/>
          </a:prstGeom>
        </p:spPr>
      </p:pic>
      <p:cxnSp>
        <p:nvCxnSpPr>
          <p:cNvPr id="24" name="Straight Arrow Connector 23">
            <a:extLst>
              <a:ext uri="{FF2B5EF4-FFF2-40B4-BE49-F238E27FC236}">
                <a16:creationId xmlns:a16="http://schemas.microsoft.com/office/drawing/2014/main" id="{2F0315AC-494B-F9EE-F153-FE2E4221EA4E}"/>
              </a:ext>
            </a:extLst>
          </p:cNvPr>
          <p:cNvCxnSpPr>
            <a:cxnSpLocks/>
            <a:stCxn id="22" idx="3"/>
          </p:cNvCxnSpPr>
          <p:nvPr/>
        </p:nvCxnSpPr>
        <p:spPr>
          <a:xfrm>
            <a:off x="6859303" y="3431427"/>
            <a:ext cx="444497" cy="24722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6" name="Straight Arrow Connector 25">
            <a:extLst>
              <a:ext uri="{FF2B5EF4-FFF2-40B4-BE49-F238E27FC236}">
                <a16:creationId xmlns:a16="http://schemas.microsoft.com/office/drawing/2014/main" id="{F5DC5DC4-3970-54BE-85C4-F5F0E33A29F3}"/>
              </a:ext>
            </a:extLst>
          </p:cNvPr>
          <p:cNvCxnSpPr>
            <a:stCxn id="22" idx="1"/>
          </p:cNvCxnSpPr>
          <p:nvPr/>
        </p:nvCxnSpPr>
        <p:spPr>
          <a:xfrm flipH="1">
            <a:off x="6096000" y="3431427"/>
            <a:ext cx="444497" cy="247227"/>
          </a:xfrm>
          <a:prstGeom prst="straightConnector1">
            <a:avLst/>
          </a:prstGeom>
          <a:ln>
            <a:solidFill>
              <a:schemeClr val="accent2"/>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13520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E9D1C8-2552-C11C-A9E8-ADC5EFFC1FE1}"/>
            </a:ext>
          </a:extLst>
        </p:cNvPr>
        <p:cNvGrpSpPr/>
        <p:nvPr/>
      </p:nvGrpSpPr>
      <p:grpSpPr>
        <a:xfrm>
          <a:off x="0" y="0"/>
          <a:ext cx="0" cy="0"/>
          <a:chOff x="0" y="0"/>
          <a:chExt cx="0" cy="0"/>
        </a:xfrm>
      </p:grpSpPr>
      <p:sp useBgFill="1">
        <p:nvSpPr>
          <p:cNvPr id="107" name="Rectangle 106">
            <a:extLst>
              <a:ext uri="{FF2B5EF4-FFF2-40B4-BE49-F238E27FC236}">
                <a16:creationId xmlns:a16="http://schemas.microsoft.com/office/drawing/2014/main" id="{2D75CA9D-F116-9546-2B24-22C62F73AF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99EB44-CB04-2022-6F82-0018787E4265}"/>
              </a:ext>
            </a:extLst>
          </p:cNvPr>
          <p:cNvSpPr>
            <a:spLocks noGrp="1"/>
          </p:cNvSpPr>
          <p:nvPr>
            <p:ph type="title"/>
          </p:nvPr>
        </p:nvSpPr>
        <p:spPr>
          <a:xfrm>
            <a:off x="526161" y="1068145"/>
            <a:ext cx="3533775" cy="1290447"/>
          </a:xfrm>
        </p:spPr>
        <p:txBody>
          <a:bodyPr vert="horz" lIns="91440" tIns="45720" rIns="91440" bIns="45720" rtlCol="0" anchor="t">
            <a:noAutofit/>
          </a:bodyPr>
          <a:lstStyle/>
          <a:p>
            <a:r>
              <a:rPr lang="en-US" sz="3200" b="1" dirty="0"/>
              <a:t>Create Requisition: </a:t>
            </a:r>
            <a:br>
              <a:rPr lang="en-US" sz="3200" b="1" dirty="0"/>
            </a:br>
            <a:r>
              <a:rPr lang="en-US" sz="3200" b="1" dirty="0">
                <a:cs typeface="Calibri Light"/>
              </a:rPr>
              <a:t>Mass Change (Optional)</a:t>
            </a:r>
            <a:endParaRPr lang="en-US" sz="3200" b="1" dirty="0">
              <a:ea typeface="Calibri Light"/>
              <a:cs typeface="Calibri Light"/>
            </a:endParaRPr>
          </a:p>
        </p:txBody>
      </p:sp>
      <p:sp>
        <p:nvSpPr>
          <p:cNvPr id="108" name="sketch line">
            <a:extLst>
              <a:ext uri="{FF2B5EF4-FFF2-40B4-BE49-F238E27FC236}">
                <a16:creationId xmlns:a16="http://schemas.microsoft.com/office/drawing/2014/main" id="{88C2B8F6-359F-7DA3-662B-B8844E40A3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ACFBE72-819D-48C4-ED7B-7EA46A261FC2}"/>
              </a:ext>
            </a:extLst>
          </p:cNvPr>
          <p:cNvSpPr>
            <a:spLocks noGrp="1"/>
          </p:cNvSpPr>
          <p:nvPr>
            <p:ph idx="1"/>
          </p:nvPr>
        </p:nvSpPr>
        <p:spPr>
          <a:xfrm>
            <a:off x="497585" y="2873883"/>
            <a:ext cx="3862908" cy="3712814"/>
          </a:xfrm>
        </p:spPr>
        <p:txBody>
          <a:bodyPr vert="horz" lIns="91440" tIns="45720" rIns="91440" bIns="45720" rtlCol="0" anchor="t">
            <a:noAutofit/>
          </a:bodyPr>
          <a:lstStyle/>
          <a:p>
            <a:pPr marL="0" indent="0">
              <a:buNone/>
            </a:pPr>
            <a:r>
              <a:rPr lang="en-US" sz="1400" b="1" u="sng" dirty="0">
                <a:ea typeface="+mn-lt"/>
                <a:cs typeface="+mn-lt"/>
              </a:rPr>
              <a:t>Mass Change </a:t>
            </a:r>
            <a:r>
              <a:rPr lang="en-US" sz="1400" dirty="0">
                <a:ea typeface="+mn-lt"/>
                <a:cs typeface="+mn-lt"/>
              </a:rPr>
              <a:t>is an optional method to enter Shipping/Accounting details for selected lines, where you can change the shipping location, delivery date, and so on. It is also the best way to Modify multiple lines for any requisition using the same distribution chartfield. </a:t>
            </a:r>
          </a:p>
          <a:p>
            <a:pPr>
              <a:buFont typeface="+mj-lt"/>
              <a:buAutoNum type="arabicPeriod"/>
            </a:pPr>
            <a:r>
              <a:rPr lang="en-US" sz="1400" dirty="0">
                <a:ea typeface="+mn-lt"/>
                <a:cs typeface="+mn-lt"/>
              </a:rPr>
              <a:t>Select the line or lines you wish to change. Once lines have been selected, click </a:t>
            </a:r>
            <a:r>
              <a:rPr lang="en-US" sz="1400" b="1" dirty="0">
                <a:ea typeface="+mn-lt"/>
                <a:cs typeface="+mn-lt"/>
              </a:rPr>
              <a:t>Mass Change.</a:t>
            </a:r>
          </a:p>
          <a:p>
            <a:pPr>
              <a:buFont typeface="+mj-lt"/>
              <a:buAutoNum type="arabicPeriod"/>
            </a:pPr>
            <a:r>
              <a:rPr lang="en-US" sz="1400" dirty="0">
                <a:ea typeface="+mn-lt"/>
                <a:cs typeface="+mn-lt"/>
              </a:rPr>
              <a:t>Enter </a:t>
            </a:r>
            <a:r>
              <a:rPr lang="en-US" sz="1400" b="1" dirty="0">
                <a:ea typeface="+mn-lt"/>
                <a:cs typeface="+mn-lt"/>
              </a:rPr>
              <a:t>Ship to Location</a:t>
            </a:r>
            <a:r>
              <a:rPr lang="en-US" sz="1400" dirty="0">
                <a:ea typeface="+mn-lt"/>
                <a:cs typeface="+mn-lt"/>
              </a:rPr>
              <a:t>, </a:t>
            </a:r>
            <a:r>
              <a:rPr lang="en-US" sz="1400" b="1" dirty="0">
                <a:ea typeface="+mn-lt"/>
                <a:cs typeface="+mn-lt"/>
              </a:rPr>
              <a:t>Due Date,</a:t>
            </a:r>
            <a:r>
              <a:rPr lang="en-US" sz="1400" dirty="0">
                <a:ea typeface="+mn-lt"/>
                <a:cs typeface="+mn-lt"/>
              </a:rPr>
              <a:t> </a:t>
            </a:r>
            <a:r>
              <a:rPr lang="en-US" sz="1400" b="1" dirty="0">
                <a:ea typeface="+mn-lt"/>
                <a:cs typeface="+mn-lt"/>
              </a:rPr>
              <a:t>Attention, </a:t>
            </a:r>
            <a:r>
              <a:rPr lang="en-US" sz="1400" dirty="0">
                <a:ea typeface="+mn-lt"/>
                <a:cs typeface="+mn-lt"/>
              </a:rPr>
              <a:t>and</a:t>
            </a:r>
            <a:r>
              <a:rPr lang="en-US" sz="1400" b="1" dirty="0">
                <a:ea typeface="+mn-lt"/>
                <a:cs typeface="+mn-lt"/>
              </a:rPr>
              <a:t> </a:t>
            </a:r>
            <a:r>
              <a:rPr lang="en-US" sz="1400" b="1" dirty="0" err="1">
                <a:ea typeface="+mn-lt"/>
                <a:cs typeface="+mn-lt"/>
              </a:rPr>
              <a:t>SpeedChart</a:t>
            </a:r>
            <a:r>
              <a:rPr lang="en-US" sz="1400" dirty="0">
                <a:ea typeface="+mn-lt"/>
                <a:cs typeface="+mn-lt"/>
              </a:rPr>
              <a:t>. Add additional comments if needed.</a:t>
            </a:r>
          </a:p>
          <a:p>
            <a:pPr>
              <a:buFont typeface="+mj-lt"/>
              <a:buAutoNum type="arabicPeriod"/>
            </a:pPr>
            <a:r>
              <a:rPr lang="en-US" sz="1400" dirty="0">
                <a:ea typeface="+mn-lt"/>
                <a:cs typeface="+mn-lt"/>
              </a:rPr>
              <a:t>Select the appropriate option fitting your needs for the Distribution Change. Select </a:t>
            </a:r>
            <a:r>
              <a:rPr lang="en-US" sz="1400" b="1" dirty="0">
                <a:ea typeface="+mn-lt"/>
                <a:cs typeface="+mn-lt"/>
              </a:rPr>
              <a:t>OK</a:t>
            </a:r>
            <a:endParaRPr lang="en-US" sz="1200" b="1" dirty="0"/>
          </a:p>
          <a:p>
            <a:pPr marL="0" indent="0">
              <a:buNone/>
            </a:pPr>
            <a:endParaRPr lang="en-US" sz="1400" b="1" dirty="0">
              <a:solidFill>
                <a:srgbClr val="FF0000"/>
              </a:solidFill>
              <a:ea typeface="+mn-lt"/>
              <a:cs typeface="+mn-lt"/>
            </a:endParaRPr>
          </a:p>
          <a:p>
            <a:pPr marL="0" indent="0">
              <a:buNone/>
            </a:pPr>
            <a:endParaRPr lang="en-US" sz="1400" i="1" dirty="0">
              <a:solidFill>
                <a:srgbClr val="FF0000"/>
              </a:solidFill>
              <a:ea typeface="+mn-lt"/>
              <a:cs typeface="+mn-lt"/>
            </a:endParaRPr>
          </a:p>
        </p:txBody>
      </p:sp>
      <p:pic>
        <p:nvPicPr>
          <p:cNvPr id="12" name="Picture 11" descr="A screenshot of a computer screen">
            <a:extLst>
              <a:ext uri="{FF2B5EF4-FFF2-40B4-BE49-F238E27FC236}">
                <a16:creationId xmlns:a16="http://schemas.microsoft.com/office/drawing/2014/main" id="{9AF07C5E-44FB-1F31-703D-BB0CC93A47C4}"/>
              </a:ext>
            </a:extLst>
          </p:cNvPr>
          <p:cNvPicPr>
            <a:picLocks noChangeAspect="1"/>
          </p:cNvPicPr>
          <p:nvPr/>
        </p:nvPicPr>
        <p:blipFill>
          <a:blip r:embed="rId2"/>
          <a:stretch>
            <a:fillRect/>
          </a:stretch>
        </p:blipFill>
        <p:spPr>
          <a:xfrm>
            <a:off x="4493514" y="2119394"/>
            <a:ext cx="3533775" cy="3338292"/>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13E1DA22-7273-9570-6B0D-B4E35FBE49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1553" y="440075"/>
            <a:ext cx="7319635" cy="1549237"/>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E1DA9E0C-28FF-75E1-9C3B-DFD975E547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7942" y="2671714"/>
            <a:ext cx="3943404" cy="2062450"/>
          </a:xfrm>
          <a:prstGeom prst="rect">
            <a:avLst/>
          </a:prstGeom>
        </p:spPr>
      </p:pic>
      <p:pic>
        <p:nvPicPr>
          <p:cNvPr id="9" name="Graphic 8" descr="Badge 1 with solid fill">
            <a:extLst>
              <a:ext uri="{FF2B5EF4-FFF2-40B4-BE49-F238E27FC236}">
                <a16:creationId xmlns:a16="http://schemas.microsoft.com/office/drawing/2014/main" id="{C8C2D878-871D-E651-B2FB-90C97F3C005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18969" y="967667"/>
            <a:ext cx="441524" cy="441524"/>
          </a:xfrm>
          <a:prstGeom prst="rect">
            <a:avLst/>
          </a:prstGeom>
        </p:spPr>
      </p:pic>
      <p:pic>
        <p:nvPicPr>
          <p:cNvPr id="11" name="Graphic 10" descr="Badge with solid fill">
            <a:extLst>
              <a:ext uri="{FF2B5EF4-FFF2-40B4-BE49-F238E27FC236}">
                <a16:creationId xmlns:a16="http://schemas.microsoft.com/office/drawing/2014/main" id="{E43FDDCB-CAD6-2BD5-7D09-6C45AF9713E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18969" y="2119394"/>
            <a:ext cx="514927" cy="514927"/>
          </a:xfrm>
          <a:prstGeom prst="rect">
            <a:avLst/>
          </a:prstGeom>
        </p:spPr>
      </p:pic>
      <p:pic>
        <p:nvPicPr>
          <p:cNvPr id="16" name="Graphic 15" descr="Badge 3 with solid fill">
            <a:extLst>
              <a:ext uri="{FF2B5EF4-FFF2-40B4-BE49-F238E27FC236}">
                <a16:creationId xmlns:a16="http://schemas.microsoft.com/office/drawing/2014/main" id="{ED25E8FF-B023-BE5A-D44C-DB1AAA10E7D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95986" y="2136321"/>
            <a:ext cx="514927" cy="514927"/>
          </a:xfrm>
          <a:prstGeom prst="rect">
            <a:avLst/>
          </a:prstGeom>
        </p:spPr>
      </p:pic>
    </p:spTree>
    <p:extLst>
      <p:ext uri="{BB962C8B-B14F-4D97-AF65-F5344CB8AC3E}">
        <p14:creationId xmlns:p14="http://schemas.microsoft.com/office/powerpoint/2010/main" val="4050202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E9D1C8-2552-C11C-A9E8-ADC5EFFC1FE1}"/>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5" name="Rectangle 114">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99EB44-CB04-2022-6F82-0018787E4265}"/>
              </a:ext>
            </a:extLst>
          </p:cNvPr>
          <p:cNvSpPr>
            <a:spLocks noGrp="1"/>
          </p:cNvSpPr>
          <p:nvPr>
            <p:ph type="title"/>
          </p:nvPr>
        </p:nvSpPr>
        <p:spPr>
          <a:xfrm>
            <a:off x="1046746" y="586822"/>
            <a:ext cx="3560252" cy="1645920"/>
          </a:xfrm>
        </p:spPr>
        <p:txBody>
          <a:bodyPr vert="horz" lIns="91440" tIns="45720" rIns="91440" bIns="45720" rtlCol="0">
            <a:normAutofit/>
          </a:bodyPr>
          <a:lstStyle/>
          <a:p>
            <a:r>
              <a:rPr lang="en-US" sz="3200" b="1" dirty="0"/>
              <a:t>Create Requisition: </a:t>
            </a:r>
            <a:br>
              <a:rPr lang="en-US" sz="3200" b="1" dirty="0"/>
            </a:br>
            <a:r>
              <a:rPr lang="en-US" sz="3200" b="1" dirty="0">
                <a:cs typeface="Calibri Light"/>
              </a:rPr>
              <a:t>Mass Change (Optional) Continued</a:t>
            </a:r>
            <a:endParaRPr lang="en-US" sz="3200" b="1" dirty="0">
              <a:ea typeface="Calibri Light"/>
              <a:cs typeface="Calibri Light"/>
            </a:endParaRPr>
          </a:p>
        </p:txBody>
      </p:sp>
      <p:sp>
        <p:nvSpPr>
          <p:cNvPr id="117" name="Rectangle 116">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19" name="Rectangle 118">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ACFBE72-819D-48C4-ED7B-7EA46A261FC2}"/>
              </a:ext>
            </a:extLst>
          </p:cNvPr>
          <p:cNvSpPr>
            <a:spLocks noGrp="1"/>
          </p:cNvSpPr>
          <p:nvPr>
            <p:ph idx="1"/>
          </p:nvPr>
        </p:nvSpPr>
        <p:spPr>
          <a:xfrm>
            <a:off x="5343124" y="514905"/>
            <a:ext cx="6010676" cy="1717837"/>
          </a:xfrm>
        </p:spPr>
        <p:txBody>
          <a:bodyPr vert="horz" lIns="91440" tIns="45720" rIns="91440" bIns="45720" rtlCol="0" anchor="ctr">
            <a:normAutofit/>
          </a:bodyPr>
          <a:lstStyle/>
          <a:p>
            <a:pPr marL="0" indent="0">
              <a:buNone/>
            </a:pPr>
            <a:endParaRPr lang="en-US" sz="1800" b="1" u="sng" dirty="0">
              <a:ea typeface="+mn-lt"/>
              <a:cs typeface="+mn-lt"/>
            </a:endParaRPr>
          </a:p>
          <a:p>
            <a:pPr marL="0" indent="0">
              <a:buNone/>
            </a:pPr>
            <a:r>
              <a:rPr lang="en-US" sz="1800" dirty="0">
                <a:ea typeface="+mn-lt"/>
                <a:cs typeface="+mn-lt"/>
              </a:rPr>
              <a:t>As steps 1-3 are completed on slide 7, you will return to the Review and Submit summary. The image below reflects line 2 has been changed per </a:t>
            </a:r>
            <a:r>
              <a:rPr lang="en-US" sz="1800" b="1" dirty="0">
                <a:ea typeface="+mn-lt"/>
                <a:cs typeface="+mn-lt"/>
              </a:rPr>
              <a:t>Mass Change</a:t>
            </a:r>
            <a:r>
              <a:rPr lang="en-US" sz="1800" dirty="0">
                <a:ea typeface="+mn-lt"/>
                <a:cs typeface="+mn-lt"/>
              </a:rPr>
              <a:t>. You can proceed with the remaining steps on slides 5 and 6. </a:t>
            </a:r>
          </a:p>
          <a:p>
            <a:pPr marL="0" indent="0">
              <a:buNone/>
            </a:pPr>
            <a:endParaRPr lang="en-US" sz="1800" i="1" dirty="0">
              <a:ea typeface="+mn-lt"/>
              <a:cs typeface="+mn-lt"/>
            </a:endParaRPr>
          </a:p>
        </p:txBody>
      </p:sp>
      <p:pic>
        <p:nvPicPr>
          <p:cNvPr id="10" name="Picture 9" descr="A screenshot of a computer&#10;&#10;Description automatically generated">
            <a:extLst>
              <a:ext uri="{FF2B5EF4-FFF2-40B4-BE49-F238E27FC236}">
                <a16:creationId xmlns:a16="http://schemas.microsoft.com/office/drawing/2014/main" id="{74987EB0-B13B-C195-1198-C8FD466C1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2171" y="2734056"/>
            <a:ext cx="7296050" cy="3483864"/>
          </a:xfrm>
          <a:prstGeom prst="rect">
            <a:avLst/>
          </a:prstGeom>
        </p:spPr>
      </p:pic>
    </p:spTree>
    <p:extLst>
      <p:ext uri="{BB962C8B-B14F-4D97-AF65-F5344CB8AC3E}">
        <p14:creationId xmlns:p14="http://schemas.microsoft.com/office/powerpoint/2010/main" val="737301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C3D11F-3CF0-13C4-7A1C-8B0CD7125108}"/>
            </a:ext>
          </a:extLst>
        </p:cNvPr>
        <p:cNvGrpSpPr/>
        <p:nvPr/>
      </p:nvGrpSpPr>
      <p:grpSpPr>
        <a:xfrm>
          <a:off x="0" y="0"/>
          <a:ext cx="0" cy="0"/>
          <a:chOff x="0" y="0"/>
          <a:chExt cx="0" cy="0"/>
        </a:xfrm>
      </p:grpSpPr>
      <p:sp useBgFill="1">
        <p:nvSpPr>
          <p:cNvPr id="131" name="Rectangle 13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E83C6B-A669-8C78-3A8D-6BDC7634BC6E}"/>
              </a:ext>
            </a:extLst>
          </p:cNvPr>
          <p:cNvSpPr>
            <a:spLocks noGrp="1"/>
          </p:cNvSpPr>
          <p:nvPr>
            <p:ph type="title"/>
          </p:nvPr>
        </p:nvSpPr>
        <p:spPr>
          <a:xfrm>
            <a:off x="841248" y="548640"/>
            <a:ext cx="3600860" cy="5431536"/>
          </a:xfrm>
        </p:spPr>
        <p:txBody>
          <a:bodyPr vert="horz" lIns="91440" tIns="45720" rIns="91440" bIns="45720" rtlCol="0">
            <a:normAutofit/>
          </a:bodyPr>
          <a:lstStyle/>
          <a:p>
            <a:r>
              <a:rPr lang="en-US" sz="5400" b="1">
                <a:cs typeface="Calibri Light"/>
              </a:rPr>
              <a:t>Budget Checking</a:t>
            </a:r>
          </a:p>
        </p:txBody>
      </p:sp>
      <p:sp>
        <p:nvSpPr>
          <p:cNvPr id="13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9DBA2B8-AE39-B497-D240-E77D6F2D5E0A}"/>
              </a:ext>
            </a:extLst>
          </p:cNvPr>
          <p:cNvSpPr>
            <a:spLocks noGrp="1"/>
          </p:cNvSpPr>
          <p:nvPr>
            <p:ph idx="1"/>
          </p:nvPr>
        </p:nvSpPr>
        <p:spPr>
          <a:xfrm>
            <a:off x="5126418" y="552091"/>
            <a:ext cx="6224335" cy="5431536"/>
          </a:xfrm>
        </p:spPr>
        <p:txBody>
          <a:bodyPr anchor="ctr">
            <a:normAutofit/>
          </a:bodyPr>
          <a:lstStyle/>
          <a:p>
            <a:pPr marL="0" marR="0">
              <a:spcBef>
                <a:spcPts val="0"/>
              </a:spcBef>
              <a:spcAft>
                <a:spcPts val="600"/>
              </a:spcAft>
            </a:pPr>
            <a:r>
              <a:rPr lang="en-US" sz="1700">
                <a:cs typeface="Calibri"/>
              </a:rPr>
              <a:t>  </a:t>
            </a:r>
            <a:r>
              <a:rPr lang="en-US" sz="1700" b="0" i="0">
                <a:effectLst/>
                <a:latin typeface="Calibri" panose="020F0502020204030204" pitchFamily="34" charset="0"/>
              </a:rPr>
              <a:t>Budget Check is the term used to describe the PeopleSoft system’s process of checking a purchase against a budget prior to committing to a vendor. The difference between a Budget Check and a Pre-Check Budget is that a pre-encumbrance (funds reduced from budget) is not recorded for a pre-budget check and is recorded for the budget check process.</a:t>
            </a:r>
          </a:p>
          <a:p>
            <a:pPr marL="0" marR="0" indent="0">
              <a:spcBef>
                <a:spcPts val="0"/>
              </a:spcBef>
              <a:spcAft>
                <a:spcPts val="600"/>
              </a:spcAft>
              <a:buNone/>
            </a:pPr>
            <a:endParaRPr lang="en-US" sz="1700" b="0" i="0">
              <a:effectLst/>
              <a:latin typeface="Calibri" panose="020F0502020204030204" pitchFamily="34" charset="0"/>
            </a:endParaRPr>
          </a:p>
          <a:p>
            <a:pPr marL="0" marR="0">
              <a:spcBef>
                <a:spcPts val="0"/>
              </a:spcBef>
              <a:spcAft>
                <a:spcPts val="600"/>
              </a:spcAft>
            </a:pPr>
            <a:r>
              <a:rPr lang="en-US" sz="1700" b="0" i="0">
                <a:effectLst/>
                <a:latin typeface="Calibri" panose="020F0502020204030204" pitchFamily="34" charset="0"/>
              </a:rPr>
              <a:t>Using a Pre-Check Budget if the funds are available for the purchase, the system will indicate that the budget status is </a:t>
            </a:r>
            <a:r>
              <a:rPr lang="en-US" sz="1700" i="1">
                <a:effectLst/>
                <a:latin typeface="Calibri" panose="020F0502020204030204" pitchFamily="34" charset="0"/>
              </a:rPr>
              <a:t>Provisionally Valid</a:t>
            </a:r>
            <a:r>
              <a:rPr lang="en-US" sz="1700" i="0">
                <a:effectLst/>
                <a:latin typeface="Calibri" panose="020F0502020204030204" pitchFamily="34" charset="0"/>
              </a:rPr>
              <a:t> </a:t>
            </a:r>
            <a:r>
              <a:rPr lang="en-US" sz="1700" b="0" i="0">
                <a:effectLst/>
                <a:latin typeface="Calibri" panose="020F0502020204030204" pitchFamily="34" charset="0"/>
              </a:rPr>
              <a:t>meaning that the funds are available at the time the check was done but they have not been encumbered.</a:t>
            </a:r>
          </a:p>
          <a:p>
            <a:pPr marL="0" marR="0" indent="0">
              <a:spcBef>
                <a:spcPts val="0"/>
              </a:spcBef>
              <a:spcAft>
                <a:spcPts val="600"/>
              </a:spcAft>
              <a:buNone/>
            </a:pPr>
            <a:endParaRPr lang="en-US" sz="1700" b="0" i="0">
              <a:effectLst/>
              <a:latin typeface="Calibri" panose="020F0502020204030204" pitchFamily="34" charset="0"/>
            </a:endParaRPr>
          </a:p>
          <a:p>
            <a:pPr marL="0" marR="0">
              <a:spcBef>
                <a:spcPts val="0"/>
              </a:spcBef>
              <a:spcAft>
                <a:spcPts val="600"/>
              </a:spcAft>
            </a:pPr>
            <a:r>
              <a:rPr lang="en-US" sz="1700" b="0" i="0">
                <a:effectLst/>
                <a:latin typeface="Calibri" panose="020F0502020204030204" pitchFamily="34" charset="0"/>
              </a:rPr>
              <a:t>Using Budget Check if the funds are available for the purchase, the system will indicate that the budget status is </a:t>
            </a:r>
            <a:r>
              <a:rPr lang="en-US" sz="1700" b="0" i="1">
                <a:effectLst/>
                <a:latin typeface="Calibri" panose="020F0502020204030204" pitchFamily="34" charset="0"/>
              </a:rPr>
              <a:t>Valid</a:t>
            </a:r>
            <a:r>
              <a:rPr lang="en-US" sz="1700" b="0" i="0">
                <a:effectLst/>
                <a:latin typeface="Calibri" panose="020F0502020204030204" pitchFamily="34" charset="0"/>
              </a:rPr>
              <a:t> meaning that the funds are available at the time the check was done and funds have been pre-encumbered.</a:t>
            </a:r>
          </a:p>
          <a:p>
            <a:pPr marL="0" marR="0" indent="0">
              <a:spcBef>
                <a:spcPts val="0"/>
              </a:spcBef>
              <a:spcAft>
                <a:spcPts val="600"/>
              </a:spcAft>
              <a:buNone/>
            </a:pPr>
            <a:endParaRPr lang="en-US" sz="1700" b="0" i="0">
              <a:effectLst/>
              <a:latin typeface="Calibri" panose="020F0502020204030204" pitchFamily="34" charset="0"/>
            </a:endParaRPr>
          </a:p>
          <a:p>
            <a:pPr marL="0" marR="0">
              <a:spcBef>
                <a:spcPts val="0"/>
              </a:spcBef>
              <a:spcAft>
                <a:spcPts val="600"/>
              </a:spcAft>
            </a:pPr>
            <a:r>
              <a:rPr lang="en-US" sz="1700" b="0" i="0">
                <a:effectLst/>
                <a:latin typeface="Calibri" panose="020F0502020204030204" pitchFamily="34" charset="0"/>
              </a:rPr>
              <a:t>If the funds are not available (Pre Budget-Check or Budget Check), the system will display an error and the purchase requisition will not move forward.</a:t>
            </a:r>
          </a:p>
        </p:txBody>
      </p:sp>
    </p:spTree>
    <p:extLst>
      <p:ext uri="{BB962C8B-B14F-4D97-AF65-F5344CB8AC3E}">
        <p14:creationId xmlns:p14="http://schemas.microsoft.com/office/powerpoint/2010/main" val="4230671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164E4EC158154DB6BCF59676EDEE85" ma:contentTypeVersion="11" ma:contentTypeDescription="Create a new document." ma:contentTypeScope="" ma:versionID="f70a3aa0d09bf665881407bc2c887941">
  <xsd:schema xmlns:xsd="http://www.w3.org/2001/XMLSchema" xmlns:xs="http://www.w3.org/2001/XMLSchema" xmlns:p="http://schemas.microsoft.com/office/2006/metadata/properties" xmlns:ns1="http://schemas.microsoft.com/sharepoint/v3" xmlns:ns3="93be975c-004a-4484-a71e-b22dd99cbc43" targetNamespace="http://schemas.microsoft.com/office/2006/metadata/properties" ma:root="true" ma:fieldsID="aaf8136b607dfd474078e99232e5a5a7" ns1:_="" ns3:_="">
    <xsd:import namespace="http://schemas.microsoft.com/sharepoint/v3"/>
    <xsd:import namespace="93be975c-004a-4484-a71e-b22dd99cbc4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be975c-004a-4484-a71e-b22dd99cbc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0CD894D-A20F-450A-A3D8-39D47BAF92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3be975c-004a-4484-a71e-b22dd99cbc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ADF03A-1252-42DC-8A01-C52A8CF8219C}">
  <ds:schemaRefs>
    <ds:schemaRef ds:uri="http://schemas.microsoft.com/sharepoint/v3/contenttype/forms"/>
  </ds:schemaRefs>
</ds:datastoreItem>
</file>

<file path=customXml/itemProps3.xml><?xml version="1.0" encoding="utf-8"?>
<ds:datastoreItem xmlns:ds="http://schemas.openxmlformats.org/officeDocument/2006/customXml" ds:itemID="{CC37438A-6FBE-4EA1-BF75-DEB098F1B628}">
  <ds:schemaRef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purl.org/dc/dcmitype/"/>
    <ds:schemaRef ds:uri="http://schemas.microsoft.com/sharepoint/v3"/>
    <ds:schemaRef ds:uri="http://purl.org/dc/terms/"/>
    <ds:schemaRef ds:uri="http://www.w3.org/XML/1998/namespace"/>
    <ds:schemaRef ds:uri="http://schemas.openxmlformats.org/package/2006/metadata/core-properties"/>
    <ds:schemaRef ds:uri="93be975c-004a-4484-a71e-b22dd99cbc43"/>
  </ds:schemaRefs>
</ds:datastoreItem>
</file>

<file path=docProps/app.xml><?xml version="1.0" encoding="utf-8"?>
<Properties xmlns="http://schemas.openxmlformats.org/officeDocument/2006/extended-properties" xmlns:vt="http://schemas.openxmlformats.org/officeDocument/2006/docPropsVTypes">
  <TotalTime>1809</TotalTime>
  <Words>1227</Words>
  <Application>Microsoft Office PowerPoint</Application>
  <PresentationFormat>Widescreen</PresentationFormat>
  <Paragraphs>88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Create Requisition</vt:lpstr>
      <vt:lpstr>Navigation</vt:lpstr>
      <vt:lpstr>Create Requisition:  Home Page</vt:lpstr>
      <vt:lpstr>Create Requisition:  Special Requests</vt:lpstr>
      <vt:lpstr>Create Requisition: Checkout-Review and Submit</vt:lpstr>
      <vt:lpstr>Create Requisition: Checkout-Review and Submit (Continued)</vt:lpstr>
      <vt:lpstr>Create Requisition:  Mass Change (Optional)</vt:lpstr>
      <vt:lpstr>Create Requisition:  Mass Change (Optional) Continued</vt:lpstr>
      <vt:lpstr>Budget Checking</vt:lpstr>
      <vt:lpstr>Budget Statues </vt:lpstr>
      <vt:lpstr>Q &amp; A </vt:lpstr>
      <vt:lpstr>Procurement Services purchasing@uttyler.edu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PO Receipt</dc:title>
  <dc:creator>Sheila Darcey</dc:creator>
  <cp:lastModifiedBy>Jaime Romero</cp:lastModifiedBy>
  <cp:revision>422</cp:revision>
  <dcterms:created xsi:type="dcterms:W3CDTF">2022-10-03T15:42:00Z</dcterms:created>
  <dcterms:modified xsi:type="dcterms:W3CDTF">2024-01-09T23:50:31Z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0x01010046164E4EC158154DB6BCF59676EDEE85</vt:lpwstr>
  </property>
</Properties>
</file>