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4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1300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28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570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78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67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9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1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62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7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9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1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7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D02D-CAE3-4BE9-A6BA-AC20A6E6B8BA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035102-63EC-40CB-9724-A8DB60DE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3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cademicScheduling@uttyler.edu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88DE-22CD-427F-806E-04F9A5171D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 Astra Admin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75727-76CE-4114-9D6E-65D49F21C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135" y="4050836"/>
            <a:ext cx="8380868" cy="1096899"/>
          </a:xfrm>
        </p:spPr>
        <p:txBody>
          <a:bodyPr>
            <a:normAutofit/>
          </a:bodyPr>
          <a:lstStyle/>
          <a:p>
            <a:r>
              <a:rPr lang="en-US" dirty="0"/>
              <a:t>This training will focus on the academic side of Astra. This software allows us to maximize space, leverage room capacities to stay within fire code requirements, prevent double-bookings, and streamline data into one location.</a:t>
            </a:r>
          </a:p>
        </p:txBody>
      </p:sp>
    </p:spTree>
    <p:extLst>
      <p:ext uri="{BB962C8B-B14F-4D97-AF65-F5344CB8AC3E}">
        <p14:creationId xmlns:p14="http://schemas.microsoft.com/office/powerpoint/2010/main" val="2314165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AAB6C-0D0B-4F05-99AC-949AE811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Reports</a:t>
            </a:r>
          </a:p>
        </p:txBody>
      </p:sp>
      <p:pic>
        <p:nvPicPr>
          <p:cNvPr id="6" name="Content Placeholder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52F59B5-224F-4BBF-82AA-03C17E0F098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202" y="504066"/>
            <a:ext cx="3267007" cy="553090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5EC87-030A-43DE-8427-E83CF33D2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981" y="1930400"/>
            <a:ext cx="4184034" cy="3880773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333333"/>
                </a:solidFill>
                <a:effectLst/>
              </a:rPr>
              <a:t>Room Card-Selected Building</a:t>
            </a:r>
            <a:r>
              <a:rPr lang="en-US" b="0" i="0" dirty="0">
                <a:solidFill>
                  <a:srgbClr val="333333"/>
                </a:solidFill>
                <a:effectLst/>
              </a:rPr>
              <a:t> (Sections and Events) shows every section/event being held every day for a given room in a specified building.</a:t>
            </a:r>
          </a:p>
          <a:p>
            <a:pPr algn="l"/>
            <a:r>
              <a:rPr lang="en-US" b="1" i="0" dirty="0">
                <a:solidFill>
                  <a:srgbClr val="333333"/>
                </a:solidFill>
                <a:effectLst/>
              </a:rPr>
              <a:t>Rooms by Region</a:t>
            </a:r>
            <a:r>
              <a:rPr lang="en-US" b="0" i="0" dirty="0">
                <a:solidFill>
                  <a:srgbClr val="333333"/>
                </a:solidFill>
                <a:effectLst/>
              </a:rPr>
              <a:t> (Rooms and Resources Lists) gives the full list of all the scheduling regions on campus and what rooms fall under that region</a:t>
            </a:r>
          </a:p>
          <a:p>
            <a:pPr algn="l"/>
            <a:r>
              <a:rPr lang="en-US" b="1" i="0" dirty="0">
                <a:solidFill>
                  <a:srgbClr val="333333"/>
                </a:solidFill>
                <a:effectLst/>
              </a:rPr>
              <a:t>Room Features List with Rooms</a:t>
            </a:r>
            <a:r>
              <a:rPr lang="en-US" b="0" i="0" dirty="0">
                <a:solidFill>
                  <a:srgbClr val="333333"/>
                </a:solidFill>
                <a:effectLst/>
              </a:rPr>
              <a:t> (Rooms and Resources List) shows every room by a specified feature.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23557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141E-0B8D-48D5-846A-BFDDC544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Toggles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638AA-F8B7-4B86-8903-E3A580892F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There are many filters within reports to suit your needs. </a:t>
            </a:r>
          </a:p>
          <a:p>
            <a:r>
              <a:rPr lang="en-US" sz="2400" dirty="0"/>
              <a:t>Each report has a different set of toggles to assist you in finding the information you are searching for.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6896709-3D81-4111-8824-FAEAD405839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65470" y="2160589"/>
            <a:ext cx="6055553" cy="3674156"/>
          </a:xfrm>
        </p:spPr>
      </p:pic>
    </p:spTree>
    <p:extLst>
      <p:ext uri="{BB962C8B-B14F-4D97-AF65-F5344CB8AC3E}">
        <p14:creationId xmlns:p14="http://schemas.microsoft.com/office/powerpoint/2010/main" val="689432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11053-B62C-4D7F-94A3-DD14532EA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FD55E-695A-4AE1-91F7-98804517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488613"/>
            <a:ext cx="4184035" cy="485917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Just like in other areas of Astra, the columns on the Room side can be adjusted, sized, moved, and added/deleted to customize the exact information desirable. Clicking on a column will sort it, and hovering over the bullseye icon will give all the details for that room including a photo and the features.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 The grid can be printed using the Printer button in the very top right corner or export the Calendar from the Export button at the bottom.</a:t>
            </a:r>
          </a:p>
          <a:p>
            <a:r>
              <a:rPr lang="en-US" b="1" u="sng" dirty="0">
                <a:solidFill>
                  <a:srgbClr val="333333"/>
                </a:solidFill>
                <a:latin typeface="lato" panose="020F0502020204030203" pitchFamily="34" charset="0"/>
              </a:rPr>
              <a:t>The  “add event” button on this page is not functional.</a:t>
            </a:r>
            <a:endParaRPr lang="en-US" b="1" u="sng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0FD35B4-1A88-440F-B9AC-C32B619D33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61369" y="2160589"/>
            <a:ext cx="4783345" cy="3707327"/>
          </a:xfrm>
        </p:spPr>
      </p:pic>
    </p:spTree>
    <p:extLst>
      <p:ext uri="{BB962C8B-B14F-4D97-AF65-F5344CB8AC3E}">
        <p14:creationId xmlns:p14="http://schemas.microsoft.com/office/powerpoint/2010/main" val="1614229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06E1A-51AA-4358-B2D5-3109E328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13" y="1163362"/>
            <a:ext cx="8596668" cy="2595460"/>
          </a:xfrm>
        </p:spPr>
        <p:txBody>
          <a:bodyPr/>
          <a:lstStyle/>
          <a:p>
            <a:r>
              <a:rPr lang="en-US" dirty="0"/>
              <a:t>Thank you for attending our Astra training for Fall 2022!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2B44C-F717-4C2F-9E43-A0AECBDEE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13" y="3970856"/>
            <a:ext cx="8596668" cy="2217909"/>
          </a:xfrm>
        </p:spPr>
        <p:txBody>
          <a:bodyPr>
            <a:normAutofit/>
          </a:bodyPr>
          <a:lstStyle/>
          <a:p>
            <a:r>
              <a:rPr lang="en-US" dirty="0"/>
              <a:t>Questions Comments? Concerns?</a:t>
            </a:r>
          </a:p>
          <a:p>
            <a:r>
              <a:rPr lang="en-US" dirty="0"/>
              <a:t>Please contact </a:t>
            </a:r>
            <a:r>
              <a:rPr lang="en-US" dirty="0">
                <a:hlinkClick r:id="rId2"/>
              </a:rPr>
              <a:t>AcademicScheduling@uttyler.edu</a:t>
            </a:r>
            <a:r>
              <a:rPr lang="en-US" dirty="0"/>
              <a:t> for additional guidance.</a:t>
            </a:r>
          </a:p>
          <a:p>
            <a:r>
              <a:rPr lang="en-US" dirty="0"/>
              <a:t>Maggie Sorrell</a:t>
            </a:r>
          </a:p>
          <a:p>
            <a:r>
              <a:rPr lang="en-US" dirty="0"/>
              <a:t>Academic Scheduling Assistant</a:t>
            </a:r>
          </a:p>
          <a:p>
            <a:r>
              <a:rPr lang="en-US" dirty="0"/>
              <a:t>903-565-5919  </a:t>
            </a:r>
            <a:r>
              <a:rPr lang="en-US"/>
              <a:t>|  AcademicScheduling@</a:t>
            </a:r>
            <a:r>
              <a:rPr lang="en-US" dirty="0"/>
              <a:t>uttyler.edu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4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A6C82-9270-456D-B577-C5FFACAEB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Main Tabs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F838A9-EA00-4F52-BF95-8A04811E7E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r="45059" b="49255"/>
          <a:stretch/>
        </p:blipFill>
        <p:spPr>
          <a:xfrm>
            <a:off x="677333" y="1656521"/>
            <a:ext cx="8241379" cy="4170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D69E8B-B0C7-4526-9DDB-D01081E42605}"/>
              </a:ext>
            </a:extLst>
          </p:cNvPr>
          <p:cNvSpPr txBox="1"/>
          <p:nvPr/>
        </p:nvSpPr>
        <p:spPr>
          <a:xfrm>
            <a:off x="4035287" y="3280996"/>
            <a:ext cx="515509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/>
              <a:t>Calendar- has a useful Scheduling Grid that is a visual representation of what spaces are available on any given day/time</a:t>
            </a:r>
          </a:p>
          <a:p>
            <a:endParaRPr lang="en-US" sz="1600" dirty="0"/>
          </a:p>
          <a:p>
            <a:r>
              <a:rPr lang="en-US" sz="1600" dirty="0"/>
              <a:t>2. Academics - where the main scheduling of classes will take place</a:t>
            </a:r>
          </a:p>
          <a:p>
            <a:endParaRPr lang="en-US" sz="1600" dirty="0"/>
          </a:p>
          <a:p>
            <a:r>
              <a:rPr lang="en-US" sz="1600" dirty="0"/>
              <a:t>3. Events - Not covered in this training but is where all events and event spaces are handled. Vicky Bond is the main contact for all things events.</a:t>
            </a:r>
          </a:p>
          <a:p>
            <a:endParaRPr lang="en-US" sz="1600" dirty="0"/>
          </a:p>
          <a:p>
            <a:r>
              <a:rPr lang="en-US" sz="1600" dirty="0"/>
              <a:t>4. Reporting - Tons of data available in report form, but a select few will be the most useful</a:t>
            </a:r>
          </a:p>
        </p:txBody>
      </p:sp>
    </p:spTree>
    <p:extLst>
      <p:ext uri="{BB962C8B-B14F-4D97-AF65-F5344CB8AC3E}">
        <p14:creationId xmlns:p14="http://schemas.microsoft.com/office/powerpoint/2010/main" val="142834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C50CB-D667-4512-A1F1-4258B3D1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within Astra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86C0CDD-3B44-460F-9B7B-B95D2089F57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342758" y="259471"/>
            <a:ext cx="2615712" cy="633905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65CFE-C5E2-44E4-8871-62D44E388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1829284"/>
            <a:ext cx="4184034" cy="3880773"/>
          </a:xfrm>
        </p:spPr>
        <p:txBody>
          <a:bodyPr/>
          <a:lstStyle/>
          <a:p>
            <a:r>
              <a:rPr lang="en-US" dirty="0"/>
              <a:t>First, check to ensure your filters are not hidden. You will be able to see a “Filter” tab at the top left of the page.</a:t>
            </a:r>
          </a:p>
          <a:p>
            <a:r>
              <a:rPr lang="en-US" dirty="0"/>
              <a:t>If something is not properly showing up, make sure the filters are all cleared and that the View Meetings radio button is selected. </a:t>
            </a:r>
          </a:p>
          <a:p>
            <a:r>
              <a:rPr lang="en-US" dirty="0"/>
              <a:t>You can clear filters by clicking the hyperlink beside the filter line. If no hyperlink is present the filter is ready to use.</a:t>
            </a:r>
          </a:p>
        </p:txBody>
      </p:sp>
    </p:spTree>
    <p:extLst>
      <p:ext uri="{BB962C8B-B14F-4D97-AF65-F5344CB8AC3E}">
        <p14:creationId xmlns:p14="http://schemas.microsoft.com/office/powerpoint/2010/main" val="109694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BAD39-A40D-4450-8F4F-F22D96191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Filter</a:t>
            </a:r>
          </a:p>
        </p:txBody>
      </p:sp>
      <p:pic>
        <p:nvPicPr>
          <p:cNvPr id="7" name="Content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9E4810A-64E4-43BE-B730-C6D3165BAA5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908" y="1782098"/>
            <a:ext cx="6281758" cy="388077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572BF8-7067-42A4-B457-8565DA1D6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1543901"/>
            <a:ext cx="4184034" cy="4357169"/>
          </a:xfrm>
        </p:spPr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Once in the filtering window, check the box next to the needed parameter. There are search bars to search for a specific identifier.</a:t>
            </a:r>
          </a:p>
          <a:p>
            <a:r>
              <a:rPr lang="en-US" dirty="0">
                <a:solidFill>
                  <a:srgbClr val="333333"/>
                </a:solidFill>
                <a:latin typeface="lato" panose="020F0502020204030203" pitchFamily="34" charset="0"/>
              </a:rPr>
              <a:t>The </a:t>
            </a:r>
            <a:r>
              <a:rPr lang="en-US" b="1" i="0" u="sng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Done</a:t>
            </a:r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 button in the bottom right corner must be clicked before exiting the pop up. </a:t>
            </a:r>
          </a:p>
          <a:p>
            <a:r>
              <a:rPr lang="en-US" dirty="0">
                <a:solidFill>
                  <a:srgbClr val="333333"/>
                </a:solidFill>
                <a:latin typeface="lato" panose="020F0502020204030203" pitchFamily="34" charset="0"/>
              </a:rPr>
              <a:t>B</a:t>
            </a:r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e sure to then click </a:t>
            </a:r>
            <a:r>
              <a:rPr lang="en-US" b="1" i="0" u="sng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Search</a:t>
            </a:r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 at the very top of the filter window after Done or the filters will not actually be applied.</a:t>
            </a:r>
          </a:p>
          <a:p>
            <a:r>
              <a:rPr lang="en-US" dirty="0">
                <a:solidFill>
                  <a:srgbClr val="333333"/>
                </a:solidFill>
                <a:latin typeface="lato" panose="020F0502020204030203" pitchFamily="34" charset="0"/>
              </a:rPr>
              <a:t>PRO TIP: Always start your search by putting in the term you are wanting to schedule for.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88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49B74-4B86-44F6-90E7-9C9007A95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 your Columns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60000-AF1C-488D-BD0A-1D97FCF569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customize your columns within Astra to better suit your needs. There are a variety of options to make your sections page look just right for you.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AE9FA0-50D9-4EB3-819F-F1BE2D78B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05" y="1711912"/>
            <a:ext cx="9174636" cy="171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2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48028-F401-4190-833A-564669457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a 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122AC-1939-4277-A1C8-A8152007A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77199"/>
            <a:ext cx="8596668" cy="1644186"/>
          </a:xfrm>
        </p:spPr>
        <p:txBody>
          <a:bodyPr numCol="2"/>
          <a:lstStyle/>
          <a:p>
            <a:r>
              <a:rPr lang="en-US" b="1" dirty="0"/>
              <a:t>First</a:t>
            </a:r>
            <a:r>
              <a:rPr lang="en-US" dirty="0"/>
              <a:t>, </a:t>
            </a:r>
            <a:r>
              <a:rPr lang="en-US" dirty="0">
                <a:solidFill>
                  <a:srgbClr val="333333"/>
                </a:solidFill>
                <a:latin typeface="lato" panose="020F0502020204030203" pitchFamily="34" charset="0"/>
              </a:rPr>
              <a:t>u</a:t>
            </a:r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se the filters on the left to choose the correct term and subject(s) to schedule.</a:t>
            </a:r>
          </a:p>
          <a:p>
            <a:r>
              <a:rPr lang="en-US" b="1" dirty="0">
                <a:solidFill>
                  <a:srgbClr val="333333"/>
                </a:solidFill>
                <a:latin typeface="lato" panose="020F0502020204030203" pitchFamily="34" charset="0"/>
              </a:rPr>
              <a:t>Next</a:t>
            </a:r>
            <a:r>
              <a:rPr lang="en-US" dirty="0">
                <a:solidFill>
                  <a:srgbClr val="333333"/>
                </a:solidFill>
                <a:latin typeface="lato" panose="020F0502020204030203" pitchFamily="34" charset="0"/>
              </a:rPr>
              <a:t>, choose your course and scroll to the bottom of the course page. </a:t>
            </a:r>
          </a:p>
          <a:p>
            <a:r>
              <a:rPr lang="en-US" b="1" dirty="0">
                <a:solidFill>
                  <a:srgbClr val="333333"/>
                </a:solidFill>
                <a:latin typeface="lato" panose="020F0502020204030203" pitchFamily="34" charset="0"/>
              </a:rPr>
              <a:t>After</a:t>
            </a:r>
            <a:r>
              <a:rPr lang="en-US" dirty="0">
                <a:solidFill>
                  <a:srgbClr val="333333"/>
                </a:solidFill>
                <a:latin typeface="lato" panose="020F0502020204030203" pitchFamily="34" charset="0"/>
              </a:rPr>
              <a:t>, ensuring your meeting information is correct click on the little house in the bottom right hand corner.</a:t>
            </a:r>
            <a:endParaRPr lang="en-US" b="1" dirty="0">
              <a:solidFill>
                <a:srgbClr val="333333"/>
              </a:solidFill>
              <a:latin typeface="lato" panose="020F0502020204030203" pitchFamily="34" charset="0"/>
            </a:endParaRP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5C05E9A-E15F-4FC4-A409-C31331DD303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03769" y="3221385"/>
            <a:ext cx="6618898" cy="3174368"/>
          </a:xfrm>
        </p:spPr>
      </p:pic>
    </p:spTree>
    <p:extLst>
      <p:ext uri="{BB962C8B-B14F-4D97-AF65-F5344CB8AC3E}">
        <p14:creationId xmlns:p14="http://schemas.microsoft.com/office/powerpoint/2010/main" val="984103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DC64-FC12-4CD6-BCE5-EBA749AB7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filter your rooms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93F6-8AFE-42AE-BBEF-7CB35054E77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Begin filtering your rooms by campus… typically MAIN… and then building. </a:t>
            </a:r>
          </a:p>
          <a:p>
            <a:r>
              <a:rPr lang="en-US" dirty="0"/>
              <a:t>PRO TIP: Customize your columns within this page to show the room name and capacity to help you find the right room for your course. </a:t>
            </a:r>
          </a:p>
          <a:p>
            <a:r>
              <a:rPr lang="en-US" dirty="0"/>
              <a:t>You can also filter using features, room types, or room numbers.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D07FF0-C9F5-4FFF-89FC-02DC21804B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5" t="1755" r="25698"/>
          <a:stretch/>
        </p:blipFill>
        <p:spPr>
          <a:xfrm>
            <a:off x="5102087" y="1374913"/>
            <a:ext cx="4660743" cy="479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06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DA8F-5185-4CF4-A7F3-5D081F081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Spy on your room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BA4BE-4334-4DE8-B377-F12EDA1CAD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Hover over the target to the left of each room to “spy” on the room information before selecting the room. </a:t>
            </a:r>
          </a:p>
          <a:p>
            <a:r>
              <a:rPr lang="en-US" dirty="0"/>
              <a:t>You can gather a lot of information from this page including room features, a picture of the space, and tech within the room.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183E29A-EF9E-4C4C-A40E-CCEB09D255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352" y="2160589"/>
            <a:ext cx="4184650" cy="3069800"/>
          </a:xfrm>
        </p:spPr>
      </p:pic>
    </p:spTree>
    <p:extLst>
      <p:ext uri="{BB962C8B-B14F-4D97-AF65-F5344CB8AC3E}">
        <p14:creationId xmlns:p14="http://schemas.microsoft.com/office/powerpoint/2010/main" val="3646473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0E69D-D02E-4DE7-A1D5-DA3D9046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082" y="565426"/>
            <a:ext cx="8596668" cy="1320800"/>
          </a:xfrm>
        </p:spPr>
        <p:txBody>
          <a:bodyPr/>
          <a:lstStyle/>
          <a:p>
            <a:r>
              <a:rPr lang="en-US" dirty="0"/>
              <a:t>Selecting your 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DC5EA-0AC9-4C5E-A207-62F71D516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25022"/>
            <a:ext cx="4184035" cy="4623378"/>
          </a:xfrm>
        </p:spPr>
        <p:txBody>
          <a:bodyPr>
            <a:normAutofit/>
          </a:bodyPr>
          <a:lstStyle/>
          <a:p>
            <a:r>
              <a:rPr lang="en-US" dirty="0"/>
              <a:t>When a room has a </a:t>
            </a:r>
            <a:r>
              <a:rPr lang="en-US" b="1" u="sng" dirty="0"/>
              <a:t>conflict</a:t>
            </a:r>
            <a:r>
              <a:rPr lang="en-US" dirty="0"/>
              <a:t>, it will appear as a yellow bar and have a number of conflicting days listed.</a:t>
            </a:r>
          </a:p>
          <a:p>
            <a:r>
              <a:rPr lang="en-US" dirty="0"/>
              <a:t>If a room is </a:t>
            </a:r>
            <a:r>
              <a:rPr lang="en-US" b="1" u="sng" dirty="0"/>
              <a:t>unavailable</a:t>
            </a:r>
            <a:r>
              <a:rPr lang="en-US" dirty="0"/>
              <a:t>, it will appear red. If you  hover over this selection, it will show you what has already been booked into this room.</a:t>
            </a:r>
          </a:p>
          <a:p>
            <a:r>
              <a:rPr lang="en-US" dirty="0"/>
              <a:t>If the room says </a:t>
            </a:r>
            <a:r>
              <a:rPr lang="en-US" b="1" u="sng" dirty="0"/>
              <a:t>available,</a:t>
            </a:r>
            <a:r>
              <a:rPr lang="en-US" dirty="0"/>
              <a:t> you may select it and it will appear green. Some rooms require request access by the buildings’ admin.</a:t>
            </a:r>
          </a:p>
          <a:p>
            <a:r>
              <a:rPr lang="en-US" b="1" u="sng" dirty="0"/>
              <a:t>Be sure to click save or your selection will not be booked.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FA72C47-AB8F-4DCC-8DF5-5AC87683A60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3839" b="2972"/>
          <a:stretch/>
        </p:blipFill>
        <p:spPr>
          <a:xfrm>
            <a:off x="5159096" y="1225826"/>
            <a:ext cx="5290078" cy="5022574"/>
          </a:xfrm>
        </p:spPr>
      </p:pic>
    </p:spTree>
    <p:extLst>
      <p:ext uri="{BB962C8B-B14F-4D97-AF65-F5344CB8AC3E}">
        <p14:creationId xmlns:p14="http://schemas.microsoft.com/office/powerpoint/2010/main" val="12524845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858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Lato</vt:lpstr>
      <vt:lpstr>Trebuchet MS</vt:lpstr>
      <vt:lpstr>Wingdings 3</vt:lpstr>
      <vt:lpstr>Facet</vt:lpstr>
      <vt:lpstr>Ad Astra Admin Training</vt:lpstr>
      <vt:lpstr>Four Main Tabs </vt:lpstr>
      <vt:lpstr>Filtering within Astra</vt:lpstr>
      <vt:lpstr>Term Filter</vt:lpstr>
      <vt:lpstr>Customize your Columns</vt:lpstr>
      <vt:lpstr>Scheduling a Room</vt:lpstr>
      <vt:lpstr>How to filter your rooms</vt:lpstr>
      <vt:lpstr>Spy on your room information</vt:lpstr>
      <vt:lpstr>Selecting your room</vt:lpstr>
      <vt:lpstr>Reports</vt:lpstr>
      <vt:lpstr>Report Toggles</vt:lpstr>
      <vt:lpstr>Scheduling Grid</vt:lpstr>
      <vt:lpstr>Thank you for attending our Astra training for Fall 2022!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Astra Admin Training</dc:title>
  <dc:creator>Maggie Sorrell</dc:creator>
  <cp:lastModifiedBy>Maggie Sorrell</cp:lastModifiedBy>
  <cp:revision>1</cp:revision>
  <dcterms:created xsi:type="dcterms:W3CDTF">2022-05-19T19:38:41Z</dcterms:created>
  <dcterms:modified xsi:type="dcterms:W3CDTF">2022-05-19T21:55:32Z</dcterms:modified>
</cp:coreProperties>
</file>