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4"/>
  </p:sldMasterIdLst>
  <p:notesMasterIdLst>
    <p:notesMasterId r:id="rId46"/>
  </p:notesMasterIdLst>
  <p:sldIdLst>
    <p:sldId id="271" r:id="rId5"/>
    <p:sldId id="300" r:id="rId6"/>
    <p:sldId id="280" r:id="rId7"/>
    <p:sldId id="295" r:id="rId8"/>
    <p:sldId id="296" r:id="rId9"/>
    <p:sldId id="312" r:id="rId10"/>
    <p:sldId id="338" r:id="rId11"/>
    <p:sldId id="277" r:id="rId12"/>
    <p:sldId id="311" r:id="rId13"/>
    <p:sldId id="272" r:id="rId14"/>
    <p:sldId id="339" r:id="rId15"/>
    <p:sldId id="278" r:id="rId16"/>
    <p:sldId id="302" r:id="rId17"/>
    <p:sldId id="275" r:id="rId18"/>
    <p:sldId id="303" r:id="rId19"/>
    <p:sldId id="304" r:id="rId20"/>
    <p:sldId id="305" r:id="rId21"/>
    <p:sldId id="306" r:id="rId22"/>
    <p:sldId id="307" r:id="rId23"/>
    <p:sldId id="330" r:id="rId24"/>
    <p:sldId id="309" r:id="rId25"/>
    <p:sldId id="310" r:id="rId26"/>
    <p:sldId id="261" r:id="rId27"/>
    <p:sldId id="340" r:id="rId28"/>
    <p:sldId id="314" r:id="rId29"/>
    <p:sldId id="329" r:id="rId30"/>
    <p:sldId id="315" r:id="rId31"/>
    <p:sldId id="316" r:id="rId32"/>
    <p:sldId id="317" r:id="rId33"/>
    <p:sldId id="333" r:id="rId34"/>
    <p:sldId id="320" r:id="rId35"/>
    <p:sldId id="324" r:id="rId36"/>
    <p:sldId id="262" r:id="rId37"/>
    <p:sldId id="263" r:id="rId38"/>
    <p:sldId id="264" r:id="rId39"/>
    <p:sldId id="281" r:id="rId40"/>
    <p:sldId id="318" r:id="rId41"/>
    <p:sldId id="326" r:id="rId42"/>
    <p:sldId id="323" r:id="rId43"/>
    <p:sldId id="327" r:id="rId44"/>
    <p:sldId id="328" r:id="rId4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ED7D31"/>
    <a:srgbClr val="5B9BD5"/>
    <a:srgbClr val="FF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1" autoAdjust="0"/>
    <p:restoredTop sz="94660"/>
  </p:normalViewPr>
  <p:slideViewPr>
    <p:cSldViewPr snapToGrid="0">
      <p:cViewPr>
        <p:scale>
          <a:sx n="70" d="100"/>
          <a:sy n="70" d="100"/>
        </p:scale>
        <p:origin x="-11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Sorrell" userId="f8a8f065-dbaf-4096-bbaa-7615a3ee7687" providerId="ADAL" clId="{E59DA836-22EB-4053-BFD9-DB350EF038BA}"/>
    <pc:docChg chg="modSld modNotesMaster">
      <pc:chgData name="Mary Sorrell" userId="f8a8f065-dbaf-4096-bbaa-7615a3ee7687" providerId="ADAL" clId="{E59DA836-22EB-4053-BFD9-DB350EF038BA}" dt="2022-05-12T14:09:53.455" v="4" actId="20577"/>
      <pc:docMkLst>
        <pc:docMk/>
      </pc:docMkLst>
      <pc:sldChg chg="modSp mod">
        <pc:chgData name="Mary Sorrell" userId="f8a8f065-dbaf-4096-bbaa-7615a3ee7687" providerId="ADAL" clId="{E59DA836-22EB-4053-BFD9-DB350EF038BA}" dt="2022-05-03T14:57:50.161" v="0" actId="14734"/>
        <pc:sldMkLst>
          <pc:docMk/>
          <pc:sldMk cId="502781873" sldId="303"/>
        </pc:sldMkLst>
        <pc:graphicFrameChg chg="modGraphic">
          <ac:chgData name="Mary Sorrell" userId="f8a8f065-dbaf-4096-bbaa-7615a3ee7687" providerId="ADAL" clId="{E59DA836-22EB-4053-BFD9-DB350EF038BA}" dt="2022-05-03T14:57:50.161" v="0" actId="14734"/>
          <ac:graphicFrameMkLst>
            <pc:docMk/>
            <pc:sldMk cId="502781873" sldId="303"/>
            <ac:graphicFrameMk id="13" creationId="{00000000-0000-0000-0000-000000000000}"/>
          </ac:graphicFrameMkLst>
        </pc:graphicFrameChg>
      </pc:sldChg>
      <pc:sldChg chg="modSp mod">
        <pc:chgData name="Mary Sorrell" userId="f8a8f065-dbaf-4096-bbaa-7615a3ee7687" providerId="ADAL" clId="{E59DA836-22EB-4053-BFD9-DB350EF038BA}" dt="2022-05-12T14:09:53.455" v="4" actId="20577"/>
        <pc:sldMkLst>
          <pc:docMk/>
          <pc:sldMk cId="1482161372" sldId="305"/>
        </pc:sldMkLst>
        <pc:spChg chg="mod">
          <ac:chgData name="Mary Sorrell" userId="f8a8f065-dbaf-4096-bbaa-7615a3ee7687" providerId="ADAL" clId="{E59DA836-22EB-4053-BFD9-DB350EF038BA}" dt="2022-05-12T14:09:53.455" v="4" actId="20577"/>
          <ac:spMkLst>
            <pc:docMk/>
            <pc:sldMk cId="1482161372" sldId="305"/>
            <ac:spMk id="25" creationId="{00000000-0000-0000-0000-000000000000}"/>
          </ac:spMkLst>
        </pc:spChg>
      </pc:sldChg>
    </pc:docChg>
  </pc:docChgLst>
  <pc:docChgLst>
    <pc:chgData name="Maggie Sorrell" userId="f8a8f065-dbaf-4096-bbaa-7615a3ee7687" providerId="ADAL" clId="{3A3FB9E0-8FFD-4F17-A58E-D794CCB4B906}"/>
    <pc:docChg chg="modSld">
      <pc:chgData name="Maggie Sorrell" userId="f8a8f065-dbaf-4096-bbaa-7615a3ee7687" providerId="ADAL" clId="{3A3FB9E0-8FFD-4F17-A58E-D794CCB4B906}" dt="2022-09-14T19:31:14.401" v="1" actId="14100"/>
      <pc:docMkLst>
        <pc:docMk/>
      </pc:docMkLst>
      <pc:sldChg chg="modSp mod">
        <pc:chgData name="Maggie Sorrell" userId="f8a8f065-dbaf-4096-bbaa-7615a3ee7687" providerId="ADAL" clId="{3A3FB9E0-8FFD-4F17-A58E-D794CCB4B906}" dt="2022-09-14T19:31:14.401" v="1" actId="14100"/>
        <pc:sldMkLst>
          <pc:docMk/>
          <pc:sldMk cId="4291509161" sldId="338"/>
        </pc:sldMkLst>
        <pc:graphicFrameChg chg="mod modGraphic">
          <ac:chgData name="Maggie Sorrell" userId="f8a8f065-dbaf-4096-bbaa-7615a3ee7687" providerId="ADAL" clId="{3A3FB9E0-8FFD-4F17-A58E-D794CCB4B906}" dt="2022-09-14T19:31:14.401" v="1" actId="14100"/>
          <ac:graphicFrameMkLst>
            <pc:docMk/>
            <pc:sldMk cId="4291509161" sldId="338"/>
            <ac:graphicFrameMk id="7" creationId="{B49093B7-7346-4BE8-B2BB-F8A2B39C3F20}"/>
          </ac:graphicFrameMkLst>
        </pc:graphicFrameChg>
      </pc:sldChg>
    </pc:docChg>
  </pc:docChgLst>
  <pc:docChgLst>
    <pc:chgData name="Maggie Sorrell" userId="f8a8f065-dbaf-4096-bbaa-7615a3ee7687" providerId="ADAL" clId="{E59DA836-22EB-4053-BFD9-DB350EF038BA}"/>
    <pc:docChg chg="undo redo custSel addSld delSld modSld sldOrd">
      <pc:chgData name="Maggie Sorrell" userId="f8a8f065-dbaf-4096-bbaa-7615a3ee7687" providerId="ADAL" clId="{E59DA836-22EB-4053-BFD9-DB350EF038BA}" dt="2022-05-19T19:32:17.138" v="843" actId="313"/>
      <pc:docMkLst>
        <pc:docMk/>
      </pc:docMkLst>
      <pc:sldChg chg="modSp">
        <pc:chgData name="Maggie Sorrell" userId="f8a8f065-dbaf-4096-bbaa-7615a3ee7687" providerId="ADAL" clId="{E59DA836-22EB-4053-BFD9-DB350EF038BA}" dt="2022-05-19T13:36:29.104" v="122"/>
        <pc:sldMkLst>
          <pc:docMk/>
          <pc:sldMk cId="756574538" sldId="261"/>
        </pc:sldMkLst>
        <pc:spChg chg="mod">
          <ac:chgData name="Maggie Sorrell" userId="f8a8f065-dbaf-4096-bbaa-7615a3ee7687" providerId="ADAL" clId="{E59DA836-22EB-4053-BFD9-DB350EF038BA}" dt="2022-05-19T13:36:29.104" v="122"/>
          <ac:spMkLst>
            <pc:docMk/>
            <pc:sldMk cId="756574538" sldId="261"/>
            <ac:spMk id="4" creationId="{00000000-0000-0000-0000-000000000000}"/>
          </ac:spMkLst>
        </pc:spChg>
      </pc:sldChg>
      <pc:sldChg chg="modSp mod">
        <pc:chgData name="Maggie Sorrell" userId="f8a8f065-dbaf-4096-bbaa-7615a3ee7687" providerId="ADAL" clId="{E59DA836-22EB-4053-BFD9-DB350EF038BA}" dt="2022-05-19T14:10:31.169" v="261" actId="33524"/>
        <pc:sldMkLst>
          <pc:docMk/>
          <pc:sldMk cId="2143806835" sldId="262"/>
        </pc:sldMkLst>
        <pc:spChg chg="mod">
          <ac:chgData name="Maggie Sorrell" userId="f8a8f065-dbaf-4096-bbaa-7615a3ee7687" providerId="ADAL" clId="{E59DA836-22EB-4053-BFD9-DB350EF038BA}" dt="2022-05-19T13:36:29.104" v="122"/>
          <ac:spMkLst>
            <pc:docMk/>
            <pc:sldMk cId="2143806835" sldId="262"/>
            <ac:spMk id="12" creationId="{00000000-0000-0000-0000-000000000000}"/>
          </ac:spMkLst>
        </pc:spChg>
        <pc:spChg chg="mod">
          <ac:chgData name="Maggie Sorrell" userId="f8a8f065-dbaf-4096-bbaa-7615a3ee7687" providerId="ADAL" clId="{E59DA836-22EB-4053-BFD9-DB350EF038BA}" dt="2022-05-19T14:09:27.202" v="230" actId="1076"/>
          <ac:spMkLst>
            <pc:docMk/>
            <pc:sldMk cId="2143806835" sldId="262"/>
            <ac:spMk id="17" creationId="{00000000-0000-0000-0000-000000000000}"/>
          </ac:spMkLst>
        </pc:spChg>
        <pc:spChg chg="mod">
          <ac:chgData name="Maggie Sorrell" userId="f8a8f065-dbaf-4096-bbaa-7615a3ee7687" providerId="ADAL" clId="{E59DA836-22EB-4053-BFD9-DB350EF038BA}" dt="2022-05-19T14:10:31.169" v="261" actId="33524"/>
          <ac:spMkLst>
            <pc:docMk/>
            <pc:sldMk cId="2143806835" sldId="262"/>
            <ac:spMk id="18" creationId="{00000000-0000-0000-0000-000000000000}"/>
          </ac:spMkLst>
        </pc:spChg>
        <pc:spChg chg="mod">
          <ac:chgData name="Maggie Sorrell" userId="f8a8f065-dbaf-4096-bbaa-7615a3ee7687" providerId="ADAL" clId="{E59DA836-22EB-4053-BFD9-DB350EF038BA}" dt="2022-05-19T14:09:27.764" v="231" actId="1076"/>
          <ac:spMkLst>
            <pc:docMk/>
            <pc:sldMk cId="2143806835" sldId="262"/>
            <ac:spMk id="19" creationId="{00000000-0000-0000-0000-000000000000}"/>
          </ac:spMkLst>
        </pc:spChg>
      </pc:sldChg>
      <pc:sldChg chg="modSp mod">
        <pc:chgData name="Maggie Sorrell" userId="f8a8f065-dbaf-4096-bbaa-7615a3ee7687" providerId="ADAL" clId="{E59DA836-22EB-4053-BFD9-DB350EF038BA}" dt="2022-05-19T14:17:37.669" v="377" actId="115"/>
        <pc:sldMkLst>
          <pc:docMk/>
          <pc:sldMk cId="2856299616" sldId="263"/>
        </pc:sldMkLst>
        <pc:spChg chg="mod">
          <ac:chgData name="Maggie Sorrell" userId="f8a8f065-dbaf-4096-bbaa-7615a3ee7687" providerId="ADAL" clId="{E59DA836-22EB-4053-BFD9-DB350EF038BA}" dt="2022-05-19T14:15:20.443" v="280" actId="14100"/>
          <ac:spMkLst>
            <pc:docMk/>
            <pc:sldMk cId="2856299616" sldId="263"/>
            <ac:spMk id="13" creationId="{00000000-0000-0000-0000-000000000000}"/>
          </ac:spMkLst>
        </pc:spChg>
        <pc:spChg chg="mod">
          <ac:chgData name="Maggie Sorrell" userId="f8a8f065-dbaf-4096-bbaa-7615a3ee7687" providerId="ADAL" clId="{E59DA836-22EB-4053-BFD9-DB350EF038BA}" dt="2022-05-19T14:17:37.669" v="377" actId="115"/>
          <ac:spMkLst>
            <pc:docMk/>
            <pc:sldMk cId="2856299616" sldId="263"/>
            <ac:spMk id="14" creationId="{00000000-0000-0000-0000-000000000000}"/>
          </ac:spMkLst>
        </pc:spChg>
        <pc:spChg chg="mod">
          <ac:chgData name="Maggie Sorrell" userId="f8a8f065-dbaf-4096-bbaa-7615a3ee7687" providerId="ADAL" clId="{E59DA836-22EB-4053-BFD9-DB350EF038BA}" dt="2022-05-19T13:36:29.104" v="122"/>
          <ac:spMkLst>
            <pc:docMk/>
            <pc:sldMk cId="2856299616" sldId="263"/>
            <ac:spMk id="16" creationId="{00000000-0000-0000-0000-000000000000}"/>
          </ac:spMkLst>
        </pc:spChg>
        <pc:grpChg chg="mod">
          <ac:chgData name="Maggie Sorrell" userId="f8a8f065-dbaf-4096-bbaa-7615a3ee7687" providerId="ADAL" clId="{E59DA836-22EB-4053-BFD9-DB350EF038BA}" dt="2022-05-19T14:15:25.595" v="281" actId="1076"/>
          <ac:grpSpMkLst>
            <pc:docMk/>
            <pc:sldMk cId="2856299616" sldId="263"/>
            <ac:grpSpMk id="12" creationId="{00000000-0000-0000-0000-000000000000}"/>
          </ac:grpSpMkLst>
        </pc:grpChg>
      </pc:sldChg>
      <pc:sldChg chg="modSp mod">
        <pc:chgData name="Maggie Sorrell" userId="f8a8f065-dbaf-4096-bbaa-7615a3ee7687" providerId="ADAL" clId="{E59DA836-22EB-4053-BFD9-DB350EF038BA}" dt="2022-05-19T14:18:39.529" v="428" actId="20577"/>
        <pc:sldMkLst>
          <pc:docMk/>
          <pc:sldMk cId="1940488810" sldId="264"/>
        </pc:sldMkLst>
        <pc:spChg chg="mod">
          <ac:chgData name="Maggie Sorrell" userId="f8a8f065-dbaf-4096-bbaa-7615a3ee7687" providerId="ADAL" clId="{E59DA836-22EB-4053-BFD9-DB350EF038BA}" dt="2022-05-19T14:18:39.529" v="428" actId="20577"/>
          <ac:spMkLst>
            <pc:docMk/>
            <pc:sldMk cId="1940488810" sldId="264"/>
            <ac:spMk id="14" creationId="{00000000-0000-0000-0000-000000000000}"/>
          </ac:spMkLst>
        </pc:spChg>
        <pc:spChg chg="mod">
          <ac:chgData name="Maggie Sorrell" userId="f8a8f065-dbaf-4096-bbaa-7615a3ee7687" providerId="ADAL" clId="{E59DA836-22EB-4053-BFD9-DB350EF038BA}" dt="2022-05-19T13:36:29.104" v="122"/>
          <ac:spMkLst>
            <pc:docMk/>
            <pc:sldMk cId="1940488810" sldId="264"/>
            <ac:spMk id="16" creationId="{00000000-0000-0000-0000-000000000000}"/>
          </ac:spMkLst>
        </pc:spChg>
      </pc:sldChg>
      <pc:sldChg chg="modSp mod">
        <pc:chgData name="Maggie Sorrell" userId="f8a8f065-dbaf-4096-bbaa-7615a3ee7687" providerId="ADAL" clId="{E59DA836-22EB-4053-BFD9-DB350EF038BA}" dt="2022-05-18T21:49:19.754" v="75" actId="20577"/>
        <pc:sldMkLst>
          <pc:docMk/>
          <pc:sldMk cId="207045089" sldId="271"/>
        </pc:sldMkLst>
        <pc:spChg chg="mod">
          <ac:chgData name="Maggie Sorrell" userId="f8a8f065-dbaf-4096-bbaa-7615a3ee7687" providerId="ADAL" clId="{E59DA836-22EB-4053-BFD9-DB350EF038BA}" dt="2022-05-18T21:49:19.754" v="75" actId="20577"/>
          <ac:spMkLst>
            <pc:docMk/>
            <pc:sldMk cId="207045089" sldId="271"/>
            <ac:spMk id="24" creationId="{00000000-0000-0000-0000-000000000000}"/>
          </ac:spMkLst>
        </pc:spChg>
      </pc:sldChg>
      <pc:sldChg chg="modSp">
        <pc:chgData name="Maggie Sorrell" userId="f8a8f065-dbaf-4096-bbaa-7615a3ee7687" providerId="ADAL" clId="{E59DA836-22EB-4053-BFD9-DB350EF038BA}" dt="2022-05-19T13:36:29.104" v="122"/>
        <pc:sldMkLst>
          <pc:docMk/>
          <pc:sldMk cId="2014528579" sldId="272"/>
        </pc:sldMkLst>
        <pc:spChg chg="mod">
          <ac:chgData name="Maggie Sorrell" userId="f8a8f065-dbaf-4096-bbaa-7615a3ee7687" providerId="ADAL" clId="{E59DA836-22EB-4053-BFD9-DB350EF038BA}" dt="2022-05-19T13:36:29.104" v="122"/>
          <ac:spMkLst>
            <pc:docMk/>
            <pc:sldMk cId="2014528579" sldId="272"/>
            <ac:spMk id="2" creationId="{00000000-0000-0000-0000-000000000000}"/>
          </ac:spMkLst>
        </pc:spChg>
      </pc:sldChg>
      <pc:sldChg chg="modSp">
        <pc:chgData name="Maggie Sorrell" userId="f8a8f065-dbaf-4096-bbaa-7615a3ee7687" providerId="ADAL" clId="{E59DA836-22EB-4053-BFD9-DB350EF038BA}" dt="2022-05-19T13:36:29.104" v="122"/>
        <pc:sldMkLst>
          <pc:docMk/>
          <pc:sldMk cId="2764957333" sldId="275"/>
        </pc:sldMkLst>
        <pc:spChg chg="mod">
          <ac:chgData name="Maggie Sorrell" userId="f8a8f065-dbaf-4096-bbaa-7615a3ee7687" providerId="ADAL" clId="{E59DA836-22EB-4053-BFD9-DB350EF038BA}" dt="2022-05-19T13:36:29.104" v="122"/>
          <ac:spMkLst>
            <pc:docMk/>
            <pc:sldMk cId="2764957333" sldId="275"/>
            <ac:spMk id="13" creationId="{00000000-0000-0000-0000-000000000000}"/>
          </ac:spMkLst>
        </pc:spChg>
      </pc:sldChg>
      <pc:sldChg chg="modSp">
        <pc:chgData name="Maggie Sorrell" userId="f8a8f065-dbaf-4096-bbaa-7615a3ee7687" providerId="ADAL" clId="{E59DA836-22EB-4053-BFD9-DB350EF038BA}" dt="2022-05-19T13:36:29.104" v="122"/>
        <pc:sldMkLst>
          <pc:docMk/>
          <pc:sldMk cId="1882492233" sldId="277"/>
        </pc:sldMkLst>
        <pc:spChg chg="mod">
          <ac:chgData name="Maggie Sorrell" userId="f8a8f065-dbaf-4096-bbaa-7615a3ee7687" providerId="ADAL" clId="{E59DA836-22EB-4053-BFD9-DB350EF038BA}" dt="2022-05-19T13:36:29.104" v="122"/>
          <ac:spMkLst>
            <pc:docMk/>
            <pc:sldMk cId="1882492233" sldId="277"/>
            <ac:spMk id="2" creationId="{00000000-0000-0000-0000-000000000000}"/>
          </ac:spMkLst>
        </pc:spChg>
      </pc:sldChg>
      <pc:sldChg chg="modSp">
        <pc:chgData name="Maggie Sorrell" userId="f8a8f065-dbaf-4096-bbaa-7615a3ee7687" providerId="ADAL" clId="{E59DA836-22EB-4053-BFD9-DB350EF038BA}" dt="2022-05-19T13:36:29.104" v="122"/>
        <pc:sldMkLst>
          <pc:docMk/>
          <pc:sldMk cId="1119929178" sldId="278"/>
        </pc:sldMkLst>
        <pc:spChg chg="mod">
          <ac:chgData name="Maggie Sorrell" userId="f8a8f065-dbaf-4096-bbaa-7615a3ee7687" providerId="ADAL" clId="{E59DA836-22EB-4053-BFD9-DB350EF038BA}" dt="2022-05-19T13:36:29.104" v="122"/>
          <ac:spMkLst>
            <pc:docMk/>
            <pc:sldMk cId="1119929178" sldId="278"/>
            <ac:spMk id="3" creationId="{00000000-0000-0000-0000-000000000000}"/>
          </ac:spMkLst>
        </pc:spChg>
      </pc:sldChg>
      <pc:sldChg chg="modSp">
        <pc:chgData name="Maggie Sorrell" userId="f8a8f065-dbaf-4096-bbaa-7615a3ee7687" providerId="ADAL" clId="{E59DA836-22EB-4053-BFD9-DB350EF038BA}" dt="2022-05-19T13:36:29.104" v="122"/>
        <pc:sldMkLst>
          <pc:docMk/>
          <pc:sldMk cId="776146349" sldId="280"/>
        </pc:sldMkLst>
        <pc:spChg chg="mod">
          <ac:chgData name="Maggie Sorrell" userId="f8a8f065-dbaf-4096-bbaa-7615a3ee7687" providerId="ADAL" clId="{E59DA836-22EB-4053-BFD9-DB350EF038BA}" dt="2022-05-19T13:36:29.104" v="122"/>
          <ac:spMkLst>
            <pc:docMk/>
            <pc:sldMk cId="776146349" sldId="280"/>
            <ac:spMk id="4" creationId="{00000000-0000-0000-0000-000000000000}"/>
          </ac:spMkLst>
        </pc:spChg>
      </pc:sldChg>
      <pc:sldChg chg="modSp">
        <pc:chgData name="Maggie Sorrell" userId="f8a8f065-dbaf-4096-bbaa-7615a3ee7687" providerId="ADAL" clId="{E59DA836-22EB-4053-BFD9-DB350EF038BA}" dt="2022-05-19T13:36:29.104" v="122"/>
        <pc:sldMkLst>
          <pc:docMk/>
          <pc:sldMk cId="502642148" sldId="281"/>
        </pc:sldMkLst>
        <pc:spChg chg="mod">
          <ac:chgData name="Maggie Sorrell" userId="f8a8f065-dbaf-4096-bbaa-7615a3ee7687" providerId="ADAL" clId="{E59DA836-22EB-4053-BFD9-DB350EF038BA}" dt="2022-05-19T13:36:29.104" v="122"/>
          <ac:spMkLst>
            <pc:docMk/>
            <pc:sldMk cId="502642148" sldId="281"/>
            <ac:spMk id="2" creationId="{00000000-0000-0000-0000-000000000000}"/>
          </ac:spMkLst>
        </pc:spChg>
      </pc:sldChg>
      <pc:sldChg chg="modSp mod">
        <pc:chgData name="Maggie Sorrell" userId="f8a8f065-dbaf-4096-bbaa-7615a3ee7687" providerId="ADAL" clId="{E59DA836-22EB-4053-BFD9-DB350EF038BA}" dt="2022-05-19T14:25:03.388" v="433" actId="313"/>
        <pc:sldMkLst>
          <pc:docMk/>
          <pc:sldMk cId="293751124" sldId="295"/>
        </pc:sldMkLst>
        <pc:spChg chg="mod">
          <ac:chgData name="Maggie Sorrell" userId="f8a8f065-dbaf-4096-bbaa-7615a3ee7687" providerId="ADAL" clId="{E59DA836-22EB-4053-BFD9-DB350EF038BA}" dt="2022-05-19T13:36:29.104" v="122"/>
          <ac:spMkLst>
            <pc:docMk/>
            <pc:sldMk cId="293751124" sldId="295"/>
            <ac:spMk id="4" creationId="{00000000-0000-0000-0000-000000000000}"/>
          </ac:spMkLst>
        </pc:spChg>
        <pc:spChg chg="mod">
          <ac:chgData name="Maggie Sorrell" userId="f8a8f065-dbaf-4096-bbaa-7615a3ee7687" providerId="ADAL" clId="{E59DA836-22EB-4053-BFD9-DB350EF038BA}" dt="2022-05-19T14:25:03.388" v="433" actId="313"/>
          <ac:spMkLst>
            <pc:docMk/>
            <pc:sldMk cId="293751124" sldId="295"/>
            <ac:spMk id="11" creationId="{00000000-0000-0000-0000-000000000000}"/>
          </ac:spMkLst>
        </pc:spChg>
      </pc:sldChg>
      <pc:sldChg chg="modSp mod">
        <pc:chgData name="Maggie Sorrell" userId="f8a8f065-dbaf-4096-bbaa-7615a3ee7687" providerId="ADAL" clId="{E59DA836-22EB-4053-BFD9-DB350EF038BA}" dt="2022-05-19T13:36:29.104" v="122"/>
        <pc:sldMkLst>
          <pc:docMk/>
          <pc:sldMk cId="3137938208" sldId="296"/>
        </pc:sldMkLst>
        <pc:spChg chg="mod">
          <ac:chgData name="Maggie Sorrell" userId="f8a8f065-dbaf-4096-bbaa-7615a3ee7687" providerId="ADAL" clId="{E59DA836-22EB-4053-BFD9-DB350EF038BA}" dt="2022-05-19T13:36:29.104" v="122"/>
          <ac:spMkLst>
            <pc:docMk/>
            <pc:sldMk cId="3137938208" sldId="296"/>
            <ac:spMk id="5" creationId="{00000000-0000-0000-0000-000000000000}"/>
          </ac:spMkLst>
        </pc:spChg>
        <pc:spChg chg="mod">
          <ac:chgData name="Maggie Sorrell" userId="f8a8f065-dbaf-4096-bbaa-7615a3ee7687" providerId="ADAL" clId="{E59DA836-22EB-4053-BFD9-DB350EF038BA}" dt="2022-05-19T13:26:11.679" v="89" actId="5793"/>
          <ac:spMkLst>
            <pc:docMk/>
            <pc:sldMk cId="3137938208" sldId="296"/>
            <ac:spMk id="12" creationId="{00000000-0000-0000-0000-000000000000}"/>
          </ac:spMkLst>
        </pc:spChg>
      </pc:sldChg>
      <pc:sldChg chg="modSp">
        <pc:chgData name="Maggie Sorrell" userId="f8a8f065-dbaf-4096-bbaa-7615a3ee7687" providerId="ADAL" clId="{E59DA836-22EB-4053-BFD9-DB350EF038BA}" dt="2022-05-19T13:36:29.104" v="122"/>
        <pc:sldMkLst>
          <pc:docMk/>
          <pc:sldMk cId="3150356318" sldId="299"/>
        </pc:sldMkLst>
        <pc:spChg chg="mod">
          <ac:chgData name="Maggie Sorrell" userId="f8a8f065-dbaf-4096-bbaa-7615a3ee7687" providerId="ADAL" clId="{E59DA836-22EB-4053-BFD9-DB350EF038BA}" dt="2022-05-19T13:36:29.104" v="122"/>
          <ac:spMkLst>
            <pc:docMk/>
            <pc:sldMk cId="3150356318" sldId="299"/>
            <ac:spMk id="4" creationId="{00000000-0000-0000-0000-000000000000}"/>
          </ac:spMkLst>
        </pc:spChg>
      </pc:sldChg>
      <pc:sldChg chg="modSp">
        <pc:chgData name="Maggie Sorrell" userId="f8a8f065-dbaf-4096-bbaa-7615a3ee7687" providerId="ADAL" clId="{E59DA836-22EB-4053-BFD9-DB350EF038BA}" dt="2022-05-19T13:36:29.104" v="122"/>
        <pc:sldMkLst>
          <pc:docMk/>
          <pc:sldMk cId="2670345836" sldId="300"/>
        </pc:sldMkLst>
        <pc:spChg chg="mod">
          <ac:chgData name="Maggie Sorrell" userId="f8a8f065-dbaf-4096-bbaa-7615a3ee7687" providerId="ADAL" clId="{E59DA836-22EB-4053-BFD9-DB350EF038BA}" dt="2022-05-19T13:36:29.104" v="122"/>
          <ac:spMkLst>
            <pc:docMk/>
            <pc:sldMk cId="2670345836" sldId="300"/>
            <ac:spMk id="3" creationId="{00000000-0000-0000-0000-000000000000}"/>
          </ac:spMkLst>
        </pc:spChg>
      </pc:sldChg>
      <pc:sldChg chg="modSp mod">
        <pc:chgData name="Maggie Sorrell" userId="f8a8f065-dbaf-4096-bbaa-7615a3ee7687" providerId="ADAL" clId="{E59DA836-22EB-4053-BFD9-DB350EF038BA}" dt="2022-05-19T13:38:46.208" v="123" actId="33524"/>
        <pc:sldMkLst>
          <pc:docMk/>
          <pc:sldMk cId="460440594" sldId="302"/>
        </pc:sldMkLst>
        <pc:spChg chg="mod">
          <ac:chgData name="Maggie Sorrell" userId="f8a8f065-dbaf-4096-bbaa-7615a3ee7687" providerId="ADAL" clId="{E59DA836-22EB-4053-BFD9-DB350EF038BA}" dt="2022-05-19T13:36:29.104" v="122"/>
          <ac:spMkLst>
            <pc:docMk/>
            <pc:sldMk cId="460440594" sldId="302"/>
            <ac:spMk id="3" creationId="{00000000-0000-0000-0000-000000000000}"/>
          </ac:spMkLst>
        </pc:spChg>
        <pc:spChg chg="mod">
          <ac:chgData name="Maggie Sorrell" userId="f8a8f065-dbaf-4096-bbaa-7615a3ee7687" providerId="ADAL" clId="{E59DA836-22EB-4053-BFD9-DB350EF038BA}" dt="2022-05-19T13:38:46.208" v="123" actId="33524"/>
          <ac:spMkLst>
            <pc:docMk/>
            <pc:sldMk cId="460440594" sldId="302"/>
            <ac:spMk id="15" creationId="{00000000-0000-0000-0000-000000000000}"/>
          </ac:spMkLst>
        </pc:spChg>
      </pc:sldChg>
      <pc:sldChg chg="modSp mod">
        <pc:chgData name="Maggie Sorrell" userId="f8a8f065-dbaf-4096-bbaa-7615a3ee7687" providerId="ADAL" clId="{E59DA836-22EB-4053-BFD9-DB350EF038BA}" dt="2022-05-19T13:42:11.315" v="130" actId="20577"/>
        <pc:sldMkLst>
          <pc:docMk/>
          <pc:sldMk cId="502781873" sldId="303"/>
        </pc:sldMkLst>
        <pc:graphicFrameChg chg="modGraphic">
          <ac:chgData name="Maggie Sorrell" userId="f8a8f065-dbaf-4096-bbaa-7615a3ee7687" providerId="ADAL" clId="{E59DA836-22EB-4053-BFD9-DB350EF038BA}" dt="2022-05-19T13:42:11.315" v="130" actId="20577"/>
          <ac:graphicFrameMkLst>
            <pc:docMk/>
            <pc:sldMk cId="502781873" sldId="303"/>
            <ac:graphicFrameMk id="13" creationId="{00000000-0000-0000-0000-000000000000}"/>
          </ac:graphicFrameMkLst>
        </pc:graphicFrameChg>
      </pc:sldChg>
      <pc:sldChg chg="addSp delSp modSp mod">
        <pc:chgData name="Maggie Sorrell" userId="f8a8f065-dbaf-4096-bbaa-7615a3ee7687" providerId="ADAL" clId="{E59DA836-22EB-4053-BFD9-DB350EF038BA}" dt="2022-05-19T13:44:37.968" v="147" actId="14100"/>
        <pc:sldMkLst>
          <pc:docMk/>
          <pc:sldMk cId="3490825086" sldId="304"/>
        </pc:sldMkLst>
        <pc:spChg chg="mod">
          <ac:chgData name="Maggie Sorrell" userId="f8a8f065-dbaf-4096-bbaa-7615a3ee7687" providerId="ADAL" clId="{E59DA836-22EB-4053-BFD9-DB350EF038BA}" dt="2022-05-19T13:43:30.981" v="136" actId="1076"/>
          <ac:spMkLst>
            <pc:docMk/>
            <pc:sldMk cId="3490825086" sldId="304"/>
            <ac:spMk id="3" creationId="{00000000-0000-0000-0000-000000000000}"/>
          </ac:spMkLst>
        </pc:spChg>
        <pc:spChg chg="mod">
          <ac:chgData name="Maggie Sorrell" userId="f8a8f065-dbaf-4096-bbaa-7615a3ee7687" providerId="ADAL" clId="{E59DA836-22EB-4053-BFD9-DB350EF038BA}" dt="2022-05-19T13:44:30.703" v="146" actId="14100"/>
          <ac:spMkLst>
            <pc:docMk/>
            <pc:sldMk cId="3490825086" sldId="304"/>
            <ac:spMk id="9" creationId="{00000000-0000-0000-0000-000000000000}"/>
          </ac:spMkLst>
        </pc:spChg>
        <pc:spChg chg="mod">
          <ac:chgData name="Maggie Sorrell" userId="f8a8f065-dbaf-4096-bbaa-7615a3ee7687" providerId="ADAL" clId="{E59DA836-22EB-4053-BFD9-DB350EF038BA}" dt="2022-05-19T13:43:58.144" v="140" actId="1076"/>
          <ac:spMkLst>
            <pc:docMk/>
            <pc:sldMk cId="3490825086" sldId="304"/>
            <ac:spMk id="10" creationId="{00000000-0000-0000-0000-000000000000}"/>
          </ac:spMkLst>
        </pc:spChg>
        <pc:spChg chg="mod">
          <ac:chgData name="Maggie Sorrell" userId="f8a8f065-dbaf-4096-bbaa-7615a3ee7687" providerId="ADAL" clId="{E59DA836-22EB-4053-BFD9-DB350EF038BA}" dt="2022-05-19T13:36:29.104" v="122"/>
          <ac:spMkLst>
            <pc:docMk/>
            <pc:sldMk cId="3490825086" sldId="304"/>
            <ac:spMk id="11" creationId="{00000000-0000-0000-0000-000000000000}"/>
          </ac:spMkLst>
        </pc:spChg>
        <pc:spChg chg="mod">
          <ac:chgData name="Maggie Sorrell" userId="f8a8f065-dbaf-4096-bbaa-7615a3ee7687" providerId="ADAL" clId="{E59DA836-22EB-4053-BFD9-DB350EF038BA}" dt="2022-05-19T13:44:09.081" v="142" actId="1076"/>
          <ac:spMkLst>
            <pc:docMk/>
            <pc:sldMk cId="3490825086" sldId="304"/>
            <ac:spMk id="25" creationId="{00000000-0000-0000-0000-000000000000}"/>
          </ac:spMkLst>
        </pc:spChg>
        <pc:spChg chg="mod">
          <ac:chgData name="Maggie Sorrell" userId="f8a8f065-dbaf-4096-bbaa-7615a3ee7687" providerId="ADAL" clId="{E59DA836-22EB-4053-BFD9-DB350EF038BA}" dt="2022-05-19T13:44:03.615" v="141" actId="1076"/>
          <ac:spMkLst>
            <pc:docMk/>
            <pc:sldMk cId="3490825086" sldId="304"/>
            <ac:spMk id="26" creationId="{00000000-0000-0000-0000-000000000000}"/>
          </ac:spMkLst>
        </pc:spChg>
        <pc:grpChg chg="mod">
          <ac:chgData name="Maggie Sorrell" userId="f8a8f065-dbaf-4096-bbaa-7615a3ee7687" providerId="ADAL" clId="{E59DA836-22EB-4053-BFD9-DB350EF038BA}" dt="2022-05-19T13:44:37.968" v="147" actId="14100"/>
          <ac:grpSpMkLst>
            <pc:docMk/>
            <pc:sldMk cId="3490825086" sldId="304"/>
            <ac:grpSpMk id="4" creationId="{00000000-0000-0000-0000-000000000000}"/>
          </ac:grpSpMkLst>
        </pc:grpChg>
        <pc:picChg chg="del">
          <ac:chgData name="Maggie Sorrell" userId="f8a8f065-dbaf-4096-bbaa-7615a3ee7687" providerId="ADAL" clId="{E59DA836-22EB-4053-BFD9-DB350EF038BA}" dt="2022-05-19T13:43:01.715" v="131" actId="478"/>
          <ac:picMkLst>
            <pc:docMk/>
            <pc:sldMk cId="3490825086" sldId="304"/>
            <ac:picMk id="17" creationId="{00000000-0000-0000-0000-000000000000}"/>
          </ac:picMkLst>
        </pc:picChg>
        <pc:picChg chg="add mod">
          <ac:chgData name="Maggie Sorrell" userId="f8a8f065-dbaf-4096-bbaa-7615a3ee7687" providerId="ADAL" clId="{E59DA836-22EB-4053-BFD9-DB350EF038BA}" dt="2022-05-19T13:44:15.315" v="143" actId="1076"/>
          <ac:picMkLst>
            <pc:docMk/>
            <pc:sldMk cId="3490825086" sldId="304"/>
            <ac:picMk id="4098" creationId="{853FB783-C832-498F-8D79-19B8AE9A3B29}"/>
          </ac:picMkLst>
        </pc:picChg>
      </pc:sldChg>
      <pc:sldChg chg="modSp">
        <pc:chgData name="Maggie Sorrell" userId="f8a8f065-dbaf-4096-bbaa-7615a3ee7687" providerId="ADAL" clId="{E59DA836-22EB-4053-BFD9-DB350EF038BA}" dt="2022-05-19T13:36:29.104" v="122"/>
        <pc:sldMkLst>
          <pc:docMk/>
          <pc:sldMk cId="1482161372" sldId="305"/>
        </pc:sldMkLst>
        <pc:spChg chg="mod">
          <ac:chgData name="Maggie Sorrell" userId="f8a8f065-dbaf-4096-bbaa-7615a3ee7687" providerId="ADAL" clId="{E59DA836-22EB-4053-BFD9-DB350EF038BA}" dt="2022-05-19T13:36:29.104" v="122"/>
          <ac:spMkLst>
            <pc:docMk/>
            <pc:sldMk cId="1482161372" sldId="305"/>
            <ac:spMk id="3" creationId="{00000000-0000-0000-0000-000000000000}"/>
          </ac:spMkLst>
        </pc:spChg>
      </pc:sldChg>
      <pc:sldChg chg="modSp">
        <pc:chgData name="Maggie Sorrell" userId="f8a8f065-dbaf-4096-bbaa-7615a3ee7687" providerId="ADAL" clId="{E59DA836-22EB-4053-BFD9-DB350EF038BA}" dt="2022-05-19T13:36:29.104" v="122"/>
        <pc:sldMkLst>
          <pc:docMk/>
          <pc:sldMk cId="2420846482" sldId="306"/>
        </pc:sldMkLst>
        <pc:spChg chg="mod">
          <ac:chgData name="Maggie Sorrell" userId="f8a8f065-dbaf-4096-bbaa-7615a3ee7687" providerId="ADAL" clId="{E59DA836-22EB-4053-BFD9-DB350EF038BA}" dt="2022-05-19T13:36:29.104" v="122"/>
          <ac:spMkLst>
            <pc:docMk/>
            <pc:sldMk cId="2420846482" sldId="306"/>
            <ac:spMk id="3" creationId="{00000000-0000-0000-0000-000000000000}"/>
          </ac:spMkLst>
        </pc:spChg>
      </pc:sldChg>
      <pc:sldChg chg="modSp">
        <pc:chgData name="Maggie Sorrell" userId="f8a8f065-dbaf-4096-bbaa-7615a3ee7687" providerId="ADAL" clId="{E59DA836-22EB-4053-BFD9-DB350EF038BA}" dt="2022-05-19T13:36:29.104" v="122"/>
        <pc:sldMkLst>
          <pc:docMk/>
          <pc:sldMk cId="309126712" sldId="307"/>
        </pc:sldMkLst>
        <pc:spChg chg="mod">
          <ac:chgData name="Maggie Sorrell" userId="f8a8f065-dbaf-4096-bbaa-7615a3ee7687" providerId="ADAL" clId="{E59DA836-22EB-4053-BFD9-DB350EF038BA}" dt="2022-05-19T13:36:29.104" v="122"/>
          <ac:spMkLst>
            <pc:docMk/>
            <pc:sldMk cId="309126712" sldId="307"/>
            <ac:spMk id="3" creationId="{00000000-0000-0000-0000-000000000000}"/>
          </ac:spMkLst>
        </pc:spChg>
      </pc:sldChg>
      <pc:sldChg chg="modSp mod">
        <pc:chgData name="Maggie Sorrell" userId="f8a8f065-dbaf-4096-bbaa-7615a3ee7687" providerId="ADAL" clId="{E59DA836-22EB-4053-BFD9-DB350EF038BA}" dt="2022-05-19T19:32:17.138" v="843" actId="313"/>
        <pc:sldMkLst>
          <pc:docMk/>
          <pc:sldMk cId="3722146880" sldId="309"/>
        </pc:sldMkLst>
        <pc:spChg chg="mod">
          <ac:chgData name="Maggie Sorrell" userId="f8a8f065-dbaf-4096-bbaa-7615a3ee7687" providerId="ADAL" clId="{E59DA836-22EB-4053-BFD9-DB350EF038BA}" dt="2022-05-19T13:36:29.104" v="122"/>
          <ac:spMkLst>
            <pc:docMk/>
            <pc:sldMk cId="3722146880" sldId="309"/>
            <ac:spMk id="3" creationId="{00000000-0000-0000-0000-000000000000}"/>
          </ac:spMkLst>
        </pc:spChg>
        <pc:spChg chg="mod">
          <ac:chgData name="Maggie Sorrell" userId="f8a8f065-dbaf-4096-bbaa-7615a3ee7687" providerId="ADAL" clId="{E59DA836-22EB-4053-BFD9-DB350EF038BA}" dt="2022-05-19T19:31:30.249" v="838" actId="20577"/>
          <ac:spMkLst>
            <pc:docMk/>
            <pc:sldMk cId="3722146880" sldId="309"/>
            <ac:spMk id="8" creationId="{00000000-0000-0000-0000-000000000000}"/>
          </ac:spMkLst>
        </pc:spChg>
        <pc:spChg chg="mod">
          <ac:chgData name="Maggie Sorrell" userId="f8a8f065-dbaf-4096-bbaa-7615a3ee7687" providerId="ADAL" clId="{E59DA836-22EB-4053-BFD9-DB350EF038BA}" dt="2022-05-19T19:32:10.840" v="842" actId="14100"/>
          <ac:spMkLst>
            <pc:docMk/>
            <pc:sldMk cId="3722146880" sldId="309"/>
            <ac:spMk id="17" creationId="{00000000-0000-0000-0000-000000000000}"/>
          </ac:spMkLst>
        </pc:spChg>
        <pc:spChg chg="mod">
          <ac:chgData name="Maggie Sorrell" userId="f8a8f065-dbaf-4096-bbaa-7615a3ee7687" providerId="ADAL" clId="{E59DA836-22EB-4053-BFD9-DB350EF038BA}" dt="2022-05-19T19:32:01.498" v="840" actId="1076"/>
          <ac:spMkLst>
            <pc:docMk/>
            <pc:sldMk cId="3722146880" sldId="309"/>
            <ac:spMk id="26" creationId="{00000000-0000-0000-0000-000000000000}"/>
          </ac:spMkLst>
        </pc:spChg>
        <pc:spChg chg="mod">
          <ac:chgData name="Maggie Sorrell" userId="f8a8f065-dbaf-4096-bbaa-7615a3ee7687" providerId="ADAL" clId="{E59DA836-22EB-4053-BFD9-DB350EF038BA}" dt="2022-05-19T19:32:17.138" v="843" actId="313"/>
          <ac:spMkLst>
            <pc:docMk/>
            <pc:sldMk cId="3722146880" sldId="309"/>
            <ac:spMk id="31" creationId="{00000000-0000-0000-0000-000000000000}"/>
          </ac:spMkLst>
        </pc:spChg>
        <pc:grpChg chg="mod">
          <ac:chgData name="Maggie Sorrell" userId="f8a8f065-dbaf-4096-bbaa-7615a3ee7687" providerId="ADAL" clId="{E59DA836-22EB-4053-BFD9-DB350EF038BA}" dt="2022-05-19T19:32:05.674" v="841" actId="1076"/>
          <ac:grpSpMkLst>
            <pc:docMk/>
            <pc:sldMk cId="3722146880" sldId="309"/>
            <ac:grpSpMk id="24" creationId="{00000000-0000-0000-0000-000000000000}"/>
          </ac:grpSpMkLst>
        </pc:grpChg>
      </pc:sldChg>
      <pc:sldChg chg="modSp mod">
        <pc:chgData name="Maggie Sorrell" userId="f8a8f065-dbaf-4096-bbaa-7615a3ee7687" providerId="ADAL" clId="{E59DA836-22EB-4053-BFD9-DB350EF038BA}" dt="2022-05-19T13:47:38.931" v="149" actId="33524"/>
        <pc:sldMkLst>
          <pc:docMk/>
          <pc:sldMk cId="3830912811" sldId="310"/>
        </pc:sldMkLst>
        <pc:spChg chg="mod">
          <ac:chgData name="Maggie Sorrell" userId="f8a8f065-dbaf-4096-bbaa-7615a3ee7687" providerId="ADAL" clId="{E59DA836-22EB-4053-BFD9-DB350EF038BA}" dt="2022-05-19T13:36:29.104" v="122"/>
          <ac:spMkLst>
            <pc:docMk/>
            <pc:sldMk cId="3830912811" sldId="310"/>
            <ac:spMk id="3" creationId="{00000000-0000-0000-0000-000000000000}"/>
          </ac:spMkLst>
        </pc:spChg>
        <pc:spChg chg="mod">
          <ac:chgData name="Maggie Sorrell" userId="f8a8f065-dbaf-4096-bbaa-7615a3ee7687" providerId="ADAL" clId="{E59DA836-22EB-4053-BFD9-DB350EF038BA}" dt="2022-05-19T13:47:38.931" v="149" actId="33524"/>
          <ac:spMkLst>
            <pc:docMk/>
            <pc:sldMk cId="3830912811" sldId="310"/>
            <ac:spMk id="5" creationId="{00000000-0000-0000-0000-000000000000}"/>
          </ac:spMkLst>
        </pc:spChg>
      </pc:sldChg>
      <pc:sldChg chg="modSp mod">
        <pc:chgData name="Maggie Sorrell" userId="f8a8f065-dbaf-4096-bbaa-7615a3ee7687" providerId="ADAL" clId="{E59DA836-22EB-4053-BFD9-DB350EF038BA}" dt="2022-05-19T14:25:26.013" v="435" actId="313"/>
        <pc:sldMkLst>
          <pc:docMk/>
          <pc:sldMk cId="3153162220" sldId="311"/>
        </pc:sldMkLst>
        <pc:spChg chg="mod">
          <ac:chgData name="Maggie Sorrell" userId="f8a8f065-dbaf-4096-bbaa-7615a3ee7687" providerId="ADAL" clId="{E59DA836-22EB-4053-BFD9-DB350EF038BA}" dt="2022-05-19T13:36:29.104" v="122"/>
          <ac:spMkLst>
            <pc:docMk/>
            <pc:sldMk cId="3153162220" sldId="311"/>
            <ac:spMk id="2" creationId="{00000000-0000-0000-0000-000000000000}"/>
          </ac:spMkLst>
        </pc:spChg>
        <pc:spChg chg="mod">
          <ac:chgData name="Maggie Sorrell" userId="f8a8f065-dbaf-4096-bbaa-7615a3ee7687" providerId="ADAL" clId="{E59DA836-22EB-4053-BFD9-DB350EF038BA}" dt="2022-05-19T14:25:26.013" v="435" actId="313"/>
          <ac:spMkLst>
            <pc:docMk/>
            <pc:sldMk cId="3153162220" sldId="311"/>
            <ac:spMk id="15" creationId="{00000000-0000-0000-0000-000000000000}"/>
          </ac:spMkLst>
        </pc:spChg>
      </pc:sldChg>
      <pc:sldChg chg="modSp mod">
        <pc:chgData name="Maggie Sorrell" userId="f8a8f065-dbaf-4096-bbaa-7615a3ee7687" providerId="ADAL" clId="{E59DA836-22EB-4053-BFD9-DB350EF038BA}" dt="2022-05-19T14:25:19.323" v="434" actId="313"/>
        <pc:sldMkLst>
          <pc:docMk/>
          <pc:sldMk cId="762426932" sldId="312"/>
        </pc:sldMkLst>
        <pc:spChg chg="mod">
          <ac:chgData name="Maggie Sorrell" userId="f8a8f065-dbaf-4096-bbaa-7615a3ee7687" providerId="ADAL" clId="{E59DA836-22EB-4053-BFD9-DB350EF038BA}" dt="2022-05-19T13:36:29.104" v="122"/>
          <ac:spMkLst>
            <pc:docMk/>
            <pc:sldMk cId="762426932" sldId="312"/>
            <ac:spMk id="4" creationId="{00000000-0000-0000-0000-000000000000}"/>
          </ac:spMkLst>
        </pc:spChg>
        <pc:spChg chg="mod">
          <ac:chgData name="Maggie Sorrell" userId="f8a8f065-dbaf-4096-bbaa-7615a3ee7687" providerId="ADAL" clId="{E59DA836-22EB-4053-BFD9-DB350EF038BA}" dt="2022-05-19T14:25:19.323" v="434" actId="313"/>
          <ac:spMkLst>
            <pc:docMk/>
            <pc:sldMk cId="762426932" sldId="312"/>
            <ac:spMk id="12" creationId="{00000000-0000-0000-0000-000000000000}"/>
          </ac:spMkLst>
        </pc:spChg>
        <pc:grpChg chg="mod">
          <ac:chgData name="Maggie Sorrell" userId="f8a8f065-dbaf-4096-bbaa-7615a3ee7687" providerId="ADAL" clId="{E59DA836-22EB-4053-BFD9-DB350EF038BA}" dt="2022-05-19T13:27:42.762" v="102" actId="1076"/>
          <ac:grpSpMkLst>
            <pc:docMk/>
            <pc:sldMk cId="762426932" sldId="312"/>
            <ac:grpSpMk id="10" creationId="{00000000-0000-0000-0000-000000000000}"/>
          </ac:grpSpMkLst>
        </pc:grpChg>
      </pc:sldChg>
      <pc:sldChg chg="modSp mod">
        <pc:chgData name="Maggie Sorrell" userId="f8a8f065-dbaf-4096-bbaa-7615a3ee7687" providerId="ADAL" clId="{E59DA836-22EB-4053-BFD9-DB350EF038BA}" dt="2022-05-19T13:55:49.097" v="194" actId="14100"/>
        <pc:sldMkLst>
          <pc:docMk/>
          <pc:sldMk cId="846676415" sldId="314"/>
        </pc:sldMkLst>
        <pc:spChg chg="mod">
          <ac:chgData name="Maggie Sorrell" userId="f8a8f065-dbaf-4096-bbaa-7615a3ee7687" providerId="ADAL" clId="{E59DA836-22EB-4053-BFD9-DB350EF038BA}" dt="2022-05-19T13:36:29.104" v="122"/>
          <ac:spMkLst>
            <pc:docMk/>
            <pc:sldMk cId="846676415" sldId="314"/>
            <ac:spMk id="4" creationId="{00000000-0000-0000-0000-000000000000}"/>
          </ac:spMkLst>
        </pc:spChg>
        <pc:spChg chg="mod">
          <ac:chgData name="Maggie Sorrell" userId="f8a8f065-dbaf-4096-bbaa-7615a3ee7687" providerId="ADAL" clId="{E59DA836-22EB-4053-BFD9-DB350EF038BA}" dt="2022-05-19T13:55:48.028" v="193"/>
          <ac:spMkLst>
            <pc:docMk/>
            <pc:sldMk cId="846676415" sldId="314"/>
            <ac:spMk id="10" creationId="{00000000-0000-0000-0000-000000000000}"/>
          </ac:spMkLst>
        </pc:spChg>
        <pc:spChg chg="mod">
          <ac:chgData name="Maggie Sorrell" userId="f8a8f065-dbaf-4096-bbaa-7615a3ee7687" providerId="ADAL" clId="{E59DA836-22EB-4053-BFD9-DB350EF038BA}" dt="2022-05-19T13:54:24.382" v="167" actId="115"/>
          <ac:spMkLst>
            <pc:docMk/>
            <pc:sldMk cId="846676415" sldId="314"/>
            <ac:spMk id="18" creationId="{00000000-0000-0000-0000-000000000000}"/>
          </ac:spMkLst>
        </pc:spChg>
        <pc:grpChg chg="mod">
          <ac:chgData name="Maggie Sorrell" userId="f8a8f065-dbaf-4096-bbaa-7615a3ee7687" providerId="ADAL" clId="{E59DA836-22EB-4053-BFD9-DB350EF038BA}" dt="2022-05-19T13:55:49.097" v="194" actId="14100"/>
          <ac:grpSpMkLst>
            <pc:docMk/>
            <pc:sldMk cId="846676415" sldId="314"/>
            <ac:grpSpMk id="8" creationId="{00000000-0000-0000-0000-000000000000}"/>
          </ac:grpSpMkLst>
        </pc:grpChg>
      </pc:sldChg>
      <pc:sldChg chg="modSp mod ord">
        <pc:chgData name="Maggie Sorrell" userId="f8a8f065-dbaf-4096-bbaa-7615a3ee7687" providerId="ADAL" clId="{E59DA836-22EB-4053-BFD9-DB350EF038BA}" dt="2022-05-19T14:04:13.655" v="220" actId="115"/>
        <pc:sldMkLst>
          <pc:docMk/>
          <pc:sldMk cId="1005142977" sldId="315"/>
        </pc:sldMkLst>
        <pc:spChg chg="mod">
          <ac:chgData name="Maggie Sorrell" userId="f8a8f065-dbaf-4096-bbaa-7615a3ee7687" providerId="ADAL" clId="{E59DA836-22EB-4053-BFD9-DB350EF038BA}" dt="2022-05-19T13:36:29.104" v="122"/>
          <ac:spMkLst>
            <pc:docMk/>
            <pc:sldMk cId="1005142977" sldId="315"/>
            <ac:spMk id="4" creationId="{00000000-0000-0000-0000-000000000000}"/>
          </ac:spMkLst>
        </pc:spChg>
        <pc:spChg chg="mod">
          <ac:chgData name="Maggie Sorrell" userId="f8a8f065-dbaf-4096-bbaa-7615a3ee7687" providerId="ADAL" clId="{E59DA836-22EB-4053-BFD9-DB350EF038BA}" dt="2022-05-19T14:04:13.655" v="220" actId="115"/>
          <ac:spMkLst>
            <pc:docMk/>
            <pc:sldMk cId="1005142977" sldId="315"/>
            <ac:spMk id="24" creationId="{00000000-0000-0000-0000-000000000000}"/>
          </ac:spMkLst>
        </pc:spChg>
        <pc:grpChg chg="mod">
          <ac:chgData name="Maggie Sorrell" userId="f8a8f065-dbaf-4096-bbaa-7615a3ee7687" providerId="ADAL" clId="{E59DA836-22EB-4053-BFD9-DB350EF038BA}" dt="2022-05-19T14:03:55.482" v="209" actId="14100"/>
          <ac:grpSpMkLst>
            <pc:docMk/>
            <pc:sldMk cId="1005142977" sldId="315"/>
            <ac:grpSpMk id="5" creationId="{00000000-0000-0000-0000-000000000000}"/>
          </ac:grpSpMkLst>
        </pc:grpChg>
      </pc:sldChg>
      <pc:sldChg chg="modSp">
        <pc:chgData name="Maggie Sorrell" userId="f8a8f065-dbaf-4096-bbaa-7615a3ee7687" providerId="ADAL" clId="{E59DA836-22EB-4053-BFD9-DB350EF038BA}" dt="2022-05-19T13:36:29.104" v="122"/>
        <pc:sldMkLst>
          <pc:docMk/>
          <pc:sldMk cId="3526233769" sldId="316"/>
        </pc:sldMkLst>
        <pc:spChg chg="mod">
          <ac:chgData name="Maggie Sorrell" userId="f8a8f065-dbaf-4096-bbaa-7615a3ee7687" providerId="ADAL" clId="{E59DA836-22EB-4053-BFD9-DB350EF038BA}" dt="2022-05-19T13:36:29.104" v="122"/>
          <ac:spMkLst>
            <pc:docMk/>
            <pc:sldMk cId="3526233769" sldId="316"/>
            <ac:spMk id="4" creationId="{00000000-0000-0000-0000-000000000000}"/>
          </ac:spMkLst>
        </pc:spChg>
      </pc:sldChg>
      <pc:sldChg chg="modSp mod">
        <pc:chgData name="Maggie Sorrell" userId="f8a8f065-dbaf-4096-bbaa-7615a3ee7687" providerId="ADAL" clId="{E59DA836-22EB-4053-BFD9-DB350EF038BA}" dt="2022-05-19T14:01:53.577" v="205" actId="115"/>
        <pc:sldMkLst>
          <pc:docMk/>
          <pc:sldMk cId="2947734995" sldId="317"/>
        </pc:sldMkLst>
        <pc:spChg chg="mod">
          <ac:chgData name="Maggie Sorrell" userId="f8a8f065-dbaf-4096-bbaa-7615a3ee7687" providerId="ADAL" clId="{E59DA836-22EB-4053-BFD9-DB350EF038BA}" dt="2022-05-19T13:36:29.104" v="122"/>
          <ac:spMkLst>
            <pc:docMk/>
            <pc:sldMk cId="2947734995" sldId="317"/>
            <ac:spMk id="4" creationId="{00000000-0000-0000-0000-000000000000}"/>
          </ac:spMkLst>
        </pc:spChg>
        <pc:spChg chg="mod">
          <ac:chgData name="Maggie Sorrell" userId="f8a8f065-dbaf-4096-bbaa-7615a3ee7687" providerId="ADAL" clId="{E59DA836-22EB-4053-BFD9-DB350EF038BA}" dt="2022-05-19T14:01:53.577" v="205" actId="115"/>
          <ac:spMkLst>
            <pc:docMk/>
            <pc:sldMk cId="2947734995" sldId="317"/>
            <ac:spMk id="18" creationId="{00000000-0000-0000-0000-000000000000}"/>
          </ac:spMkLst>
        </pc:spChg>
      </pc:sldChg>
      <pc:sldChg chg="modSp mod">
        <pc:chgData name="Maggie Sorrell" userId="f8a8f065-dbaf-4096-bbaa-7615a3ee7687" providerId="ADAL" clId="{E59DA836-22EB-4053-BFD9-DB350EF038BA}" dt="2022-05-19T14:25:57.935" v="436" actId="313"/>
        <pc:sldMkLst>
          <pc:docMk/>
          <pc:sldMk cId="3964143785" sldId="318"/>
        </pc:sldMkLst>
        <pc:spChg chg="mod">
          <ac:chgData name="Maggie Sorrell" userId="f8a8f065-dbaf-4096-bbaa-7615a3ee7687" providerId="ADAL" clId="{E59DA836-22EB-4053-BFD9-DB350EF038BA}" dt="2022-05-19T13:36:29.104" v="122"/>
          <ac:spMkLst>
            <pc:docMk/>
            <pc:sldMk cId="3964143785" sldId="318"/>
            <ac:spMk id="2" creationId="{00000000-0000-0000-0000-000000000000}"/>
          </ac:spMkLst>
        </pc:spChg>
        <pc:spChg chg="mod">
          <ac:chgData name="Maggie Sorrell" userId="f8a8f065-dbaf-4096-bbaa-7615a3ee7687" providerId="ADAL" clId="{E59DA836-22EB-4053-BFD9-DB350EF038BA}" dt="2022-05-19T14:25:57.935" v="436" actId="313"/>
          <ac:spMkLst>
            <pc:docMk/>
            <pc:sldMk cId="3964143785" sldId="318"/>
            <ac:spMk id="27" creationId="{00000000-0000-0000-0000-000000000000}"/>
          </ac:spMkLst>
        </pc:spChg>
      </pc:sldChg>
      <pc:sldChg chg="modSp">
        <pc:chgData name="Maggie Sorrell" userId="f8a8f065-dbaf-4096-bbaa-7615a3ee7687" providerId="ADAL" clId="{E59DA836-22EB-4053-BFD9-DB350EF038BA}" dt="2022-05-19T13:36:29.104" v="122"/>
        <pc:sldMkLst>
          <pc:docMk/>
          <pc:sldMk cId="3313666123" sldId="320"/>
        </pc:sldMkLst>
        <pc:spChg chg="mod">
          <ac:chgData name="Maggie Sorrell" userId="f8a8f065-dbaf-4096-bbaa-7615a3ee7687" providerId="ADAL" clId="{E59DA836-22EB-4053-BFD9-DB350EF038BA}" dt="2022-05-19T13:36:29.104" v="122"/>
          <ac:spMkLst>
            <pc:docMk/>
            <pc:sldMk cId="3313666123" sldId="320"/>
            <ac:spMk id="4" creationId="{00000000-0000-0000-0000-000000000000}"/>
          </ac:spMkLst>
        </pc:spChg>
      </pc:sldChg>
      <pc:sldChg chg="modSp mod">
        <pc:chgData name="Maggie Sorrell" userId="f8a8f065-dbaf-4096-bbaa-7615a3ee7687" providerId="ADAL" clId="{E59DA836-22EB-4053-BFD9-DB350EF038BA}" dt="2022-05-19T14:29:33.155" v="446" actId="1076"/>
        <pc:sldMkLst>
          <pc:docMk/>
          <pc:sldMk cId="2206609438" sldId="323"/>
        </pc:sldMkLst>
        <pc:spChg chg="mod">
          <ac:chgData name="Maggie Sorrell" userId="f8a8f065-dbaf-4096-bbaa-7615a3ee7687" providerId="ADAL" clId="{E59DA836-22EB-4053-BFD9-DB350EF038BA}" dt="2022-05-19T13:36:29.104" v="122"/>
          <ac:spMkLst>
            <pc:docMk/>
            <pc:sldMk cId="2206609438" sldId="323"/>
            <ac:spMk id="2" creationId="{00000000-0000-0000-0000-000000000000}"/>
          </ac:spMkLst>
        </pc:spChg>
        <pc:spChg chg="mod">
          <ac:chgData name="Maggie Sorrell" userId="f8a8f065-dbaf-4096-bbaa-7615a3ee7687" providerId="ADAL" clId="{E59DA836-22EB-4053-BFD9-DB350EF038BA}" dt="2022-05-19T14:29:29.427" v="444" actId="113"/>
          <ac:spMkLst>
            <pc:docMk/>
            <pc:sldMk cId="2206609438" sldId="323"/>
            <ac:spMk id="12" creationId="{00000000-0000-0000-0000-000000000000}"/>
          </ac:spMkLst>
        </pc:spChg>
        <pc:picChg chg="mod">
          <ac:chgData name="Maggie Sorrell" userId="f8a8f065-dbaf-4096-bbaa-7615a3ee7687" providerId="ADAL" clId="{E59DA836-22EB-4053-BFD9-DB350EF038BA}" dt="2022-05-19T14:29:33.155" v="446" actId="1076"/>
          <ac:picMkLst>
            <pc:docMk/>
            <pc:sldMk cId="2206609438" sldId="323"/>
            <ac:picMk id="5" creationId="{D256E7E2-9769-483A-8D11-37BED292C6C0}"/>
          </ac:picMkLst>
        </pc:picChg>
      </pc:sldChg>
      <pc:sldChg chg="modSp">
        <pc:chgData name="Maggie Sorrell" userId="f8a8f065-dbaf-4096-bbaa-7615a3ee7687" providerId="ADAL" clId="{E59DA836-22EB-4053-BFD9-DB350EF038BA}" dt="2022-05-19T13:36:29.104" v="122"/>
        <pc:sldMkLst>
          <pc:docMk/>
          <pc:sldMk cId="689514579" sldId="324"/>
        </pc:sldMkLst>
        <pc:spChg chg="mod">
          <ac:chgData name="Maggie Sorrell" userId="f8a8f065-dbaf-4096-bbaa-7615a3ee7687" providerId="ADAL" clId="{E59DA836-22EB-4053-BFD9-DB350EF038BA}" dt="2022-05-19T13:36:29.104" v="122"/>
          <ac:spMkLst>
            <pc:docMk/>
            <pc:sldMk cId="689514579" sldId="324"/>
            <ac:spMk id="4" creationId="{00000000-0000-0000-0000-000000000000}"/>
          </ac:spMkLst>
        </pc:spChg>
      </pc:sldChg>
      <pc:sldChg chg="modSp mod ord">
        <pc:chgData name="Maggie Sorrell" userId="f8a8f065-dbaf-4096-bbaa-7615a3ee7687" providerId="ADAL" clId="{E59DA836-22EB-4053-BFD9-DB350EF038BA}" dt="2022-05-19T14:39:52.818" v="656" actId="5793"/>
        <pc:sldMkLst>
          <pc:docMk/>
          <pc:sldMk cId="41357078" sldId="326"/>
        </pc:sldMkLst>
        <pc:spChg chg="mod">
          <ac:chgData name="Maggie Sorrell" userId="f8a8f065-dbaf-4096-bbaa-7615a3ee7687" providerId="ADAL" clId="{E59DA836-22EB-4053-BFD9-DB350EF038BA}" dt="2022-05-19T13:36:29.104" v="122"/>
          <ac:spMkLst>
            <pc:docMk/>
            <pc:sldMk cId="41357078" sldId="326"/>
            <ac:spMk id="3" creationId="{00000000-0000-0000-0000-000000000000}"/>
          </ac:spMkLst>
        </pc:spChg>
        <pc:spChg chg="mod">
          <ac:chgData name="Maggie Sorrell" userId="f8a8f065-dbaf-4096-bbaa-7615a3ee7687" providerId="ADAL" clId="{E59DA836-22EB-4053-BFD9-DB350EF038BA}" dt="2022-05-19T14:39:52.818" v="656" actId="5793"/>
          <ac:spMkLst>
            <pc:docMk/>
            <pc:sldMk cId="41357078" sldId="326"/>
            <ac:spMk id="12" creationId="{00000000-0000-0000-0000-000000000000}"/>
          </ac:spMkLst>
        </pc:spChg>
      </pc:sldChg>
      <pc:sldChg chg="modSp mod">
        <pc:chgData name="Maggie Sorrell" userId="f8a8f065-dbaf-4096-bbaa-7615a3ee7687" providerId="ADAL" clId="{E59DA836-22EB-4053-BFD9-DB350EF038BA}" dt="2022-05-19T14:34:19.568" v="552" actId="113"/>
        <pc:sldMkLst>
          <pc:docMk/>
          <pc:sldMk cId="1672430192" sldId="327"/>
        </pc:sldMkLst>
        <pc:spChg chg="mod">
          <ac:chgData name="Maggie Sorrell" userId="f8a8f065-dbaf-4096-bbaa-7615a3ee7687" providerId="ADAL" clId="{E59DA836-22EB-4053-BFD9-DB350EF038BA}" dt="2022-05-19T13:36:29.104" v="122"/>
          <ac:spMkLst>
            <pc:docMk/>
            <pc:sldMk cId="1672430192" sldId="327"/>
            <ac:spMk id="2" creationId="{00000000-0000-0000-0000-000000000000}"/>
          </ac:spMkLst>
        </pc:spChg>
        <pc:spChg chg="mod">
          <ac:chgData name="Maggie Sorrell" userId="f8a8f065-dbaf-4096-bbaa-7615a3ee7687" providerId="ADAL" clId="{E59DA836-22EB-4053-BFD9-DB350EF038BA}" dt="2022-05-19T14:34:19.568" v="552" actId="113"/>
          <ac:spMkLst>
            <pc:docMk/>
            <pc:sldMk cId="1672430192" sldId="327"/>
            <ac:spMk id="12" creationId="{00000000-0000-0000-0000-000000000000}"/>
          </ac:spMkLst>
        </pc:spChg>
        <pc:grpChg chg="mod">
          <ac:chgData name="Maggie Sorrell" userId="f8a8f065-dbaf-4096-bbaa-7615a3ee7687" providerId="ADAL" clId="{E59DA836-22EB-4053-BFD9-DB350EF038BA}" dt="2022-05-19T14:33:40.925" v="550" actId="14100"/>
          <ac:grpSpMkLst>
            <pc:docMk/>
            <pc:sldMk cId="1672430192" sldId="327"/>
            <ac:grpSpMk id="3" creationId="{00000000-0000-0000-0000-000000000000}"/>
          </ac:grpSpMkLst>
        </pc:grpChg>
      </pc:sldChg>
      <pc:sldChg chg="addSp delSp modSp mod">
        <pc:chgData name="Maggie Sorrell" userId="f8a8f065-dbaf-4096-bbaa-7615a3ee7687" providerId="ADAL" clId="{E59DA836-22EB-4053-BFD9-DB350EF038BA}" dt="2022-05-19T14:36:15.806" v="612" actId="255"/>
        <pc:sldMkLst>
          <pc:docMk/>
          <pc:sldMk cId="3872863043" sldId="328"/>
        </pc:sldMkLst>
        <pc:spChg chg="mod">
          <ac:chgData name="Maggie Sorrell" userId="f8a8f065-dbaf-4096-bbaa-7615a3ee7687" providerId="ADAL" clId="{E59DA836-22EB-4053-BFD9-DB350EF038BA}" dt="2022-05-19T13:36:29.104" v="122"/>
          <ac:spMkLst>
            <pc:docMk/>
            <pc:sldMk cId="3872863043" sldId="328"/>
            <ac:spMk id="2" creationId="{00000000-0000-0000-0000-000000000000}"/>
          </ac:spMkLst>
        </pc:spChg>
        <pc:spChg chg="add del mod">
          <ac:chgData name="Maggie Sorrell" userId="f8a8f065-dbaf-4096-bbaa-7615a3ee7687" providerId="ADAL" clId="{E59DA836-22EB-4053-BFD9-DB350EF038BA}" dt="2022-05-19T14:35:52.462" v="606"/>
          <ac:spMkLst>
            <pc:docMk/>
            <pc:sldMk cId="3872863043" sldId="328"/>
            <ac:spMk id="4" creationId="{F2C9A551-5422-453A-A877-320FE9265CE0}"/>
          </ac:spMkLst>
        </pc:spChg>
        <pc:spChg chg="mod">
          <ac:chgData name="Maggie Sorrell" userId="f8a8f065-dbaf-4096-bbaa-7615a3ee7687" providerId="ADAL" clId="{E59DA836-22EB-4053-BFD9-DB350EF038BA}" dt="2022-05-19T14:35:52.527" v="608"/>
          <ac:spMkLst>
            <pc:docMk/>
            <pc:sldMk cId="3872863043" sldId="328"/>
            <ac:spMk id="6" creationId="{00000000-0000-0000-0000-000000000000}"/>
          </ac:spMkLst>
        </pc:spChg>
        <pc:spChg chg="mod">
          <ac:chgData name="Maggie Sorrell" userId="f8a8f065-dbaf-4096-bbaa-7615a3ee7687" providerId="ADAL" clId="{E59DA836-22EB-4053-BFD9-DB350EF038BA}" dt="2022-05-19T14:36:15.806" v="612" actId="255"/>
          <ac:spMkLst>
            <pc:docMk/>
            <pc:sldMk cId="3872863043" sldId="328"/>
            <ac:spMk id="7" creationId="{00000000-0000-0000-0000-000000000000}"/>
          </ac:spMkLst>
        </pc:spChg>
        <pc:grpChg chg="mod">
          <ac:chgData name="Maggie Sorrell" userId="f8a8f065-dbaf-4096-bbaa-7615a3ee7687" providerId="ADAL" clId="{E59DA836-22EB-4053-BFD9-DB350EF038BA}" dt="2022-05-19T14:35:52.527" v="608"/>
          <ac:grpSpMkLst>
            <pc:docMk/>
            <pc:sldMk cId="3872863043" sldId="328"/>
            <ac:grpSpMk id="5" creationId="{00000000-0000-0000-0000-000000000000}"/>
          </ac:grpSpMkLst>
        </pc:grpChg>
        <pc:graphicFrameChg chg="add del mod">
          <ac:chgData name="Maggie Sorrell" userId="f8a8f065-dbaf-4096-bbaa-7615a3ee7687" providerId="ADAL" clId="{E59DA836-22EB-4053-BFD9-DB350EF038BA}" dt="2022-05-19T14:35:52.462" v="606"/>
          <ac:graphicFrameMkLst>
            <pc:docMk/>
            <pc:sldMk cId="3872863043" sldId="328"/>
            <ac:graphicFrameMk id="3" creationId="{56505E69-8D7D-4F0C-ACC7-3B6854EB1E47}"/>
          </ac:graphicFrameMkLst>
        </pc:graphicFrameChg>
      </pc:sldChg>
      <pc:sldChg chg="addSp delSp modSp mod">
        <pc:chgData name="Maggie Sorrell" userId="f8a8f065-dbaf-4096-bbaa-7615a3ee7687" providerId="ADAL" clId="{E59DA836-22EB-4053-BFD9-DB350EF038BA}" dt="2022-05-19T13:58:16.889" v="204" actId="20577"/>
        <pc:sldMkLst>
          <pc:docMk/>
          <pc:sldMk cId="3348964289" sldId="329"/>
        </pc:sldMkLst>
        <pc:spChg chg="mod">
          <ac:chgData name="Maggie Sorrell" userId="f8a8f065-dbaf-4096-bbaa-7615a3ee7687" providerId="ADAL" clId="{E59DA836-22EB-4053-BFD9-DB350EF038BA}" dt="2022-05-19T13:36:29.104" v="122"/>
          <ac:spMkLst>
            <pc:docMk/>
            <pc:sldMk cId="3348964289" sldId="329"/>
            <ac:spMk id="3" creationId="{00000000-0000-0000-0000-000000000000}"/>
          </ac:spMkLst>
        </pc:spChg>
        <pc:spChg chg="mod">
          <ac:chgData name="Maggie Sorrell" userId="f8a8f065-dbaf-4096-bbaa-7615a3ee7687" providerId="ADAL" clId="{E59DA836-22EB-4053-BFD9-DB350EF038BA}" dt="2022-05-19T13:58:16.889" v="204" actId="20577"/>
          <ac:spMkLst>
            <pc:docMk/>
            <pc:sldMk cId="3348964289" sldId="329"/>
            <ac:spMk id="15" creationId="{00000000-0000-0000-0000-000000000000}"/>
          </ac:spMkLst>
        </pc:spChg>
        <pc:graphicFrameChg chg="add mod modGraphic">
          <ac:chgData name="Maggie Sorrell" userId="f8a8f065-dbaf-4096-bbaa-7615a3ee7687" providerId="ADAL" clId="{E59DA836-22EB-4053-BFD9-DB350EF038BA}" dt="2022-05-18T18:35:55.013" v="39" actId="207"/>
          <ac:graphicFrameMkLst>
            <pc:docMk/>
            <pc:sldMk cId="3348964289" sldId="329"/>
            <ac:graphicFrameMk id="2" creationId="{3176158A-DFD7-4362-A5FF-FE2B6FEB7BDD}"/>
          </ac:graphicFrameMkLst>
        </pc:graphicFrameChg>
        <pc:graphicFrameChg chg="del">
          <ac:chgData name="Maggie Sorrell" userId="f8a8f065-dbaf-4096-bbaa-7615a3ee7687" providerId="ADAL" clId="{E59DA836-22EB-4053-BFD9-DB350EF038BA}" dt="2022-05-18T18:32:01.449" v="30" actId="478"/>
          <ac:graphicFrameMkLst>
            <pc:docMk/>
            <pc:sldMk cId="3348964289" sldId="329"/>
            <ac:graphicFrameMk id="8" creationId="{00000000-0000-0000-0000-000000000000}"/>
          </ac:graphicFrameMkLst>
        </pc:graphicFrameChg>
      </pc:sldChg>
      <pc:sldChg chg="modSp">
        <pc:chgData name="Maggie Sorrell" userId="f8a8f065-dbaf-4096-bbaa-7615a3ee7687" providerId="ADAL" clId="{E59DA836-22EB-4053-BFD9-DB350EF038BA}" dt="2022-05-19T13:36:29.104" v="122"/>
        <pc:sldMkLst>
          <pc:docMk/>
          <pc:sldMk cId="2011197558" sldId="330"/>
        </pc:sldMkLst>
        <pc:spChg chg="mod">
          <ac:chgData name="Maggie Sorrell" userId="f8a8f065-dbaf-4096-bbaa-7615a3ee7687" providerId="ADAL" clId="{E59DA836-22EB-4053-BFD9-DB350EF038BA}" dt="2022-05-19T13:36:29.104" v="122"/>
          <ac:spMkLst>
            <pc:docMk/>
            <pc:sldMk cId="2011197558" sldId="330"/>
            <ac:spMk id="3" creationId="{00000000-0000-0000-0000-000000000000}"/>
          </ac:spMkLst>
        </pc:spChg>
      </pc:sldChg>
      <pc:sldChg chg="modSp del">
        <pc:chgData name="Maggie Sorrell" userId="f8a8f065-dbaf-4096-bbaa-7615a3ee7687" providerId="ADAL" clId="{E59DA836-22EB-4053-BFD9-DB350EF038BA}" dt="2022-05-19T14:34:54.212" v="553" actId="2696"/>
        <pc:sldMkLst>
          <pc:docMk/>
          <pc:sldMk cId="3194241519" sldId="337"/>
        </pc:sldMkLst>
        <pc:spChg chg="mod">
          <ac:chgData name="Maggie Sorrell" userId="f8a8f065-dbaf-4096-bbaa-7615a3ee7687" providerId="ADAL" clId="{E59DA836-22EB-4053-BFD9-DB350EF038BA}" dt="2022-05-19T13:36:29.104" v="122"/>
          <ac:spMkLst>
            <pc:docMk/>
            <pc:sldMk cId="3194241519" sldId="337"/>
            <ac:spMk id="4" creationId="{00000000-0000-0000-0000-000000000000}"/>
          </ac:spMkLst>
        </pc:spChg>
      </pc:sldChg>
      <pc:sldChg chg="addSp delSp modSp add mod">
        <pc:chgData name="Maggie Sorrell" userId="f8a8f065-dbaf-4096-bbaa-7615a3ee7687" providerId="ADAL" clId="{E59DA836-22EB-4053-BFD9-DB350EF038BA}" dt="2022-05-19T13:36:29.104" v="122"/>
        <pc:sldMkLst>
          <pc:docMk/>
          <pc:sldMk cId="4291509161" sldId="338"/>
        </pc:sldMkLst>
        <pc:spChg chg="mod">
          <ac:chgData name="Maggie Sorrell" userId="f8a8f065-dbaf-4096-bbaa-7615a3ee7687" providerId="ADAL" clId="{E59DA836-22EB-4053-BFD9-DB350EF038BA}" dt="2022-05-19T13:36:29.104" v="122"/>
          <ac:spMkLst>
            <pc:docMk/>
            <pc:sldMk cId="4291509161" sldId="338"/>
            <ac:spMk id="4" creationId="{00000000-0000-0000-0000-000000000000}"/>
          </ac:spMkLst>
        </pc:spChg>
        <pc:graphicFrameChg chg="add mod modGraphic">
          <ac:chgData name="Maggie Sorrell" userId="f8a8f065-dbaf-4096-bbaa-7615a3ee7687" providerId="ADAL" clId="{E59DA836-22EB-4053-BFD9-DB350EF038BA}" dt="2022-05-18T18:39:00.033" v="57" actId="14100"/>
          <ac:graphicFrameMkLst>
            <pc:docMk/>
            <pc:sldMk cId="4291509161" sldId="338"/>
            <ac:graphicFrameMk id="5" creationId="{BA31C44D-9118-4337-AFEA-A952C46A4544}"/>
          </ac:graphicFrameMkLst>
        </pc:graphicFrameChg>
        <pc:graphicFrameChg chg="del">
          <ac:chgData name="Maggie Sorrell" userId="f8a8f065-dbaf-4096-bbaa-7615a3ee7687" providerId="ADAL" clId="{E59DA836-22EB-4053-BFD9-DB350EF038BA}" dt="2022-05-18T18:36:42.644" v="40" actId="478"/>
          <ac:graphicFrameMkLst>
            <pc:docMk/>
            <pc:sldMk cId="4291509161" sldId="338"/>
            <ac:graphicFrameMk id="7" creationId="{179F215A-31AD-4994-9B01-8E4FC015B665}"/>
          </ac:graphicFrameMkLst>
        </pc:graphicFrameChg>
      </pc:sldChg>
      <pc:sldChg chg="addSp delSp modSp new mod ord">
        <pc:chgData name="Maggie Sorrell" userId="f8a8f065-dbaf-4096-bbaa-7615a3ee7687" providerId="ADAL" clId="{E59DA836-22EB-4053-BFD9-DB350EF038BA}" dt="2022-05-19T14:05:52.097" v="225" actId="1076"/>
        <pc:sldMkLst>
          <pc:docMk/>
          <pc:sldMk cId="3301956610" sldId="339"/>
        </pc:sldMkLst>
        <pc:spChg chg="mod">
          <ac:chgData name="Maggie Sorrell" userId="f8a8f065-dbaf-4096-bbaa-7615a3ee7687" providerId="ADAL" clId="{E59DA836-22EB-4053-BFD9-DB350EF038BA}" dt="2022-05-19T13:36:29.104" v="122"/>
          <ac:spMkLst>
            <pc:docMk/>
            <pc:sldMk cId="3301956610" sldId="339"/>
            <ac:spMk id="2" creationId="{A6C3CB31-4DA8-4DD3-91AE-DD2E5B855813}"/>
          </ac:spMkLst>
        </pc:spChg>
        <pc:spChg chg="add mod">
          <ac:chgData name="Maggie Sorrell" userId="f8a8f065-dbaf-4096-bbaa-7615a3ee7687" providerId="ADAL" clId="{E59DA836-22EB-4053-BFD9-DB350EF038BA}" dt="2022-05-19T13:34:50.492" v="108" actId="20577"/>
          <ac:spMkLst>
            <pc:docMk/>
            <pc:sldMk cId="3301956610" sldId="339"/>
            <ac:spMk id="3" creationId="{3497C0FA-B018-45A0-8E0C-51F0024135ED}"/>
          </ac:spMkLst>
        </pc:spChg>
        <pc:spChg chg="add mod">
          <ac:chgData name="Maggie Sorrell" userId="f8a8f065-dbaf-4096-bbaa-7615a3ee7687" providerId="ADAL" clId="{E59DA836-22EB-4053-BFD9-DB350EF038BA}" dt="2022-05-19T14:05:52.097" v="225" actId="1076"/>
          <ac:spMkLst>
            <pc:docMk/>
            <pc:sldMk cId="3301956610" sldId="339"/>
            <ac:spMk id="4" creationId="{5E10D594-BE5D-4280-AB47-1A12225ED8BB}"/>
          </ac:spMkLst>
        </pc:spChg>
        <pc:spChg chg="mod">
          <ac:chgData name="Maggie Sorrell" userId="f8a8f065-dbaf-4096-bbaa-7615a3ee7687" providerId="ADAL" clId="{E59DA836-22EB-4053-BFD9-DB350EF038BA}" dt="2022-05-19T14:05:34.089" v="222"/>
          <ac:spMkLst>
            <pc:docMk/>
            <pc:sldMk cId="3301956610" sldId="339"/>
            <ac:spMk id="7" creationId="{7558E45D-6B4E-40D1-BD86-08A8A684697A}"/>
          </ac:spMkLst>
        </pc:spChg>
        <pc:spChg chg="mod">
          <ac:chgData name="Maggie Sorrell" userId="f8a8f065-dbaf-4096-bbaa-7615a3ee7687" providerId="ADAL" clId="{E59DA836-22EB-4053-BFD9-DB350EF038BA}" dt="2022-05-19T14:05:34.089" v="222"/>
          <ac:spMkLst>
            <pc:docMk/>
            <pc:sldMk cId="3301956610" sldId="339"/>
            <ac:spMk id="8" creationId="{25626F39-CB1E-4CD4-9BBD-B1E5F53ADAB0}"/>
          </ac:spMkLst>
        </pc:spChg>
        <pc:spChg chg="mod">
          <ac:chgData name="Maggie Sorrell" userId="f8a8f065-dbaf-4096-bbaa-7615a3ee7687" providerId="ADAL" clId="{E59DA836-22EB-4053-BFD9-DB350EF038BA}" dt="2022-05-19T14:05:46.234" v="224"/>
          <ac:spMkLst>
            <pc:docMk/>
            <pc:sldMk cId="3301956610" sldId="339"/>
            <ac:spMk id="10" creationId="{E9796781-FB7D-42F1-9661-D1E157DE3B9B}"/>
          </ac:spMkLst>
        </pc:spChg>
        <pc:spChg chg="mod">
          <ac:chgData name="Maggie Sorrell" userId="f8a8f065-dbaf-4096-bbaa-7615a3ee7687" providerId="ADAL" clId="{E59DA836-22EB-4053-BFD9-DB350EF038BA}" dt="2022-05-19T14:05:46.234" v="224"/>
          <ac:spMkLst>
            <pc:docMk/>
            <pc:sldMk cId="3301956610" sldId="339"/>
            <ac:spMk id="11" creationId="{0017CB86-0467-4100-ACF3-04F00D7F4894}"/>
          </ac:spMkLst>
        </pc:spChg>
        <pc:grpChg chg="add del mod">
          <ac:chgData name="Maggie Sorrell" userId="f8a8f065-dbaf-4096-bbaa-7615a3ee7687" providerId="ADAL" clId="{E59DA836-22EB-4053-BFD9-DB350EF038BA}" dt="2022-05-19T14:05:36.526" v="223" actId="478"/>
          <ac:grpSpMkLst>
            <pc:docMk/>
            <pc:sldMk cId="3301956610" sldId="339"/>
            <ac:grpSpMk id="6" creationId="{AB4A487E-043A-4542-B16A-6C5FE2C5E3BF}"/>
          </ac:grpSpMkLst>
        </pc:grpChg>
        <pc:grpChg chg="add mod">
          <ac:chgData name="Maggie Sorrell" userId="f8a8f065-dbaf-4096-bbaa-7615a3ee7687" providerId="ADAL" clId="{E59DA836-22EB-4053-BFD9-DB350EF038BA}" dt="2022-05-19T14:05:46.234" v="224"/>
          <ac:grpSpMkLst>
            <pc:docMk/>
            <pc:sldMk cId="3301956610" sldId="339"/>
            <ac:grpSpMk id="9" creationId="{52D6C34D-461F-475C-9157-9B965F6C9958}"/>
          </ac:grpSpMkLst>
        </pc:grpChg>
        <pc:picChg chg="add mod">
          <ac:chgData name="Maggie Sorrell" userId="f8a8f065-dbaf-4096-bbaa-7615a3ee7687" providerId="ADAL" clId="{E59DA836-22EB-4053-BFD9-DB350EF038BA}" dt="2022-05-19T13:34:59.099" v="112" actId="1076"/>
          <ac:picMkLst>
            <pc:docMk/>
            <pc:sldMk cId="3301956610" sldId="339"/>
            <ac:picMk id="3074" creationId="{E54F0893-11A9-4F53-99E8-352FEC32A49F}"/>
          </ac:picMkLst>
        </pc:picChg>
      </pc:sldChg>
      <pc:sldChg chg="addSp delSp modSp new mod setBg">
        <pc:chgData name="Maggie Sorrell" userId="f8a8f065-dbaf-4096-bbaa-7615a3ee7687" providerId="ADAL" clId="{E59DA836-22EB-4053-BFD9-DB350EF038BA}" dt="2022-05-19T14:05:13.150" v="221"/>
        <pc:sldMkLst>
          <pc:docMk/>
          <pc:sldMk cId="523427984" sldId="340"/>
        </pc:sldMkLst>
        <pc:spChg chg="add del mod">
          <ac:chgData name="Maggie Sorrell" userId="f8a8f065-dbaf-4096-bbaa-7615a3ee7687" providerId="ADAL" clId="{E59DA836-22EB-4053-BFD9-DB350EF038BA}" dt="2022-05-19T13:50:48.077" v="166" actId="1076"/>
          <ac:spMkLst>
            <pc:docMk/>
            <pc:sldMk cId="523427984" sldId="340"/>
            <ac:spMk id="2" creationId="{C021CDE3-0858-419B-BAA1-4DA8BA53DE2C}"/>
          </ac:spMkLst>
        </pc:spChg>
        <pc:spChg chg="add del mod">
          <ac:chgData name="Maggie Sorrell" userId="f8a8f065-dbaf-4096-bbaa-7615a3ee7687" providerId="ADAL" clId="{E59DA836-22EB-4053-BFD9-DB350EF038BA}" dt="2022-05-19T13:50:07.360" v="158" actId="478"/>
          <ac:spMkLst>
            <pc:docMk/>
            <pc:sldMk cId="523427984" sldId="340"/>
            <ac:spMk id="3" creationId="{9415B193-6FBC-4E67-B035-47F018379F92}"/>
          </ac:spMkLst>
        </pc:spChg>
        <pc:spChg chg="mod ord">
          <ac:chgData name="Maggie Sorrell" userId="f8a8f065-dbaf-4096-bbaa-7615a3ee7687" providerId="ADAL" clId="{E59DA836-22EB-4053-BFD9-DB350EF038BA}" dt="2022-05-19T13:50:16.605" v="159" actId="26606"/>
          <ac:spMkLst>
            <pc:docMk/>
            <pc:sldMk cId="523427984" sldId="340"/>
            <ac:spMk id="4" creationId="{14925C05-C5AB-4F62-AD8E-EC02DC3167AB}"/>
          </ac:spMkLst>
        </pc:spChg>
        <pc:spChg chg="add del mod">
          <ac:chgData name="Maggie Sorrell" userId="f8a8f065-dbaf-4096-bbaa-7615a3ee7687" providerId="ADAL" clId="{E59DA836-22EB-4053-BFD9-DB350EF038BA}" dt="2022-05-19T13:50:43.022" v="165" actId="478"/>
          <ac:spMkLst>
            <pc:docMk/>
            <pc:sldMk cId="523427984" sldId="340"/>
            <ac:spMk id="7" creationId="{D4C81A09-7BD9-442B-994F-64B7E8B8515D}"/>
          </ac:spMkLst>
        </pc:spChg>
        <pc:spChg chg="mod">
          <ac:chgData name="Maggie Sorrell" userId="f8a8f065-dbaf-4096-bbaa-7615a3ee7687" providerId="ADAL" clId="{E59DA836-22EB-4053-BFD9-DB350EF038BA}" dt="2022-05-19T14:05:13.150" v="221"/>
          <ac:spMkLst>
            <pc:docMk/>
            <pc:sldMk cId="523427984" sldId="340"/>
            <ac:spMk id="16" creationId="{2D5DA320-A4D4-4D7D-BAA6-05B417AF3D53}"/>
          </ac:spMkLst>
        </pc:spChg>
        <pc:spChg chg="mod">
          <ac:chgData name="Maggie Sorrell" userId="f8a8f065-dbaf-4096-bbaa-7615a3ee7687" providerId="ADAL" clId="{E59DA836-22EB-4053-BFD9-DB350EF038BA}" dt="2022-05-19T14:05:13.150" v="221"/>
          <ac:spMkLst>
            <pc:docMk/>
            <pc:sldMk cId="523427984" sldId="340"/>
            <ac:spMk id="17" creationId="{5DBC04AA-4162-4DC3-A3C0-34CE60C2E4A6}"/>
          </ac:spMkLst>
        </pc:spChg>
        <pc:spChg chg="add del">
          <ac:chgData name="Maggie Sorrell" userId="f8a8f065-dbaf-4096-bbaa-7615a3ee7687" providerId="ADAL" clId="{E59DA836-22EB-4053-BFD9-DB350EF038BA}" dt="2022-05-19T13:49:57.808" v="155" actId="26606"/>
          <ac:spMkLst>
            <pc:docMk/>
            <pc:sldMk cId="523427984" sldId="340"/>
            <ac:spMk id="71" creationId="{42A4FC2C-047E-45A5-965D-8E1E3BF09BC6}"/>
          </ac:spMkLst>
        </pc:spChg>
        <pc:spChg chg="add">
          <ac:chgData name="Maggie Sorrell" userId="f8a8f065-dbaf-4096-bbaa-7615a3ee7687" providerId="ADAL" clId="{E59DA836-22EB-4053-BFD9-DB350EF038BA}" dt="2022-05-19T13:50:16.605" v="159" actId="26606"/>
          <ac:spMkLst>
            <pc:docMk/>
            <pc:sldMk cId="523427984" sldId="340"/>
            <ac:spMk id="73" creationId="{596EE156-ABF1-4329-A6BA-03B4254E0877}"/>
          </ac:spMkLst>
        </pc:spChg>
        <pc:spChg chg="add">
          <ac:chgData name="Maggie Sorrell" userId="f8a8f065-dbaf-4096-bbaa-7615a3ee7687" providerId="ADAL" clId="{E59DA836-22EB-4053-BFD9-DB350EF038BA}" dt="2022-05-19T13:50:16.605" v="159" actId="26606"/>
          <ac:spMkLst>
            <pc:docMk/>
            <pc:sldMk cId="523427984" sldId="340"/>
            <ac:spMk id="75" creationId="{19B9933F-AAB3-444A-8BB5-9CA194A8BC63}"/>
          </ac:spMkLst>
        </pc:spChg>
        <pc:spChg chg="add">
          <ac:chgData name="Maggie Sorrell" userId="f8a8f065-dbaf-4096-bbaa-7615a3ee7687" providerId="ADAL" clId="{E59DA836-22EB-4053-BFD9-DB350EF038BA}" dt="2022-05-19T13:50:16.605" v="159" actId="26606"/>
          <ac:spMkLst>
            <pc:docMk/>
            <pc:sldMk cId="523427984" sldId="340"/>
            <ac:spMk id="77" creationId="{7D20183A-0B1D-4A1F-89B1-ADBEDBC6E54E}"/>
          </ac:spMkLst>
        </pc:spChg>
        <pc:spChg chg="add">
          <ac:chgData name="Maggie Sorrell" userId="f8a8f065-dbaf-4096-bbaa-7615a3ee7687" providerId="ADAL" clId="{E59DA836-22EB-4053-BFD9-DB350EF038BA}" dt="2022-05-19T13:50:16.605" v="159" actId="26606"/>
          <ac:spMkLst>
            <pc:docMk/>
            <pc:sldMk cId="523427984" sldId="340"/>
            <ac:spMk id="79" creationId="{131031D3-26CD-4214-A9A4-5857EFA15A0C}"/>
          </ac:spMkLst>
        </pc:spChg>
        <pc:spChg chg="add">
          <ac:chgData name="Maggie Sorrell" userId="f8a8f065-dbaf-4096-bbaa-7615a3ee7687" providerId="ADAL" clId="{E59DA836-22EB-4053-BFD9-DB350EF038BA}" dt="2022-05-19T13:50:16.605" v="159" actId="26606"/>
          <ac:spMkLst>
            <pc:docMk/>
            <pc:sldMk cId="523427984" sldId="340"/>
            <ac:spMk id="5124" creationId="{B5FA7C47-B7C1-4D2E-AB49-ED23BA34BA83}"/>
          </ac:spMkLst>
        </pc:spChg>
        <pc:grpChg chg="add mod">
          <ac:chgData name="Maggie Sorrell" userId="f8a8f065-dbaf-4096-bbaa-7615a3ee7687" providerId="ADAL" clId="{E59DA836-22EB-4053-BFD9-DB350EF038BA}" dt="2022-05-19T14:05:13.150" v="221"/>
          <ac:grpSpMkLst>
            <pc:docMk/>
            <pc:sldMk cId="523427984" sldId="340"/>
            <ac:grpSpMk id="15" creationId="{7A5D1033-3FC0-4923-8AF8-2E62B17FDB16}"/>
          </ac:grpSpMkLst>
        </pc:grpChg>
        <pc:picChg chg="add mod ord">
          <ac:chgData name="Maggie Sorrell" userId="f8a8f065-dbaf-4096-bbaa-7615a3ee7687" providerId="ADAL" clId="{E59DA836-22EB-4053-BFD9-DB350EF038BA}" dt="2022-05-19T13:50:16.605" v="159" actId="26606"/>
          <ac:picMkLst>
            <pc:docMk/>
            <pc:sldMk cId="523427984" sldId="340"/>
            <ac:picMk id="5122" creationId="{3BF76135-8195-4B34-A54A-6151AFC12DD5}"/>
          </ac:picMkLst>
        </pc:picChg>
      </pc:sldChg>
    </pc:docChg>
  </pc:docChgLst>
  <pc:docChgLst>
    <pc:chgData name="Maggie Sorrell" userId="f8a8f065-dbaf-4096-bbaa-7615a3ee7687" providerId="ADAL" clId="{C55BD0D1-6233-4CDE-A408-4F2005D12777}"/>
    <pc:docChg chg="undo custSel delSld modSld">
      <pc:chgData name="Maggie Sorrell" userId="f8a8f065-dbaf-4096-bbaa-7615a3ee7687" providerId="ADAL" clId="{C55BD0D1-6233-4CDE-A408-4F2005D12777}" dt="2022-09-12T16:53:25.150" v="545" actId="20577"/>
      <pc:docMkLst>
        <pc:docMk/>
      </pc:docMkLst>
      <pc:sldChg chg="modSp mod">
        <pc:chgData name="Maggie Sorrell" userId="f8a8f065-dbaf-4096-bbaa-7615a3ee7687" providerId="ADAL" clId="{C55BD0D1-6233-4CDE-A408-4F2005D12777}" dt="2022-09-12T16:43:28.154" v="505" actId="114"/>
        <pc:sldMkLst>
          <pc:docMk/>
          <pc:sldMk cId="756574538" sldId="261"/>
        </pc:sldMkLst>
        <pc:spChg chg="mod">
          <ac:chgData name="Maggie Sorrell" userId="f8a8f065-dbaf-4096-bbaa-7615a3ee7687" providerId="ADAL" clId="{C55BD0D1-6233-4CDE-A408-4F2005D12777}" dt="2022-09-12T16:43:28.154" v="505" actId="114"/>
          <ac:spMkLst>
            <pc:docMk/>
            <pc:sldMk cId="756574538" sldId="261"/>
            <ac:spMk id="18" creationId="{00000000-0000-0000-0000-000000000000}"/>
          </ac:spMkLst>
        </pc:spChg>
      </pc:sldChg>
      <pc:sldChg chg="modSp mod">
        <pc:chgData name="Maggie Sorrell" userId="f8a8f065-dbaf-4096-bbaa-7615a3ee7687" providerId="ADAL" clId="{C55BD0D1-6233-4CDE-A408-4F2005D12777}" dt="2022-09-12T16:51:33.321" v="527" actId="1076"/>
        <pc:sldMkLst>
          <pc:docMk/>
          <pc:sldMk cId="2143806835" sldId="262"/>
        </pc:sldMkLst>
        <pc:spChg chg="mod">
          <ac:chgData name="Maggie Sorrell" userId="f8a8f065-dbaf-4096-bbaa-7615a3ee7687" providerId="ADAL" clId="{C55BD0D1-6233-4CDE-A408-4F2005D12777}" dt="2022-09-12T16:51:33.321" v="527" actId="1076"/>
          <ac:spMkLst>
            <pc:docMk/>
            <pc:sldMk cId="2143806835" sldId="262"/>
            <ac:spMk id="9" creationId="{00000000-0000-0000-0000-000000000000}"/>
          </ac:spMkLst>
        </pc:spChg>
        <pc:grpChg chg="mod">
          <ac:chgData name="Maggie Sorrell" userId="f8a8f065-dbaf-4096-bbaa-7615a3ee7687" providerId="ADAL" clId="{C55BD0D1-6233-4CDE-A408-4F2005D12777}" dt="2022-09-12T16:51:23.971" v="525" actId="1076"/>
          <ac:grpSpMkLst>
            <pc:docMk/>
            <pc:sldMk cId="2143806835" sldId="262"/>
            <ac:grpSpMk id="7" creationId="{00000000-0000-0000-0000-000000000000}"/>
          </ac:grpSpMkLst>
        </pc:grpChg>
      </pc:sldChg>
      <pc:sldChg chg="modSp mod">
        <pc:chgData name="Maggie Sorrell" userId="f8a8f065-dbaf-4096-bbaa-7615a3ee7687" providerId="ADAL" clId="{C55BD0D1-6233-4CDE-A408-4F2005D12777}" dt="2022-09-07T15:33:07.489" v="18" actId="14100"/>
        <pc:sldMkLst>
          <pc:docMk/>
          <pc:sldMk cId="2856299616" sldId="263"/>
        </pc:sldMkLst>
        <pc:picChg chg="mod">
          <ac:chgData name="Maggie Sorrell" userId="f8a8f065-dbaf-4096-bbaa-7615a3ee7687" providerId="ADAL" clId="{C55BD0D1-6233-4CDE-A408-4F2005D12777}" dt="2022-09-07T15:33:07.489" v="18" actId="14100"/>
          <ac:picMkLst>
            <pc:docMk/>
            <pc:sldMk cId="2856299616" sldId="263"/>
            <ac:picMk id="3" creationId="{3EBB2253-2D84-471B-ABE9-630B920628BA}"/>
          </ac:picMkLst>
        </pc:picChg>
      </pc:sldChg>
      <pc:sldChg chg="modSp mod">
        <pc:chgData name="Maggie Sorrell" userId="f8a8f065-dbaf-4096-bbaa-7615a3ee7687" providerId="ADAL" clId="{C55BD0D1-6233-4CDE-A408-4F2005D12777}" dt="2022-09-12T16:26:14.836" v="481" actId="113"/>
        <pc:sldMkLst>
          <pc:docMk/>
          <pc:sldMk cId="2764957333" sldId="275"/>
        </pc:sldMkLst>
        <pc:spChg chg="mod">
          <ac:chgData name="Maggie Sorrell" userId="f8a8f065-dbaf-4096-bbaa-7615a3ee7687" providerId="ADAL" clId="{C55BD0D1-6233-4CDE-A408-4F2005D12777}" dt="2022-09-12T16:26:14.836" v="481" actId="113"/>
          <ac:spMkLst>
            <pc:docMk/>
            <pc:sldMk cId="2764957333" sldId="275"/>
            <ac:spMk id="4" creationId="{00000000-0000-0000-0000-000000000000}"/>
          </ac:spMkLst>
        </pc:spChg>
        <pc:spChg chg="mod">
          <ac:chgData name="Maggie Sorrell" userId="f8a8f065-dbaf-4096-bbaa-7615a3ee7687" providerId="ADAL" clId="{C55BD0D1-6233-4CDE-A408-4F2005D12777}" dt="2022-09-12T16:17:20.280" v="480" actId="113"/>
          <ac:spMkLst>
            <pc:docMk/>
            <pc:sldMk cId="2764957333" sldId="275"/>
            <ac:spMk id="28" creationId="{00000000-0000-0000-0000-000000000000}"/>
          </ac:spMkLst>
        </pc:spChg>
      </pc:sldChg>
      <pc:sldChg chg="modSp mod">
        <pc:chgData name="Maggie Sorrell" userId="f8a8f065-dbaf-4096-bbaa-7615a3ee7687" providerId="ADAL" clId="{C55BD0D1-6233-4CDE-A408-4F2005D12777}" dt="2022-09-12T15:25:37.145" v="427" actId="33524"/>
        <pc:sldMkLst>
          <pc:docMk/>
          <pc:sldMk cId="1119929178" sldId="278"/>
        </pc:sldMkLst>
        <pc:spChg chg="mod">
          <ac:chgData name="Maggie Sorrell" userId="f8a8f065-dbaf-4096-bbaa-7615a3ee7687" providerId="ADAL" clId="{C55BD0D1-6233-4CDE-A408-4F2005D12777}" dt="2022-09-12T15:25:37.145" v="427" actId="33524"/>
          <ac:spMkLst>
            <pc:docMk/>
            <pc:sldMk cId="1119929178" sldId="278"/>
            <ac:spMk id="19" creationId="{00000000-0000-0000-0000-000000000000}"/>
          </ac:spMkLst>
        </pc:spChg>
      </pc:sldChg>
      <pc:sldChg chg="modSp mod">
        <pc:chgData name="Maggie Sorrell" userId="f8a8f065-dbaf-4096-bbaa-7615a3ee7687" providerId="ADAL" clId="{C55BD0D1-6233-4CDE-A408-4F2005D12777}" dt="2022-09-12T14:25:33.379" v="115" actId="20577"/>
        <pc:sldMkLst>
          <pc:docMk/>
          <pc:sldMk cId="293751124" sldId="295"/>
        </pc:sldMkLst>
        <pc:spChg chg="mod">
          <ac:chgData name="Maggie Sorrell" userId="f8a8f065-dbaf-4096-bbaa-7615a3ee7687" providerId="ADAL" clId="{C55BD0D1-6233-4CDE-A408-4F2005D12777}" dt="2022-09-12T14:25:33.379" v="115" actId="20577"/>
          <ac:spMkLst>
            <pc:docMk/>
            <pc:sldMk cId="293751124" sldId="295"/>
            <ac:spMk id="11" creationId="{00000000-0000-0000-0000-000000000000}"/>
          </ac:spMkLst>
        </pc:spChg>
      </pc:sldChg>
      <pc:sldChg chg="modSp mod">
        <pc:chgData name="Maggie Sorrell" userId="f8a8f065-dbaf-4096-bbaa-7615a3ee7687" providerId="ADAL" clId="{C55BD0D1-6233-4CDE-A408-4F2005D12777}" dt="2022-09-12T14:50:38.238" v="116" actId="20577"/>
        <pc:sldMkLst>
          <pc:docMk/>
          <pc:sldMk cId="3137938208" sldId="296"/>
        </pc:sldMkLst>
        <pc:spChg chg="mod">
          <ac:chgData name="Maggie Sorrell" userId="f8a8f065-dbaf-4096-bbaa-7615a3ee7687" providerId="ADAL" clId="{C55BD0D1-6233-4CDE-A408-4F2005D12777}" dt="2022-09-12T14:50:38.238" v="116" actId="20577"/>
          <ac:spMkLst>
            <pc:docMk/>
            <pc:sldMk cId="3137938208" sldId="296"/>
            <ac:spMk id="12" creationId="{00000000-0000-0000-0000-000000000000}"/>
          </ac:spMkLst>
        </pc:spChg>
      </pc:sldChg>
      <pc:sldChg chg="modSp del mod">
        <pc:chgData name="Maggie Sorrell" userId="f8a8f065-dbaf-4096-bbaa-7615a3ee7687" providerId="ADAL" clId="{C55BD0D1-6233-4CDE-A408-4F2005D12777}" dt="2022-09-12T13:58:49.874" v="19" actId="2696"/>
        <pc:sldMkLst>
          <pc:docMk/>
          <pc:sldMk cId="3150356318" sldId="299"/>
        </pc:sldMkLst>
        <pc:graphicFrameChg chg="modGraphic">
          <ac:chgData name="Maggie Sorrell" userId="f8a8f065-dbaf-4096-bbaa-7615a3ee7687" providerId="ADAL" clId="{C55BD0D1-6233-4CDE-A408-4F2005D12777}" dt="2022-08-04T15:07:37.580" v="0" actId="14734"/>
          <ac:graphicFrameMkLst>
            <pc:docMk/>
            <pc:sldMk cId="3150356318" sldId="299"/>
            <ac:graphicFrameMk id="7" creationId="{179F215A-31AD-4994-9B01-8E4FC015B665}"/>
          </ac:graphicFrameMkLst>
        </pc:graphicFrameChg>
      </pc:sldChg>
      <pc:sldChg chg="modSp mod">
        <pc:chgData name="Maggie Sorrell" userId="f8a8f065-dbaf-4096-bbaa-7615a3ee7687" providerId="ADAL" clId="{C55BD0D1-6233-4CDE-A408-4F2005D12777}" dt="2022-09-12T14:24:40.409" v="113" actId="20577"/>
        <pc:sldMkLst>
          <pc:docMk/>
          <pc:sldMk cId="2670345836" sldId="300"/>
        </pc:sldMkLst>
        <pc:spChg chg="mod">
          <ac:chgData name="Maggie Sorrell" userId="f8a8f065-dbaf-4096-bbaa-7615a3ee7687" providerId="ADAL" clId="{C55BD0D1-6233-4CDE-A408-4F2005D12777}" dt="2022-09-12T14:24:40.409" v="113" actId="20577"/>
          <ac:spMkLst>
            <pc:docMk/>
            <pc:sldMk cId="2670345836" sldId="300"/>
            <ac:spMk id="2" creationId="{00000000-0000-0000-0000-000000000000}"/>
          </ac:spMkLst>
        </pc:spChg>
        <pc:grpChg chg="mod">
          <ac:chgData name="Maggie Sorrell" userId="f8a8f065-dbaf-4096-bbaa-7615a3ee7687" providerId="ADAL" clId="{C55BD0D1-6233-4CDE-A408-4F2005D12777}" dt="2022-09-12T14:24:25.965" v="83" actId="1076"/>
          <ac:grpSpMkLst>
            <pc:docMk/>
            <pc:sldMk cId="2670345836" sldId="300"/>
            <ac:grpSpMk id="6" creationId="{00000000-0000-0000-0000-000000000000}"/>
          </ac:grpSpMkLst>
        </pc:grpChg>
      </pc:sldChg>
      <pc:sldChg chg="modSp mod">
        <pc:chgData name="Maggie Sorrell" userId="f8a8f065-dbaf-4096-bbaa-7615a3ee7687" providerId="ADAL" clId="{C55BD0D1-6233-4CDE-A408-4F2005D12777}" dt="2022-09-12T16:10:07.558" v="479" actId="20577"/>
        <pc:sldMkLst>
          <pc:docMk/>
          <pc:sldMk cId="460440594" sldId="302"/>
        </pc:sldMkLst>
        <pc:spChg chg="mod">
          <ac:chgData name="Maggie Sorrell" userId="f8a8f065-dbaf-4096-bbaa-7615a3ee7687" providerId="ADAL" clId="{C55BD0D1-6233-4CDE-A408-4F2005D12777}" dt="2022-09-12T16:10:07.558" v="479" actId="20577"/>
          <ac:spMkLst>
            <pc:docMk/>
            <pc:sldMk cId="460440594" sldId="302"/>
            <ac:spMk id="15" creationId="{00000000-0000-0000-0000-000000000000}"/>
          </ac:spMkLst>
        </pc:spChg>
      </pc:sldChg>
      <pc:sldChg chg="modSp mod">
        <pc:chgData name="Maggie Sorrell" userId="f8a8f065-dbaf-4096-bbaa-7615a3ee7687" providerId="ADAL" clId="{C55BD0D1-6233-4CDE-A408-4F2005D12777}" dt="2022-08-09T14:39:17.370" v="8" actId="20577"/>
        <pc:sldMkLst>
          <pc:docMk/>
          <pc:sldMk cId="502781873" sldId="303"/>
        </pc:sldMkLst>
        <pc:spChg chg="mod">
          <ac:chgData name="Maggie Sorrell" userId="f8a8f065-dbaf-4096-bbaa-7615a3ee7687" providerId="ADAL" clId="{C55BD0D1-6233-4CDE-A408-4F2005D12777}" dt="2022-08-09T14:39:17.370" v="8" actId="20577"/>
          <ac:spMkLst>
            <pc:docMk/>
            <pc:sldMk cId="502781873" sldId="303"/>
            <ac:spMk id="16" creationId="{00000000-0000-0000-0000-000000000000}"/>
          </ac:spMkLst>
        </pc:spChg>
        <pc:graphicFrameChg chg="modGraphic">
          <ac:chgData name="Maggie Sorrell" userId="f8a8f065-dbaf-4096-bbaa-7615a3ee7687" providerId="ADAL" clId="{C55BD0D1-6233-4CDE-A408-4F2005D12777}" dt="2022-08-04T15:16:47.383" v="2" actId="14734"/>
          <ac:graphicFrameMkLst>
            <pc:docMk/>
            <pc:sldMk cId="502781873" sldId="303"/>
            <ac:graphicFrameMk id="13" creationId="{00000000-0000-0000-0000-000000000000}"/>
          </ac:graphicFrameMkLst>
        </pc:graphicFrameChg>
      </pc:sldChg>
      <pc:sldChg chg="modSp mod">
        <pc:chgData name="Maggie Sorrell" userId="f8a8f065-dbaf-4096-bbaa-7615a3ee7687" providerId="ADAL" clId="{C55BD0D1-6233-4CDE-A408-4F2005D12777}" dt="2022-09-12T16:28:13.082" v="482" actId="20577"/>
        <pc:sldMkLst>
          <pc:docMk/>
          <pc:sldMk cId="1482161372" sldId="305"/>
        </pc:sldMkLst>
        <pc:spChg chg="mod">
          <ac:chgData name="Maggie Sorrell" userId="f8a8f065-dbaf-4096-bbaa-7615a3ee7687" providerId="ADAL" clId="{C55BD0D1-6233-4CDE-A408-4F2005D12777}" dt="2022-09-12T16:28:13.082" v="482" actId="20577"/>
          <ac:spMkLst>
            <pc:docMk/>
            <pc:sldMk cId="1482161372" sldId="305"/>
            <ac:spMk id="28" creationId="{00000000-0000-0000-0000-000000000000}"/>
          </ac:spMkLst>
        </pc:spChg>
      </pc:sldChg>
      <pc:sldChg chg="modSp mod">
        <pc:chgData name="Maggie Sorrell" userId="f8a8f065-dbaf-4096-bbaa-7615a3ee7687" providerId="ADAL" clId="{C55BD0D1-6233-4CDE-A408-4F2005D12777}" dt="2022-09-12T16:28:23.637" v="483" actId="33524"/>
        <pc:sldMkLst>
          <pc:docMk/>
          <pc:sldMk cId="2420846482" sldId="306"/>
        </pc:sldMkLst>
        <pc:spChg chg="mod">
          <ac:chgData name="Maggie Sorrell" userId="f8a8f065-dbaf-4096-bbaa-7615a3ee7687" providerId="ADAL" clId="{C55BD0D1-6233-4CDE-A408-4F2005D12777}" dt="2022-09-12T16:28:23.637" v="483" actId="33524"/>
          <ac:spMkLst>
            <pc:docMk/>
            <pc:sldMk cId="2420846482" sldId="306"/>
            <ac:spMk id="36" creationId="{00000000-0000-0000-0000-000000000000}"/>
          </ac:spMkLst>
        </pc:spChg>
      </pc:sldChg>
      <pc:sldChg chg="modSp mod">
        <pc:chgData name="Maggie Sorrell" userId="f8a8f065-dbaf-4096-bbaa-7615a3ee7687" providerId="ADAL" clId="{C55BD0D1-6233-4CDE-A408-4F2005D12777}" dt="2022-09-12T16:28:31.843" v="484" actId="33524"/>
        <pc:sldMkLst>
          <pc:docMk/>
          <pc:sldMk cId="309126712" sldId="307"/>
        </pc:sldMkLst>
        <pc:spChg chg="mod">
          <ac:chgData name="Maggie Sorrell" userId="f8a8f065-dbaf-4096-bbaa-7615a3ee7687" providerId="ADAL" clId="{C55BD0D1-6233-4CDE-A408-4F2005D12777}" dt="2022-09-12T16:28:31.843" v="484" actId="33524"/>
          <ac:spMkLst>
            <pc:docMk/>
            <pc:sldMk cId="309126712" sldId="307"/>
            <ac:spMk id="25" creationId="{00000000-0000-0000-0000-000000000000}"/>
          </ac:spMkLst>
        </pc:spChg>
        <pc:spChg chg="mod">
          <ac:chgData name="Maggie Sorrell" userId="f8a8f065-dbaf-4096-bbaa-7615a3ee7687" providerId="ADAL" clId="{C55BD0D1-6233-4CDE-A408-4F2005D12777}" dt="2022-08-09T14:37:43.532" v="5" actId="20577"/>
          <ac:spMkLst>
            <pc:docMk/>
            <pc:sldMk cId="309126712" sldId="307"/>
            <ac:spMk id="48" creationId="{00000000-0000-0000-0000-000000000000}"/>
          </ac:spMkLst>
        </pc:spChg>
      </pc:sldChg>
      <pc:sldChg chg="modSp mod">
        <pc:chgData name="Maggie Sorrell" userId="f8a8f065-dbaf-4096-bbaa-7615a3ee7687" providerId="ADAL" clId="{C55BD0D1-6233-4CDE-A408-4F2005D12777}" dt="2022-09-12T16:34:29.445" v="485" actId="33524"/>
        <pc:sldMkLst>
          <pc:docMk/>
          <pc:sldMk cId="3830912811" sldId="310"/>
        </pc:sldMkLst>
        <pc:spChg chg="mod">
          <ac:chgData name="Maggie Sorrell" userId="f8a8f065-dbaf-4096-bbaa-7615a3ee7687" providerId="ADAL" clId="{C55BD0D1-6233-4CDE-A408-4F2005D12777}" dt="2022-09-12T16:34:29.445" v="485" actId="33524"/>
          <ac:spMkLst>
            <pc:docMk/>
            <pc:sldMk cId="3830912811" sldId="310"/>
            <ac:spMk id="5" creationId="{00000000-0000-0000-0000-000000000000}"/>
          </ac:spMkLst>
        </pc:spChg>
      </pc:sldChg>
      <pc:sldChg chg="modSp mod">
        <pc:chgData name="Maggie Sorrell" userId="f8a8f065-dbaf-4096-bbaa-7615a3ee7687" providerId="ADAL" clId="{C55BD0D1-6233-4CDE-A408-4F2005D12777}" dt="2022-09-12T15:11:57.122" v="426" actId="20577"/>
        <pc:sldMkLst>
          <pc:docMk/>
          <pc:sldMk cId="3153162220" sldId="311"/>
        </pc:sldMkLst>
        <pc:spChg chg="mod">
          <ac:chgData name="Maggie Sorrell" userId="f8a8f065-dbaf-4096-bbaa-7615a3ee7687" providerId="ADAL" clId="{C55BD0D1-6233-4CDE-A408-4F2005D12777}" dt="2022-09-12T15:11:57.122" v="426" actId="20577"/>
          <ac:spMkLst>
            <pc:docMk/>
            <pc:sldMk cId="3153162220" sldId="311"/>
            <ac:spMk id="15" creationId="{00000000-0000-0000-0000-000000000000}"/>
          </ac:spMkLst>
        </pc:spChg>
      </pc:sldChg>
      <pc:sldChg chg="modSp mod">
        <pc:chgData name="Maggie Sorrell" userId="f8a8f065-dbaf-4096-bbaa-7615a3ee7687" providerId="ADAL" clId="{C55BD0D1-6233-4CDE-A408-4F2005D12777}" dt="2022-09-12T15:00:23.439" v="378" actId="20577"/>
        <pc:sldMkLst>
          <pc:docMk/>
          <pc:sldMk cId="762426932" sldId="312"/>
        </pc:sldMkLst>
        <pc:spChg chg="mod">
          <ac:chgData name="Maggie Sorrell" userId="f8a8f065-dbaf-4096-bbaa-7615a3ee7687" providerId="ADAL" clId="{C55BD0D1-6233-4CDE-A408-4F2005D12777}" dt="2022-09-12T15:00:23.439" v="378" actId="20577"/>
          <ac:spMkLst>
            <pc:docMk/>
            <pc:sldMk cId="762426932" sldId="312"/>
            <ac:spMk id="12" creationId="{00000000-0000-0000-0000-000000000000}"/>
          </ac:spMkLst>
        </pc:spChg>
      </pc:sldChg>
      <pc:sldChg chg="modSp mod">
        <pc:chgData name="Maggie Sorrell" userId="f8a8f065-dbaf-4096-bbaa-7615a3ee7687" providerId="ADAL" clId="{C55BD0D1-6233-4CDE-A408-4F2005D12777}" dt="2022-09-12T16:43:58.753" v="506" actId="33524"/>
        <pc:sldMkLst>
          <pc:docMk/>
          <pc:sldMk cId="846676415" sldId="314"/>
        </pc:sldMkLst>
        <pc:spChg chg="mod">
          <ac:chgData name="Maggie Sorrell" userId="f8a8f065-dbaf-4096-bbaa-7615a3ee7687" providerId="ADAL" clId="{C55BD0D1-6233-4CDE-A408-4F2005D12777}" dt="2022-09-12T16:43:58.753" v="506" actId="33524"/>
          <ac:spMkLst>
            <pc:docMk/>
            <pc:sldMk cId="846676415" sldId="314"/>
            <ac:spMk id="18" creationId="{00000000-0000-0000-0000-000000000000}"/>
          </ac:spMkLst>
        </pc:spChg>
      </pc:sldChg>
      <pc:sldChg chg="modSp mod">
        <pc:chgData name="Maggie Sorrell" userId="f8a8f065-dbaf-4096-bbaa-7615a3ee7687" providerId="ADAL" clId="{C55BD0D1-6233-4CDE-A408-4F2005D12777}" dt="2022-09-12T16:45:37.442" v="511" actId="33524"/>
        <pc:sldMkLst>
          <pc:docMk/>
          <pc:sldMk cId="1005142977" sldId="315"/>
        </pc:sldMkLst>
        <pc:spChg chg="mod">
          <ac:chgData name="Maggie Sorrell" userId="f8a8f065-dbaf-4096-bbaa-7615a3ee7687" providerId="ADAL" clId="{C55BD0D1-6233-4CDE-A408-4F2005D12777}" dt="2022-09-12T16:45:37.442" v="511" actId="33524"/>
          <ac:spMkLst>
            <pc:docMk/>
            <pc:sldMk cId="1005142977" sldId="315"/>
            <ac:spMk id="18" creationId="{00000000-0000-0000-0000-000000000000}"/>
          </ac:spMkLst>
        </pc:spChg>
        <pc:spChg chg="mod">
          <ac:chgData name="Maggie Sorrell" userId="f8a8f065-dbaf-4096-bbaa-7615a3ee7687" providerId="ADAL" clId="{C55BD0D1-6233-4CDE-A408-4F2005D12777}" dt="2022-08-18T22:18:43.230" v="10" actId="1076"/>
          <ac:spMkLst>
            <pc:docMk/>
            <pc:sldMk cId="1005142977" sldId="315"/>
            <ac:spMk id="24" creationId="{00000000-0000-0000-0000-000000000000}"/>
          </ac:spMkLst>
        </pc:spChg>
      </pc:sldChg>
      <pc:sldChg chg="modSp mod">
        <pc:chgData name="Maggie Sorrell" userId="f8a8f065-dbaf-4096-bbaa-7615a3ee7687" providerId="ADAL" clId="{C55BD0D1-6233-4CDE-A408-4F2005D12777}" dt="2022-09-12T16:47:01.684" v="521" actId="20577"/>
        <pc:sldMkLst>
          <pc:docMk/>
          <pc:sldMk cId="3526233769" sldId="316"/>
        </pc:sldMkLst>
        <pc:spChg chg="mod">
          <ac:chgData name="Maggie Sorrell" userId="f8a8f065-dbaf-4096-bbaa-7615a3ee7687" providerId="ADAL" clId="{C55BD0D1-6233-4CDE-A408-4F2005D12777}" dt="2022-09-12T16:47:01.684" v="521" actId="20577"/>
          <ac:spMkLst>
            <pc:docMk/>
            <pc:sldMk cId="3526233769" sldId="316"/>
            <ac:spMk id="20" creationId="{00000000-0000-0000-0000-000000000000}"/>
          </ac:spMkLst>
        </pc:spChg>
      </pc:sldChg>
      <pc:sldChg chg="modSp mod">
        <pc:chgData name="Maggie Sorrell" userId="f8a8f065-dbaf-4096-bbaa-7615a3ee7687" providerId="ADAL" clId="{C55BD0D1-6233-4CDE-A408-4F2005D12777}" dt="2022-09-12T16:47:37.636" v="524" actId="33524"/>
        <pc:sldMkLst>
          <pc:docMk/>
          <pc:sldMk cId="2947734995" sldId="317"/>
        </pc:sldMkLst>
        <pc:spChg chg="mod">
          <ac:chgData name="Maggie Sorrell" userId="f8a8f065-dbaf-4096-bbaa-7615a3ee7687" providerId="ADAL" clId="{C55BD0D1-6233-4CDE-A408-4F2005D12777}" dt="2022-09-12T16:47:37.636" v="524" actId="33524"/>
          <ac:spMkLst>
            <pc:docMk/>
            <pc:sldMk cId="2947734995" sldId="317"/>
            <ac:spMk id="18" creationId="{00000000-0000-0000-0000-000000000000}"/>
          </ac:spMkLst>
        </pc:spChg>
        <pc:grpChg chg="mod">
          <ac:chgData name="Maggie Sorrell" userId="f8a8f065-dbaf-4096-bbaa-7615a3ee7687" providerId="ADAL" clId="{C55BD0D1-6233-4CDE-A408-4F2005D12777}" dt="2022-08-04T15:23:49.077" v="3" actId="1076"/>
          <ac:grpSpMkLst>
            <pc:docMk/>
            <pc:sldMk cId="2947734995" sldId="317"/>
            <ac:grpSpMk id="16" creationId="{00000000-0000-0000-0000-000000000000}"/>
          </ac:grpSpMkLst>
        </pc:grpChg>
      </pc:sldChg>
      <pc:sldChg chg="modSp mod">
        <pc:chgData name="Maggie Sorrell" userId="f8a8f065-dbaf-4096-bbaa-7615a3ee7687" providerId="ADAL" clId="{C55BD0D1-6233-4CDE-A408-4F2005D12777}" dt="2022-09-12T16:53:25.150" v="545" actId="20577"/>
        <pc:sldMkLst>
          <pc:docMk/>
          <pc:sldMk cId="41357078" sldId="326"/>
        </pc:sldMkLst>
        <pc:spChg chg="mod">
          <ac:chgData name="Maggie Sorrell" userId="f8a8f065-dbaf-4096-bbaa-7615a3ee7687" providerId="ADAL" clId="{C55BD0D1-6233-4CDE-A408-4F2005D12777}" dt="2022-09-12T16:53:25.150" v="545" actId="20577"/>
          <ac:spMkLst>
            <pc:docMk/>
            <pc:sldMk cId="41357078" sldId="326"/>
            <ac:spMk id="12" creationId="{00000000-0000-0000-0000-000000000000}"/>
          </ac:spMkLst>
        </pc:spChg>
      </pc:sldChg>
      <pc:sldChg chg="modSp mod">
        <pc:chgData name="Maggie Sorrell" userId="f8a8f065-dbaf-4096-bbaa-7615a3ee7687" providerId="ADAL" clId="{C55BD0D1-6233-4CDE-A408-4F2005D12777}" dt="2022-09-12T16:44:56.703" v="509" actId="5793"/>
        <pc:sldMkLst>
          <pc:docMk/>
          <pc:sldMk cId="3348964289" sldId="329"/>
        </pc:sldMkLst>
        <pc:spChg chg="mod">
          <ac:chgData name="Maggie Sorrell" userId="f8a8f065-dbaf-4096-bbaa-7615a3ee7687" providerId="ADAL" clId="{C55BD0D1-6233-4CDE-A408-4F2005D12777}" dt="2022-09-12T16:44:56.703" v="509" actId="5793"/>
          <ac:spMkLst>
            <pc:docMk/>
            <pc:sldMk cId="3348964289" sldId="329"/>
            <ac:spMk id="15" creationId="{00000000-0000-0000-0000-000000000000}"/>
          </ac:spMkLst>
        </pc:spChg>
      </pc:sldChg>
      <pc:sldChg chg="modSp mod">
        <pc:chgData name="Maggie Sorrell" userId="f8a8f065-dbaf-4096-bbaa-7615a3ee7687" providerId="ADAL" clId="{C55BD0D1-6233-4CDE-A408-4F2005D12777}" dt="2022-09-07T15:27:58.478" v="14" actId="1076"/>
        <pc:sldMkLst>
          <pc:docMk/>
          <pc:sldMk cId="2310957044" sldId="333"/>
        </pc:sldMkLst>
        <pc:picChg chg="mod">
          <ac:chgData name="Maggie Sorrell" userId="f8a8f065-dbaf-4096-bbaa-7615a3ee7687" providerId="ADAL" clId="{C55BD0D1-6233-4CDE-A408-4F2005D12777}" dt="2022-09-07T15:27:57.418" v="13" actId="1076"/>
          <ac:picMkLst>
            <pc:docMk/>
            <pc:sldMk cId="2310957044" sldId="333"/>
            <ac:picMk id="3" creationId="{EF84DAD2-DA53-435F-85B6-E4E5B762AC24}"/>
          </ac:picMkLst>
        </pc:picChg>
        <pc:picChg chg="mod">
          <ac:chgData name="Maggie Sorrell" userId="f8a8f065-dbaf-4096-bbaa-7615a3ee7687" providerId="ADAL" clId="{C55BD0D1-6233-4CDE-A408-4F2005D12777}" dt="2022-09-07T15:27:58.478" v="14" actId="1076"/>
          <ac:picMkLst>
            <pc:docMk/>
            <pc:sldMk cId="2310957044" sldId="333"/>
            <ac:picMk id="6" creationId="{D799C6E7-D69A-46E0-893F-EF1E6ED70EDE}"/>
          </ac:picMkLst>
        </pc:picChg>
      </pc:sldChg>
      <pc:sldChg chg="addSp delSp modSp mod">
        <pc:chgData name="Maggie Sorrell" userId="f8a8f065-dbaf-4096-bbaa-7615a3ee7687" providerId="ADAL" clId="{C55BD0D1-6233-4CDE-A408-4F2005D12777}" dt="2022-09-12T14:11:55.296" v="82" actId="255"/>
        <pc:sldMkLst>
          <pc:docMk/>
          <pc:sldMk cId="4291509161" sldId="338"/>
        </pc:sldMkLst>
        <pc:graphicFrameChg chg="del mod modGraphic">
          <ac:chgData name="Maggie Sorrell" userId="f8a8f065-dbaf-4096-bbaa-7615a3ee7687" providerId="ADAL" clId="{C55BD0D1-6233-4CDE-A408-4F2005D12777}" dt="2022-09-12T14:03:47.957" v="27" actId="478"/>
          <ac:graphicFrameMkLst>
            <pc:docMk/>
            <pc:sldMk cId="4291509161" sldId="338"/>
            <ac:graphicFrameMk id="5" creationId="{BA31C44D-9118-4337-AFEA-A952C46A4544}"/>
          </ac:graphicFrameMkLst>
        </pc:graphicFrameChg>
        <pc:graphicFrameChg chg="add mod modGraphic">
          <ac:chgData name="Maggie Sorrell" userId="f8a8f065-dbaf-4096-bbaa-7615a3ee7687" providerId="ADAL" clId="{C55BD0D1-6233-4CDE-A408-4F2005D12777}" dt="2022-09-12T14:11:55.296" v="82" actId="255"/>
          <ac:graphicFrameMkLst>
            <pc:docMk/>
            <pc:sldMk cId="4291509161" sldId="338"/>
            <ac:graphicFrameMk id="7" creationId="{B49093B7-7346-4BE8-B2BB-F8A2B39C3F2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87CA65-420F-4D29-8385-F87BEAFF1B38}" type="datetimeFigureOut">
              <a:rPr lang="en-US" smtClean="0"/>
              <a:t>9/14/2022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13E4A2-546B-45FC-8826-6C1159B1ED3C}" type="slidenum">
              <a:rPr lang="en-US" smtClean="0"/>
              <a:t>‹#›</a:t>
            </a:fld>
            <a:endParaRPr lang="en-US"/>
          </a:p>
        </p:txBody>
      </p:sp>
    </p:spTree>
    <p:extLst>
      <p:ext uri="{BB962C8B-B14F-4D97-AF65-F5344CB8AC3E}">
        <p14:creationId xmlns:p14="http://schemas.microsoft.com/office/powerpoint/2010/main" val="2467713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13E4A2-546B-45FC-8826-6C1159B1ED3C}" type="slidenum">
              <a:rPr lang="en-US" smtClean="0"/>
              <a:t>14</a:t>
            </a:fld>
            <a:endParaRPr lang="en-US"/>
          </a:p>
        </p:txBody>
      </p:sp>
    </p:spTree>
    <p:extLst>
      <p:ext uri="{BB962C8B-B14F-4D97-AF65-F5344CB8AC3E}">
        <p14:creationId xmlns:p14="http://schemas.microsoft.com/office/powerpoint/2010/main" val="1988105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13E4A2-546B-45FC-8826-6C1159B1ED3C}" type="slidenum">
              <a:rPr lang="en-US" smtClean="0"/>
              <a:t>15</a:t>
            </a:fld>
            <a:endParaRPr lang="en-US"/>
          </a:p>
        </p:txBody>
      </p:sp>
    </p:spTree>
    <p:extLst>
      <p:ext uri="{BB962C8B-B14F-4D97-AF65-F5344CB8AC3E}">
        <p14:creationId xmlns:p14="http://schemas.microsoft.com/office/powerpoint/2010/main" val="18102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13E4A2-546B-45FC-8826-6C1159B1ED3C}" type="slidenum">
              <a:rPr lang="en-US" smtClean="0"/>
              <a:t>16</a:t>
            </a:fld>
            <a:endParaRPr lang="en-US"/>
          </a:p>
        </p:txBody>
      </p:sp>
    </p:spTree>
    <p:extLst>
      <p:ext uri="{BB962C8B-B14F-4D97-AF65-F5344CB8AC3E}">
        <p14:creationId xmlns:p14="http://schemas.microsoft.com/office/powerpoint/2010/main" val="4114892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13E4A2-546B-45FC-8826-6C1159B1ED3C}" type="slidenum">
              <a:rPr lang="en-US" smtClean="0"/>
              <a:t>17</a:t>
            </a:fld>
            <a:endParaRPr lang="en-US"/>
          </a:p>
        </p:txBody>
      </p:sp>
    </p:spTree>
    <p:extLst>
      <p:ext uri="{BB962C8B-B14F-4D97-AF65-F5344CB8AC3E}">
        <p14:creationId xmlns:p14="http://schemas.microsoft.com/office/powerpoint/2010/main" val="3042753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13E4A2-546B-45FC-8826-6C1159B1ED3C}" type="slidenum">
              <a:rPr lang="en-US" smtClean="0"/>
              <a:t>18</a:t>
            </a:fld>
            <a:endParaRPr lang="en-US"/>
          </a:p>
        </p:txBody>
      </p:sp>
    </p:spTree>
    <p:extLst>
      <p:ext uri="{BB962C8B-B14F-4D97-AF65-F5344CB8AC3E}">
        <p14:creationId xmlns:p14="http://schemas.microsoft.com/office/powerpoint/2010/main" val="2075539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13E4A2-546B-45FC-8826-6C1159B1ED3C}" type="slidenum">
              <a:rPr lang="en-US" smtClean="0"/>
              <a:t>19</a:t>
            </a:fld>
            <a:endParaRPr lang="en-US"/>
          </a:p>
        </p:txBody>
      </p:sp>
    </p:spTree>
    <p:extLst>
      <p:ext uri="{BB962C8B-B14F-4D97-AF65-F5344CB8AC3E}">
        <p14:creationId xmlns:p14="http://schemas.microsoft.com/office/powerpoint/2010/main" val="4095480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13E4A2-546B-45FC-8826-6C1159B1ED3C}" type="slidenum">
              <a:rPr lang="en-US" smtClean="0"/>
              <a:t>20</a:t>
            </a:fld>
            <a:endParaRPr lang="en-US"/>
          </a:p>
        </p:txBody>
      </p:sp>
    </p:spTree>
    <p:extLst>
      <p:ext uri="{BB962C8B-B14F-4D97-AF65-F5344CB8AC3E}">
        <p14:creationId xmlns:p14="http://schemas.microsoft.com/office/powerpoint/2010/main" val="316707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13E4A2-546B-45FC-8826-6C1159B1ED3C}" type="slidenum">
              <a:rPr lang="en-US" smtClean="0"/>
              <a:t>21</a:t>
            </a:fld>
            <a:endParaRPr lang="en-US"/>
          </a:p>
        </p:txBody>
      </p:sp>
    </p:spTree>
    <p:extLst>
      <p:ext uri="{BB962C8B-B14F-4D97-AF65-F5344CB8AC3E}">
        <p14:creationId xmlns:p14="http://schemas.microsoft.com/office/powerpoint/2010/main" val="3678760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13E4A2-546B-45FC-8826-6C1159B1ED3C}" type="slidenum">
              <a:rPr lang="en-US" smtClean="0"/>
              <a:t>22</a:t>
            </a:fld>
            <a:endParaRPr lang="en-US"/>
          </a:p>
        </p:txBody>
      </p:sp>
    </p:spTree>
    <p:extLst>
      <p:ext uri="{BB962C8B-B14F-4D97-AF65-F5344CB8AC3E}">
        <p14:creationId xmlns:p14="http://schemas.microsoft.com/office/powerpoint/2010/main" val="2297457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82A524-9D63-4B00-A3A6-73791DE268A7}"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630EC-33FC-4FC7-B8AE-D2B68DB04DEE}" type="slidenum">
              <a:rPr lang="en-US" smtClean="0"/>
              <a:t>‹#›</a:t>
            </a:fld>
            <a:endParaRPr lang="en-US"/>
          </a:p>
        </p:txBody>
      </p:sp>
    </p:spTree>
    <p:extLst>
      <p:ext uri="{BB962C8B-B14F-4D97-AF65-F5344CB8AC3E}">
        <p14:creationId xmlns:p14="http://schemas.microsoft.com/office/powerpoint/2010/main" val="2981404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FF046E-CC7D-4248-BEF1-2BA3CF2AB854}"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630EC-33FC-4FC7-B8AE-D2B68DB04DEE}" type="slidenum">
              <a:rPr lang="en-US" smtClean="0"/>
              <a:t>‹#›</a:t>
            </a:fld>
            <a:endParaRPr lang="en-US"/>
          </a:p>
        </p:txBody>
      </p:sp>
    </p:spTree>
    <p:extLst>
      <p:ext uri="{BB962C8B-B14F-4D97-AF65-F5344CB8AC3E}">
        <p14:creationId xmlns:p14="http://schemas.microsoft.com/office/powerpoint/2010/main" val="139103183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FF046E-CC7D-4248-BEF1-2BA3CF2AB854}"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630EC-33FC-4FC7-B8AE-D2B68DB04DEE}" type="slidenum">
              <a:rPr lang="en-US" smtClean="0"/>
              <a:t>‹#›</a:t>
            </a:fld>
            <a:endParaRPr lang="en-US"/>
          </a:p>
        </p:txBody>
      </p:sp>
    </p:spTree>
    <p:extLst>
      <p:ext uri="{BB962C8B-B14F-4D97-AF65-F5344CB8AC3E}">
        <p14:creationId xmlns:p14="http://schemas.microsoft.com/office/powerpoint/2010/main" val="157503848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FF046E-CC7D-4248-BEF1-2BA3CF2AB854}"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630EC-33FC-4FC7-B8AE-D2B68DB04DEE}" type="slidenum">
              <a:rPr lang="en-US" smtClean="0"/>
              <a:t>‹#›</a:t>
            </a:fld>
            <a:endParaRPr lang="en-US"/>
          </a:p>
        </p:txBody>
      </p:sp>
    </p:spTree>
    <p:extLst>
      <p:ext uri="{BB962C8B-B14F-4D97-AF65-F5344CB8AC3E}">
        <p14:creationId xmlns:p14="http://schemas.microsoft.com/office/powerpoint/2010/main" val="118506172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FF046E-CC7D-4248-BEF1-2BA3CF2AB854}"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630EC-33FC-4FC7-B8AE-D2B68DB04DEE}" type="slidenum">
              <a:rPr lang="en-US" smtClean="0"/>
              <a:t>‹#›</a:t>
            </a:fld>
            <a:endParaRPr lang="en-US"/>
          </a:p>
        </p:txBody>
      </p:sp>
    </p:spTree>
    <p:extLst>
      <p:ext uri="{BB962C8B-B14F-4D97-AF65-F5344CB8AC3E}">
        <p14:creationId xmlns:p14="http://schemas.microsoft.com/office/powerpoint/2010/main" val="190746317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FF046E-CC7D-4248-BEF1-2BA3CF2AB854}" type="datetime1">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630EC-33FC-4FC7-B8AE-D2B68DB04DEE}" type="slidenum">
              <a:rPr lang="en-US" smtClean="0"/>
              <a:t>‹#›</a:t>
            </a:fld>
            <a:endParaRPr lang="en-US"/>
          </a:p>
        </p:txBody>
      </p:sp>
    </p:spTree>
    <p:extLst>
      <p:ext uri="{BB962C8B-B14F-4D97-AF65-F5344CB8AC3E}">
        <p14:creationId xmlns:p14="http://schemas.microsoft.com/office/powerpoint/2010/main" val="382693128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FF046E-CC7D-4248-BEF1-2BA3CF2AB854}" type="datetime1">
              <a:rPr lang="en-US" smtClean="0"/>
              <a:t>9/14/2022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8630EC-33FC-4FC7-B8AE-D2B68DB04DEE}" type="slidenum">
              <a:rPr lang="en-US" smtClean="0"/>
              <a:t>‹#›</a:t>
            </a:fld>
            <a:endParaRPr lang="en-US"/>
          </a:p>
        </p:txBody>
      </p:sp>
    </p:spTree>
    <p:extLst>
      <p:ext uri="{BB962C8B-B14F-4D97-AF65-F5344CB8AC3E}">
        <p14:creationId xmlns:p14="http://schemas.microsoft.com/office/powerpoint/2010/main" val="79793859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FF046E-CC7D-4248-BEF1-2BA3CF2AB854}" type="datetime1">
              <a:rPr lang="en-US" smtClean="0"/>
              <a:t>9/14/2022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8630EC-33FC-4FC7-B8AE-D2B68DB04DEE}" type="slidenum">
              <a:rPr lang="en-US" smtClean="0"/>
              <a:t>‹#›</a:t>
            </a:fld>
            <a:endParaRPr lang="en-US"/>
          </a:p>
        </p:txBody>
      </p:sp>
    </p:spTree>
    <p:extLst>
      <p:ext uri="{BB962C8B-B14F-4D97-AF65-F5344CB8AC3E}">
        <p14:creationId xmlns:p14="http://schemas.microsoft.com/office/powerpoint/2010/main" val="301830103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7A0F0-D661-4F52-ACCE-2B440658D22D}" type="datetime1">
              <a:rPr lang="en-US" smtClean="0"/>
              <a:t>9/14/2022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8630EC-33FC-4FC7-B8AE-D2B68DB04DEE}" type="slidenum">
              <a:rPr lang="en-US" smtClean="0"/>
              <a:t>‹#›</a:t>
            </a:fld>
            <a:endParaRPr lang="en-US"/>
          </a:p>
        </p:txBody>
      </p:sp>
    </p:spTree>
    <p:extLst>
      <p:ext uri="{BB962C8B-B14F-4D97-AF65-F5344CB8AC3E}">
        <p14:creationId xmlns:p14="http://schemas.microsoft.com/office/powerpoint/2010/main" val="1702934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FF046E-CC7D-4248-BEF1-2BA3CF2AB854}" type="datetime1">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630EC-33FC-4FC7-B8AE-D2B68DB04DEE}" type="slidenum">
              <a:rPr lang="en-US" smtClean="0"/>
              <a:t>‹#›</a:t>
            </a:fld>
            <a:endParaRPr lang="en-US"/>
          </a:p>
        </p:txBody>
      </p:sp>
    </p:spTree>
    <p:extLst>
      <p:ext uri="{BB962C8B-B14F-4D97-AF65-F5344CB8AC3E}">
        <p14:creationId xmlns:p14="http://schemas.microsoft.com/office/powerpoint/2010/main" val="241522765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FF046E-CC7D-4248-BEF1-2BA3CF2AB854}" type="datetime1">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630EC-33FC-4FC7-B8AE-D2B68DB04DEE}" type="slidenum">
              <a:rPr lang="en-US" smtClean="0"/>
              <a:t>‹#›</a:t>
            </a:fld>
            <a:endParaRPr lang="en-US"/>
          </a:p>
        </p:txBody>
      </p:sp>
    </p:spTree>
    <p:extLst>
      <p:ext uri="{BB962C8B-B14F-4D97-AF65-F5344CB8AC3E}">
        <p14:creationId xmlns:p14="http://schemas.microsoft.com/office/powerpoint/2010/main" val="4848938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F046E-CC7D-4248-BEF1-2BA3CF2AB854}" type="datetime1">
              <a:rPr lang="en-US" smtClean="0"/>
              <a:t>9/14/2022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630EC-33FC-4FC7-B8AE-D2B68DB04DEE}" type="slidenum">
              <a:rPr lang="en-US" smtClean="0"/>
              <a:t>‹#›</a:t>
            </a:fld>
            <a:endParaRPr lang="en-US"/>
          </a:p>
        </p:txBody>
      </p:sp>
    </p:spTree>
    <p:extLst>
      <p:ext uri="{BB962C8B-B14F-4D97-AF65-F5344CB8AC3E}">
        <p14:creationId xmlns:p14="http://schemas.microsoft.com/office/powerpoint/2010/main" val="206678781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mailto:AcademicScheduling@uttyler.ed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7.wdp"/><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AcademicScheduling@uttyler.edu" TargetMode="External"/><Relationship Id="rId1" Type="http://schemas.openxmlformats.org/officeDocument/2006/relationships/slideLayout" Target="../slideLayouts/slideLayout7.xml"/><Relationship Id="rId4" Type="http://schemas.microsoft.com/office/2007/relationships/hdphoto" Target="../media/hdphoto13.wdp"/></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mailto:AcademicScheduling@uttyler.edu"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mailto:AcademicScheduling@uttyler.edu"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558801" y="2121341"/>
            <a:ext cx="8253285" cy="923330"/>
          </a:xfrm>
          <a:prstGeom prst="rect">
            <a:avLst/>
          </a:prstGeom>
          <a:noFill/>
        </p:spPr>
        <p:txBody>
          <a:bodyPr wrap="none" rtlCol="0">
            <a:spAutoFit/>
          </a:bodyPr>
          <a:lstStyle/>
          <a:p>
            <a:r>
              <a:rPr lang="en-US" sz="5400" dirty="0">
                <a:solidFill>
                  <a:schemeClr val="accent1">
                    <a:lumMod val="50000"/>
                  </a:schemeClr>
                </a:solidFill>
                <a:latin typeface="Segoe UI Light" panose="020B0502040204020203" pitchFamily="34" charset="0"/>
                <a:cs typeface="Albany WT" panose="020B0604020202020204" pitchFamily="34" charset="0"/>
              </a:rPr>
              <a:t>Schedule of Classes Training</a:t>
            </a:r>
          </a:p>
        </p:txBody>
      </p:sp>
      <p:sp>
        <p:nvSpPr>
          <p:cNvPr id="24" name="TextBox 23"/>
          <p:cNvSpPr txBox="1"/>
          <p:nvPr/>
        </p:nvSpPr>
        <p:spPr>
          <a:xfrm>
            <a:off x="558801" y="2845271"/>
            <a:ext cx="3966150" cy="923330"/>
          </a:xfrm>
          <a:prstGeom prst="rect">
            <a:avLst/>
          </a:prstGeom>
          <a:noFill/>
        </p:spPr>
        <p:txBody>
          <a:bodyPr wrap="none" rtlCol="0">
            <a:spAutoFit/>
          </a:bodyPr>
          <a:lstStyle/>
          <a:p>
            <a:r>
              <a:rPr lang="en-US" sz="5400" dirty="0">
                <a:solidFill>
                  <a:schemeClr val="accent1">
                    <a:lumMod val="50000"/>
                  </a:schemeClr>
                </a:solidFill>
                <a:latin typeface="Segoe UI Semibold" panose="020B0702040204020203" pitchFamily="34" charset="0"/>
                <a:cs typeface="Albany WT" panose="020B0604020202020204" pitchFamily="34" charset="0"/>
              </a:rPr>
              <a:t>Spring 2023</a:t>
            </a:r>
          </a:p>
        </p:txBody>
      </p:sp>
      <p:sp>
        <p:nvSpPr>
          <p:cNvPr id="2" name="Rectangle 1"/>
          <p:cNvSpPr/>
          <p:nvPr/>
        </p:nvSpPr>
        <p:spPr>
          <a:xfrm>
            <a:off x="558801" y="3768601"/>
            <a:ext cx="3667222" cy="369332"/>
          </a:xfrm>
          <a:prstGeom prst="rect">
            <a:avLst/>
          </a:prstGeom>
        </p:spPr>
        <p:txBody>
          <a:bodyPr wrap="none">
            <a:spAutoFit/>
          </a:bodyPr>
          <a:lstStyle/>
          <a:p>
            <a:r>
              <a:rPr lang="en-US" dirty="0">
                <a:solidFill>
                  <a:schemeClr val="accent1">
                    <a:lumMod val="50000"/>
                  </a:schemeClr>
                </a:solidFill>
                <a:latin typeface="Segoe UI Light" panose="020B0502040204020203" pitchFamily="34" charset="0"/>
                <a:cs typeface="Albany WT" panose="020B0604020202020204" pitchFamily="34" charset="0"/>
              </a:rPr>
              <a:t>{ Office of the University Registrar }  </a:t>
            </a:r>
            <a:endParaRPr lang="en-US" dirty="0"/>
          </a:p>
        </p:txBody>
      </p:sp>
    </p:spTree>
    <p:extLst>
      <p:ext uri="{BB962C8B-B14F-4D97-AF65-F5344CB8AC3E}">
        <p14:creationId xmlns:p14="http://schemas.microsoft.com/office/powerpoint/2010/main" val="207045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9765" y="3033518"/>
            <a:ext cx="10432471" cy="830997"/>
          </a:xfrm>
          <a:prstGeom prst="rect">
            <a:avLst/>
          </a:prstGeom>
          <a:noFill/>
        </p:spPr>
        <p:txBody>
          <a:bodyPr wrap="none" rtlCol="0">
            <a:spAutoFit/>
          </a:bodyPr>
          <a:lstStyle/>
          <a:p>
            <a:r>
              <a:rPr lang="en-US" sz="4800" b="1" dirty="0">
                <a:solidFill>
                  <a:schemeClr val="accent1">
                    <a:lumMod val="50000"/>
                  </a:schemeClr>
                </a:solidFill>
              </a:rPr>
              <a:t>Scheduling Your First Class in PeopleSoft</a:t>
            </a:r>
          </a:p>
        </p:txBody>
      </p:sp>
      <p:grpSp>
        <p:nvGrpSpPr>
          <p:cNvPr id="15" name="Group 14"/>
          <p:cNvGrpSpPr/>
          <p:nvPr/>
        </p:nvGrpSpPr>
        <p:grpSpPr>
          <a:xfrm>
            <a:off x="3843928" y="77119"/>
            <a:ext cx="8478247" cy="650528"/>
            <a:chOff x="3843928" y="77119"/>
            <a:chExt cx="8478247" cy="650528"/>
          </a:xfrm>
        </p:grpSpPr>
        <p:sp>
          <p:nvSpPr>
            <p:cNvPr id="16" name="Rectangle 15"/>
            <p:cNvSpPr/>
            <p:nvPr/>
          </p:nvSpPr>
          <p:spPr>
            <a:xfrm>
              <a:off x="3843928" y="358315"/>
              <a:ext cx="8478247" cy="369332"/>
            </a:xfrm>
            <a:prstGeom prst="rect">
              <a:avLst/>
            </a:prstGeom>
          </p:spPr>
          <p:txBody>
            <a:bodyPr wrap="squar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Schedule New Course | Basic Data | Meetings | Enrollment </a:t>
              </a:r>
              <a:r>
                <a:rPr lang="en-US" dirty="0" err="1">
                  <a:solidFill>
                    <a:schemeClr val="accent1">
                      <a:lumMod val="40000"/>
                      <a:lumOff val="60000"/>
                    </a:schemeClr>
                  </a:solidFill>
                  <a:latin typeface="Segoe UI Light" panose="020B0502040204020203" pitchFamily="34" charset="0"/>
                  <a:cs typeface="Albany WT" panose="020B0604020202020204" pitchFamily="34" charset="0"/>
                </a:rPr>
                <a:t>Cntrl</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Reserve Cap | Notes </a:t>
              </a:r>
              <a:endParaRPr lang="en-US" dirty="0">
                <a:solidFill>
                  <a:schemeClr val="accent1">
                    <a:lumMod val="40000"/>
                    <a:lumOff val="60000"/>
                  </a:schemeClr>
                </a:solidFill>
              </a:endParaRPr>
            </a:p>
          </p:txBody>
        </p:sp>
        <p:sp>
          <p:nvSpPr>
            <p:cNvPr id="17" name="Rectangle 16"/>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a:t>
              </a:r>
              <a:r>
                <a:rPr lang="en-US" b="1" dirty="0">
                  <a:solidFill>
                    <a:schemeClr val="accent1">
                      <a:lumMod val="50000"/>
                    </a:schemeClr>
                  </a:solidFill>
                </a:rPr>
                <a:t>2. Your First Class  </a:t>
              </a:r>
              <a:r>
                <a:rPr lang="en-US" b="1" dirty="0">
                  <a:solidFill>
                    <a:schemeClr val="accent1">
                      <a:lumMod val="40000"/>
                      <a:lumOff val="60000"/>
                    </a:schemeClr>
                  </a:solidFill>
                </a:rPr>
                <a:t>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sp>
        <p:nvSpPr>
          <p:cNvPr id="2" name="Slide Number Placeholder 1"/>
          <p:cNvSpPr>
            <a:spLocks noGrp="1"/>
          </p:cNvSpPr>
          <p:nvPr>
            <p:ph type="sldNum" sz="quarter" idx="12"/>
          </p:nvPr>
        </p:nvSpPr>
        <p:spPr/>
        <p:txBody>
          <a:bodyPr/>
          <a:lstStyle/>
          <a:p>
            <a:fld id="{238630EC-33FC-4FC7-B8AE-D2B68DB04DEE}" type="slidenum">
              <a:rPr lang="en-US" smtClean="0"/>
              <a:t>10</a:t>
            </a:fld>
            <a:endParaRPr lang="en-US"/>
          </a:p>
        </p:txBody>
      </p:sp>
      <p:sp>
        <p:nvSpPr>
          <p:cNvPr id="7" name="Rectangle 6"/>
          <p:cNvSpPr/>
          <p:nvPr/>
        </p:nvSpPr>
        <p:spPr>
          <a:xfrm>
            <a:off x="1856877" y="3888915"/>
            <a:ext cx="8478247" cy="369332"/>
          </a:xfrm>
          <a:prstGeom prst="rect">
            <a:avLst/>
          </a:prstGeom>
        </p:spPr>
        <p:txBody>
          <a:bodyPr wrap="square">
            <a:spAutoFit/>
          </a:bodyPr>
          <a:lstStyle/>
          <a:p>
            <a:r>
              <a:rPr lang="en-US" dirty="0">
                <a:solidFill>
                  <a:schemeClr val="accent1">
                    <a:lumMod val="50000"/>
                  </a:schemeClr>
                </a:solidFill>
                <a:latin typeface="Segoe UI Light" panose="020B0502040204020203" pitchFamily="34" charset="0"/>
                <a:cs typeface="Albany WT" panose="020B0604020202020204" pitchFamily="34" charset="0"/>
              </a:rPr>
              <a:t>Schedule New Course | Basic Data | Meetings | Enrollment </a:t>
            </a:r>
            <a:r>
              <a:rPr lang="en-US" dirty="0" err="1">
                <a:solidFill>
                  <a:schemeClr val="accent1">
                    <a:lumMod val="50000"/>
                  </a:schemeClr>
                </a:solidFill>
                <a:latin typeface="Segoe UI Light" panose="020B0502040204020203" pitchFamily="34" charset="0"/>
                <a:cs typeface="Albany WT" panose="020B0604020202020204" pitchFamily="34" charset="0"/>
              </a:rPr>
              <a:t>Cntrl</a:t>
            </a:r>
            <a:r>
              <a:rPr lang="en-US" dirty="0">
                <a:solidFill>
                  <a:schemeClr val="accent1">
                    <a:lumMod val="50000"/>
                  </a:schemeClr>
                </a:solidFill>
                <a:latin typeface="Segoe UI Light" panose="020B0502040204020203" pitchFamily="34" charset="0"/>
                <a:cs typeface="Albany WT" panose="020B0604020202020204" pitchFamily="34" charset="0"/>
              </a:rPr>
              <a:t> | Reserve Cap | Notes </a:t>
            </a:r>
          </a:p>
        </p:txBody>
      </p:sp>
    </p:spTree>
    <p:extLst>
      <p:ext uri="{BB962C8B-B14F-4D97-AF65-F5344CB8AC3E}">
        <p14:creationId xmlns:p14="http://schemas.microsoft.com/office/powerpoint/2010/main" val="2014528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C3CB31-4DA8-4DD3-91AE-DD2E5B855813}"/>
              </a:ext>
            </a:extLst>
          </p:cNvPr>
          <p:cNvSpPr>
            <a:spLocks noGrp="1"/>
          </p:cNvSpPr>
          <p:nvPr>
            <p:ph type="sldNum" sz="quarter" idx="12"/>
          </p:nvPr>
        </p:nvSpPr>
        <p:spPr/>
        <p:txBody>
          <a:bodyPr/>
          <a:lstStyle/>
          <a:p>
            <a:fld id="{238630EC-33FC-4FC7-B8AE-D2B68DB04DEE}" type="slidenum">
              <a:rPr lang="en-US" smtClean="0"/>
              <a:t>11</a:t>
            </a:fld>
            <a:endParaRPr lang="en-US"/>
          </a:p>
        </p:txBody>
      </p:sp>
      <p:sp>
        <p:nvSpPr>
          <p:cNvPr id="3" name="Rectangle 1">
            <a:extLst>
              <a:ext uri="{FF2B5EF4-FFF2-40B4-BE49-F238E27FC236}">
                <a16:creationId xmlns:a16="http://schemas.microsoft.com/office/drawing/2014/main" id="{3497C0FA-B018-45A0-8E0C-51F0024135ED}"/>
              </a:ext>
            </a:extLst>
          </p:cNvPr>
          <p:cNvSpPr>
            <a:spLocks noChangeArrowheads="1"/>
          </p:cNvSpPr>
          <p:nvPr/>
        </p:nvSpPr>
        <p:spPr bwMode="auto">
          <a:xfrm>
            <a:off x="8159147" y="2087465"/>
            <a:ext cx="3805850" cy="223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900" b="0" i="0" u="none" strike="noStrike" cap="none" normalizeH="0" baseline="0" dirty="0">
                <a:ln>
                  <a:noFill/>
                </a:ln>
                <a:solidFill>
                  <a:srgbClr val="000000"/>
                </a:solidFill>
                <a:effectLst/>
                <a:latin typeface="Alegreya Sans"/>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descr="Term Code Creation Guide Image">
            <a:extLst>
              <a:ext uri="{FF2B5EF4-FFF2-40B4-BE49-F238E27FC236}">
                <a16:creationId xmlns:a16="http://schemas.microsoft.com/office/drawing/2014/main" id="{E54F0893-11A9-4F53-99E8-352FEC32A4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833" y="1216012"/>
            <a:ext cx="8008333" cy="5140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10D594-BE5D-4280-AB47-1A12225ED8BB}"/>
              </a:ext>
            </a:extLst>
          </p:cNvPr>
          <p:cNvSpPr txBox="1"/>
          <p:nvPr/>
        </p:nvSpPr>
        <p:spPr>
          <a:xfrm>
            <a:off x="596720" y="910793"/>
            <a:ext cx="10998557" cy="461665"/>
          </a:xfrm>
          <a:prstGeom prst="rect">
            <a:avLst/>
          </a:prstGeom>
          <a:noFill/>
        </p:spPr>
        <p:txBody>
          <a:bodyPr wrap="square" rtlCol="0">
            <a:spAutoFit/>
          </a:bodyPr>
          <a:lstStyle/>
          <a:p>
            <a:r>
              <a:rPr lang="en-US" sz="2400" b="0" i="0" u="sng" dirty="0">
                <a:solidFill>
                  <a:schemeClr val="accent1">
                    <a:lumMod val="50000"/>
                  </a:schemeClr>
                </a:solidFill>
                <a:effectLst/>
                <a:latin typeface="Alegreya Sans"/>
              </a:rPr>
              <a:t>Term: Use this field to enter in the term you are scheduling for; see the example below:</a:t>
            </a:r>
            <a:endParaRPr lang="en-US" sz="2400" b="1" u="sng" dirty="0">
              <a:solidFill>
                <a:schemeClr val="accent1">
                  <a:lumMod val="50000"/>
                </a:schemeClr>
              </a:solidFill>
            </a:endParaRPr>
          </a:p>
        </p:txBody>
      </p:sp>
      <p:grpSp>
        <p:nvGrpSpPr>
          <p:cNvPr id="9" name="Group 8">
            <a:extLst>
              <a:ext uri="{FF2B5EF4-FFF2-40B4-BE49-F238E27FC236}">
                <a16:creationId xmlns:a16="http://schemas.microsoft.com/office/drawing/2014/main" id="{52D6C34D-461F-475C-9157-9B965F6C9958}"/>
              </a:ext>
            </a:extLst>
          </p:cNvPr>
          <p:cNvGrpSpPr/>
          <p:nvPr/>
        </p:nvGrpSpPr>
        <p:grpSpPr>
          <a:xfrm>
            <a:off x="3713753" y="77119"/>
            <a:ext cx="8478247" cy="650528"/>
            <a:chOff x="3713753" y="77119"/>
            <a:chExt cx="8478247" cy="650528"/>
          </a:xfrm>
        </p:grpSpPr>
        <p:sp>
          <p:nvSpPr>
            <p:cNvPr id="10" name="Rectangle 9">
              <a:extLst>
                <a:ext uri="{FF2B5EF4-FFF2-40B4-BE49-F238E27FC236}">
                  <a16:creationId xmlns:a16="http://schemas.microsoft.com/office/drawing/2014/main" id="{E9796781-FB7D-42F1-9661-D1E157DE3B9B}"/>
                </a:ext>
              </a:extLst>
            </p:cNvPr>
            <p:cNvSpPr/>
            <p:nvPr/>
          </p:nvSpPr>
          <p:spPr>
            <a:xfrm>
              <a:off x="3713753" y="358315"/>
              <a:ext cx="8478247" cy="369332"/>
            </a:xfrm>
            <a:prstGeom prst="rect">
              <a:avLst/>
            </a:prstGeom>
          </p:spPr>
          <p:txBody>
            <a:bodyPr wrap="square">
              <a:spAutoFit/>
            </a:bodyPr>
            <a:lstStyle/>
            <a:p>
              <a:r>
                <a:rPr lang="en-US" dirty="0">
                  <a:solidFill>
                    <a:schemeClr val="accent1">
                      <a:lumMod val="50000"/>
                    </a:schemeClr>
                  </a:solidFill>
                  <a:latin typeface="Segoe UI Light" panose="020B0502040204020203" pitchFamily="34" charset="0"/>
                  <a:cs typeface="Albany WT" panose="020B0604020202020204" pitchFamily="34" charset="0"/>
                </a:rPr>
                <a:t>{Schedule New Course}</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Basic Data | Meetings | Enrollment </a:t>
              </a:r>
              <a:r>
                <a:rPr lang="en-US" dirty="0" err="1">
                  <a:solidFill>
                    <a:schemeClr val="accent1">
                      <a:lumMod val="40000"/>
                      <a:lumOff val="60000"/>
                    </a:schemeClr>
                  </a:solidFill>
                  <a:latin typeface="Segoe UI Light" panose="020B0502040204020203" pitchFamily="34" charset="0"/>
                  <a:cs typeface="Albany WT" panose="020B0604020202020204" pitchFamily="34" charset="0"/>
                </a:rPr>
                <a:t>Cntrl</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Reserve Cap | Notes </a:t>
              </a:r>
              <a:endParaRPr lang="en-US" dirty="0">
                <a:solidFill>
                  <a:schemeClr val="accent1">
                    <a:lumMod val="40000"/>
                    <a:lumOff val="60000"/>
                  </a:schemeClr>
                </a:solidFill>
              </a:endParaRPr>
            </a:p>
          </p:txBody>
        </p:sp>
        <p:sp>
          <p:nvSpPr>
            <p:cNvPr id="11" name="Rectangle 10">
              <a:extLst>
                <a:ext uri="{FF2B5EF4-FFF2-40B4-BE49-F238E27FC236}">
                  <a16:creationId xmlns:a16="http://schemas.microsoft.com/office/drawing/2014/main" id="{0017CB86-0467-4100-ACF3-04F00D7F4894}"/>
                </a:ext>
              </a:extLst>
            </p:cNvPr>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a:t>
              </a:r>
              <a:r>
                <a:rPr lang="en-US" b="1" dirty="0">
                  <a:solidFill>
                    <a:schemeClr val="accent1">
                      <a:lumMod val="50000"/>
                    </a:schemeClr>
                  </a:solidFill>
                </a:rPr>
                <a:t>2. Your First Class  </a:t>
              </a:r>
              <a:r>
                <a:rPr lang="en-US" b="1" dirty="0">
                  <a:solidFill>
                    <a:schemeClr val="accent1">
                      <a:lumMod val="40000"/>
                      <a:lumOff val="60000"/>
                    </a:schemeClr>
                  </a:solidFill>
                </a:rPr>
                <a:t>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spTree>
    <p:extLst>
      <p:ext uri="{BB962C8B-B14F-4D97-AF65-F5344CB8AC3E}">
        <p14:creationId xmlns:p14="http://schemas.microsoft.com/office/powerpoint/2010/main" val="3301956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24000" contrast="61000"/>
                    </a14:imgEffect>
                  </a14:imgLayer>
                </a14:imgProps>
              </a:ext>
              <a:ext uri="{28A0092B-C50C-407E-A947-70E740481C1C}">
                <a14:useLocalDpi xmlns:a14="http://schemas.microsoft.com/office/drawing/2010/main" val="0"/>
              </a:ext>
            </a:extLst>
          </a:blip>
          <a:stretch>
            <a:fillRect/>
          </a:stretch>
        </p:blipFill>
        <p:spPr>
          <a:xfrm>
            <a:off x="523875" y="1548357"/>
            <a:ext cx="4605292" cy="4703977"/>
          </a:xfrm>
          <a:prstGeom prst="rect">
            <a:avLst/>
          </a:prstGeom>
          <a:ln w="12700" cap="rnd">
            <a:solidFill>
              <a:schemeClr val="accent3"/>
            </a:solidFill>
          </a:ln>
        </p:spPr>
      </p:pic>
      <p:grpSp>
        <p:nvGrpSpPr>
          <p:cNvPr id="11" name="Group 10"/>
          <p:cNvGrpSpPr/>
          <p:nvPr/>
        </p:nvGrpSpPr>
        <p:grpSpPr>
          <a:xfrm>
            <a:off x="3713753" y="77119"/>
            <a:ext cx="8478247" cy="650528"/>
            <a:chOff x="3713753" y="77119"/>
            <a:chExt cx="8478247" cy="650528"/>
          </a:xfrm>
        </p:grpSpPr>
        <p:sp>
          <p:nvSpPr>
            <p:cNvPr id="12" name="Rectangle 11"/>
            <p:cNvSpPr/>
            <p:nvPr/>
          </p:nvSpPr>
          <p:spPr>
            <a:xfrm>
              <a:off x="3713753" y="358315"/>
              <a:ext cx="8478247" cy="369332"/>
            </a:xfrm>
            <a:prstGeom prst="rect">
              <a:avLst/>
            </a:prstGeom>
          </p:spPr>
          <p:txBody>
            <a:bodyPr wrap="square">
              <a:spAutoFit/>
            </a:bodyPr>
            <a:lstStyle/>
            <a:p>
              <a:r>
                <a:rPr lang="en-US" dirty="0">
                  <a:solidFill>
                    <a:schemeClr val="accent1">
                      <a:lumMod val="50000"/>
                    </a:schemeClr>
                  </a:solidFill>
                  <a:latin typeface="Segoe UI Light" panose="020B0502040204020203" pitchFamily="34" charset="0"/>
                  <a:cs typeface="Albany WT" panose="020B0604020202020204" pitchFamily="34" charset="0"/>
                </a:rPr>
                <a:t>{Schedule New Course}</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Basic Data | Meetings | Enrollment </a:t>
              </a:r>
              <a:r>
                <a:rPr lang="en-US" dirty="0" err="1">
                  <a:solidFill>
                    <a:schemeClr val="accent1">
                      <a:lumMod val="40000"/>
                      <a:lumOff val="60000"/>
                    </a:schemeClr>
                  </a:solidFill>
                  <a:latin typeface="Segoe UI Light" panose="020B0502040204020203" pitchFamily="34" charset="0"/>
                  <a:cs typeface="Albany WT" panose="020B0604020202020204" pitchFamily="34" charset="0"/>
                </a:rPr>
                <a:t>Cntrl</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Reserve Cap | Notes </a:t>
              </a:r>
              <a:endParaRPr lang="en-US" dirty="0">
                <a:solidFill>
                  <a:schemeClr val="accent1">
                    <a:lumMod val="40000"/>
                    <a:lumOff val="60000"/>
                  </a:schemeClr>
                </a:solidFill>
              </a:endParaRPr>
            </a:p>
          </p:txBody>
        </p:sp>
        <p:sp>
          <p:nvSpPr>
            <p:cNvPr id="13" name="Rectangle 12"/>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a:t>
              </a:r>
              <a:r>
                <a:rPr lang="en-US" b="1" dirty="0">
                  <a:solidFill>
                    <a:schemeClr val="accent1">
                      <a:lumMod val="50000"/>
                    </a:schemeClr>
                  </a:solidFill>
                </a:rPr>
                <a:t>2. Your First Class  </a:t>
              </a:r>
              <a:r>
                <a:rPr lang="en-US" b="1" dirty="0">
                  <a:solidFill>
                    <a:schemeClr val="accent1">
                      <a:lumMod val="40000"/>
                      <a:lumOff val="60000"/>
                    </a:schemeClr>
                  </a:solidFill>
                </a:rPr>
                <a:t>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grpSp>
        <p:nvGrpSpPr>
          <p:cNvPr id="2" name="Group 1"/>
          <p:cNvGrpSpPr/>
          <p:nvPr/>
        </p:nvGrpSpPr>
        <p:grpSpPr>
          <a:xfrm>
            <a:off x="5515329" y="2035058"/>
            <a:ext cx="7777006" cy="2116156"/>
            <a:chOff x="6278650" y="1009298"/>
            <a:chExt cx="7556165" cy="2074092"/>
          </a:xfrm>
        </p:grpSpPr>
        <p:sp>
          <p:nvSpPr>
            <p:cNvPr id="14" name="Rounded Rectangle 13"/>
            <p:cNvSpPr/>
            <p:nvPr/>
          </p:nvSpPr>
          <p:spPr>
            <a:xfrm>
              <a:off x="6278650" y="1009298"/>
              <a:ext cx="7556165" cy="2074092"/>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528521" y="1525698"/>
              <a:ext cx="5728206" cy="1357465"/>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To begin, navigate to Curriculum Management&gt;Schedule of Classes&gt;Schedule New Course.</a:t>
              </a:r>
            </a:p>
            <a:p>
              <a:pPr marL="171450" indent="-1714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The Academic Institution field should default to UTTYL. If it does not, enter UTTYL.</a:t>
              </a:r>
            </a:p>
            <a:p>
              <a:pPr marL="171450" indent="-1714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Input the correct term code in the Term field or click the magnifying glass icon for the value. </a:t>
              </a:r>
            </a:p>
            <a:p>
              <a:pPr marL="171450" indent="-171450">
                <a:buFont typeface="Arial" panose="020B0604020202020204" pitchFamily="34" charset="0"/>
                <a:buChar char="•"/>
              </a:pPr>
              <a:r>
                <a:rPr lang="en-US" sz="1200" dirty="0">
                  <a:solidFill>
                    <a:schemeClr val="accent1">
                      <a:lumMod val="50000"/>
                    </a:schemeClr>
                  </a:solidFill>
                  <a:latin typeface="+mj-lt"/>
                </a:rPr>
                <a:t>Input information in other fields on the search page to locate the required class(</a:t>
              </a:r>
              <a:r>
                <a:rPr lang="en-US" sz="1200" dirty="0" err="1">
                  <a:solidFill>
                    <a:schemeClr val="accent1">
                      <a:lumMod val="50000"/>
                    </a:schemeClr>
                  </a:solidFill>
                  <a:latin typeface="+mj-lt"/>
                </a:rPr>
                <a:t>es</a:t>
              </a:r>
              <a:r>
                <a:rPr lang="en-US" sz="1200" dirty="0">
                  <a:solidFill>
                    <a:schemeClr val="accent1">
                      <a:lumMod val="50000"/>
                    </a:schemeClr>
                  </a:solidFill>
                  <a:latin typeface="+mj-lt"/>
                </a:rPr>
                <a:t>) such as Subject Area (ex. POLS, EDUC) or Academic Career (ex. UGRD, GRAD, PHR).</a:t>
              </a:r>
            </a:p>
            <a:p>
              <a:pPr marL="171450" indent="-171450">
                <a:buFont typeface="Arial" panose="020B0604020202020204" pitchFamily="34" charset="0"/>
                <a:buChar char="•"/>
              </a:pPr>
              <a:r>
                <a:rPr lang="en-US" sz="1200" dirty="0">
                  <a:solidFill>
                    <a:schemeClr val="accent1">
                      <a:lumMod val="50000"/>
                    </a:schemeClr>
                  </a:solidFill>
                  <a:latin typeface="+mj-lt"/>
                </a:rPr>
                <a:t>When finished, click on the Search button.</a:t>
              </a:r>
            </a:p>
          </p:txBody>
        </p:sp>
        <p:sp>
          <p:nvSpPr>
            <p:cNvPr id="16" name="TextBox 15"/>
            <p:cNvSpPr txBox="1"/>
            <p:nvPr/>
          </p:nvSpPr>
          <p:spPr>
            <a:xfrm>
              <a:off x="6528522" y="1168032"/>
              <a:ext cx="7007945" cy="301659"/>
            </a:xfrm>
            <a:prstGeom prst="rect">
              <a:avLst/>
            </a:prstGeom>
            <a:noFill/>
          </p:spPr>
          <p:txBody>
            <a:bodyPr wrap="square" rtlCol="0">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Navigation</a:t>
              </a:r>
            </a:p>
          </p:txBody>
        </p:sp>
      </p:grpSp>
      <p:grpSp>
        <p:nvGrpSpPr>
          <p:cNvPr id="17" name="Group 16"/>
          <p:cNvGrpSpPr/>
          <p:nvPr/>
        </p:nvGrpSpPr>
        <p:grpSpPr>
          <a:xfrm>
            <a:off x="5515328" y="4618102"/>
            <a:ext cx="6982856" cy="1257472"/>
            <a:chOff x="5847928" y="5739838"/>
            <a:chExt cx="7551638" cy="938991"/>
          </a:xfrm>
        </p:grpSpPr>
        <p:grpSp>
          <p:nvGrpSpPr>
            <p:cNvPr id="18" name="Group 17"/>
            <p:cNvGrpSpPr/>
            <p:nvPr/>
          </p:nvGrpSpPr>
          <p:grpSpPr>
            <a:xfrm>
              <a:off x="5847928" y="5739838"/>
              <a:ext cx="7551638" cy="837620"/>
              <a:chOff x="5847928" y="5739838"/>
              <a:chExt cx="7551638" cy="837620"/>
            </a:xfrm>
            <a:solidFill>
              <a:srgbClr val="FF9900">
                <a:alpha val="20000"/>
              </a:srgbClr>
            </a:solidFill>
          </p:grpSpPr>
          <p:sp>
            <p:nvSpPr>
              <p:cNvPr id="20" name="Parallelogram 19"/>
              <p:cNvSpPr/>
              <p:nvPr/>
            </p:nvSpPr>
            <p:spPr>
              <a:xfrm>
                <a:off x="5847928" y="5739838"/>
                <a:ext cx="7551638" cy="837620"/>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164363" y="6014158"/>
                <a:ext cx="987322" cy="369332"/>
              </a:xfrm>
              <a:prstGeom prst="rect">
                <a:avLst/>
              </a:prstGeom>
              <a:noFill/>
            </p:spPr>
            <p:txBody>
              <a:bodyPr wrap="none" rtlCol="0">
                <a:spAutoFit/>
              </a:bodyPr>
              <a:lstStyle/>
              <a:p>
                <a:r>
                  <a:rPr lang="en-US" dirty="0">
                    <a:solidFill>
                      <a:schemeClr val="accent2">
                        <a:lumMod val="50000"/>
                      </a:schemeClr>
                    </a:solidFill>
                    <a:latin typeface="Segoe UI Semibold" panose="020B0702040204020203" pitchFamily="34" charset="0"/>
                    <a:cs typeface="Albany WT" panose="020B0604020202020204" pitchFamily="34" charset="0"/>
                  </a:rPr>
                  <a:t>Pro Tip:</a:t>
                </a:r>
              </a:p>
            </p:txBody>
          </p:sp>
        </p:grpSp>
        <p:sp>
          <p:nvSpPr>
            <p:cNvPr id="19" name="Rectangle 18"/>
            <p:cNvSpPr/>
            <p:nvPr/>
          </p:nvSpPr>
          <p:spPr>
            <a:xfrm>
              <a:off x="7357742" y="5782508"/>
              <a:ext cx="5161665" cy="896321"/>
            </a:xfrm>
            <a:prstGeom prst="rect">
              <a:avLst/>
            </a:prstGeom>
          </p:spPr>
          <p:txBody>
            <a:bodyPr wrap="square">
              <a:spAutoFit/>
            </a:bodyPr>
            <a:lstStyle/>
            <a:p>
              <a:r>
                <a:rPr lang="en-US" sz="1200" dirty="0">
                  <a:solidFill>
                    <a:schemeClr val="accent2">
                      <a:lumMod val="50000"/>
                    </a:schemeClr>
                  </a:solidFill>
                  <a:latin typeface="+mj-lt"/>
                  <a:cs typeface="Albany WT" panose="020B0604020202020204" pitchFamily="34" charset="0"/>
                </a:rPr>
                <a:t>Your search can be as specific or as general as needed.  Be aware that only the first 300 results will be returned in the search unless you increase the number in the “Limit the number of results” field just under the Case Sensitive checkbox. For most purposes, a search producing a smaller population is more useful. </a:t>
              </a:r>
            </a:p>
            <a:p>
              <a:endParaRPr lang="en-US" sz="1200" dirty="0">
                <a:solidFill>
                  <a:schemeClr val="accent2">
                    <a:lumMod val="50000"/>
                  </a:schemeClr>
                </a:solidFill>
              </a:endParaRPr>
            </a:p>
          </p:txBody>
        </p:sp>
      </p:grpSp>
      <p:sp>
        <p:nvSpPr>
          <p:cNvPr id="3" name="Slide Number Placeholder 2"/>
          <p:cNvSpPr>
            <a:spLocks noGrp="1"/>
          </p:cNvSpPr>
          <p:nvPr>
            <p:ph type="sldNum" sz="quarter" idx="12"/>
          </p:nvPr>
        </p:nvSpPr>
        <p:spPr/>
        <p:txBody>
          <a:bodyPr/>
          <a:lstStyle/>
          <a:p>
            <a:fld id="{238630EC-33FC-4FC7-B8AE-D2B68DB04DEE}" type="slidenum">
              <a:rPr lang="en-US" smtClean="0"/>
              <a:t>12</a:t>
            </a:fld>
            <a:endParaRPr lang="en-US" dirty="0"/>
          </a:p>
        </p:txBody>
      </p:sp>
      <p:sp>
        <p:nvSpPr>
          <p:cNvPr id="23" name="TextBox 22"/>
          <p:cNvSpPr txBox="1"/>
          <p:nvPr/>
        </p:nvSpPr>
        <p:spPr>
          <a:xfrm>
            <a:off x="244549" y="605666"/>
            <a:ext cx="3148619" cy="40011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Scheduling a New Course</a:t>
            </a:r>
          </a:p>
        </p:txBody>
      </p:sp>
    </p:spTree>
    <p:extLst>
      <p:ext uri="{BB962C8B-B14F-4D97-AF65-F5344CB8AC3E}">
        <p14:creationId xmlns:p14="http://schemas.microsoft.com/office/powerpoint/2010/main" val="1119929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BEBA8EAE-BF5A-486C-A8C5-ECC9F3942E4B}">
                <a14:imgProps xmlns:a14="http://schemas.microsoft.com/office/drawing/2010/main">
                  <a14:imgLayer r:embed="rId3">
                    <a14:imgEffect>
                      <a14:brightnessContrast bright="-24000" contrast="61000"/>
                    </a14:imgEffect>
                  </a14:imgLayer>
                </a14:imgProps>
              </a:ext>
              <a:ext uri="{28A0092B-C50C-407E-A947-70E740481C1C}">
                <a14:useLocalDpi xmlns:a14="http://schemas.microsoft.com/office/drawing/2010/main" val="0"/>
              </a:ext>
            </a:extLst>
          </a:blip>
          <a:stretch>
            <a:fillRect/>
          </a:stretch>
        </p:blipFill>
        <p:spPr>
          <a:xfrm>
            <a:off x="1" y="1958583"/>
            <a:ext cx="6725980" cy="2367828"/>
          </a:xfrm>
          <a:prstGeom prst="rect">
            <a:avLst/>
          </a:prstGeom>
          <a:ln w="12700" cap="rnd">
            <a:solidFill>
              <a:schemeClr val="accent3"/>
            </a:solidFill>
          </a:ln>
        </p:spPr>
      </p:pic>
      <p:grpSp>
        <p:nvGrpSpPr>
          <p:cNvPr id="11" name="Group 10"/>
          <p:cNvGrpSpPr/>
          <p:nvPr/>
        </p:nvGrpSpPr>
        <p:grpSpPr>
          <a:xfrm>
            <a:off x="3713753" y="77119"/>
            <a:ext cx="8478247" cy="650528"/>
            <a:chOff x="3713753" y="77119"/>
            <a:chExt cx="8478247" cy="650528"/>
          </a:xfrm>
        </p:grpSpPr>
        <p:sp>
          <p:nvSpPr>
            <p:cNvPr id="12" name="Rectangle 11"/>
            <p:cNvSpPr/>
            <p:nvPr/>
          </p:nvSpPr>
          <p:spPr>
            <a:xfrm>
              <a:off x="3713753" y="358315"/>
              <a:ext cx="8478247" cy="369332"/>
            </a:xfrm>
            <a:prstGeom prst="rect">
              <a:avLst/>
            </a:prstGeom>
          </p:spPr>
          <p:txBody>
            <a:bodyPr wrap="square">
              <a:spAutoFit/>
            </a:bodyPr>
            <a:lstStyle/>
            <a:p>
              <a:r>
                <a:rPr lang="en-US" dirty="0">
                  <a:solidFill>
                    <a:schemeClr val="accent1">
                      <a:lumMod val="50000"/>
                    </a:schemeClr>
                  </a:solidFill>
                  <a:latin typeface="Segoe UI Light" panose="020B0502040204020203" pitchFamily="34" charset="0"/>
                  <a:cs typeface="Albany WT" panose="020B0604020202020204" pitchFamily="34" charset="0"/>
                </a:rPr>
                <a:t>{Schedule New Course}</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Basic Data | Meetings | Enrollment </a:t>
              </a:r>
              <a:r>
                <a:rPr lang="en-US" dirty="0" err="1">
                  <a:solidFill>
                    <a:schemeClr val="accent1">
                      <a:lumMod val="40000"/>
                      <a:lumOff val="60000"/>
                    </a:schemeClr>
                  </a:solidFill>
                  <a:latin typeface="Segoe UI Light" panose="020B0502040204020203" pitchFamily="34" charset="0"/>
                  <a:cs typeface="Albany WT" panose="020B0604020202020204" pitchFamily="34" charset="0"/>
                </a:rPr>
                <a:t>Cntrl</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Reserve Cap | Notes </a:t>
              </a:r>
              <a:endParaRPr lang="en-US" dirty="0">
                <a:solidFill>
                  <a:schemeClr val="accent1">
                    <a:lumMod val="40000"/>
                    <a:lumOff val="60000"/>
                  </a:schemeClr>
                </a:solidFill>
              </a:endParaRPr>
            </a:p>
          </p:txBody>
        </p:sp>
        <p:sp>
          <p:nvSpPr>
            <p:cNvPr id="13" name="Rectangle 12"/>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a:t>
              </a:r>
              <a:r>
                <a:rPr lang="en-US" b="1" dirty="0">
                  <a:solidFill>
                    <a:schemeClr val="accent1">
                      <a:lumMod val="50000"/>
                    </a:schemeClr>
                  </a:solidFill>
                </a:rPr>
                <a:t>2. Your First Class  </a:t>
              </a:r>
              <a:r>
                <a:rPr lang="en-US" b="1" dirty="0">
                  <a:solidFill>
                    <a:schemeClr val="accent1">
                      <a:lumMod val="40000"/>
                      <a:lumOff val="60000"/>
                    </a:schemeClr>
                  </a:solidFill>
                </a:rPr>
                <a:t>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grpSp>
        <p:nvGrpSpPr>
          <p:cNvPr id="2" name="Group 1"/>
          <p:cNvGrpSpPr/>
          <p:nvPr/>
        </p:nvGrpSpPr>
        <p:grpSpPr>
          <a:xfrm>
            <a:off x="6771368" y="1051837"/>
            <a:ext cx="6075965" cy="2917362"/>
            <a:chOff x="6278649" y="1009297"/>
            <a:chExt cx="6851605" cy="3780554"/>
          </a:xfrm>
        </p:grpSpPr>
        <p:sp>
          <p:nvSpPr>
            <p:cNvPr id="14" name="Rounded Rectangle 13"/>
            <p:cNvSpPr/>
            <p:nvPr/>
          </p:nvSpPr>
          <p:spPr>
            <a:xfrm>
              <a:off x="6278649" y="1009297"/>
              <a:ext cx="6851605" cy="3780554"/>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634602" y="1559233"/>
              <a:ext cx="5562303" cy="3230618"/>
            </a:xfrm>
            <a:prstGeom prst="rect">
              <a:avLst/>
            </a:prstGeom>
            <a:noFill/>
          </p:spPr>
          <p:txBody>
            <a:bodyPr wrap="square" rtlCol="0">
              <a:spAutoFit/>
            </a:bodyPr>
            <a:lstStyle/>
            <a:p>
              <a:r>
                <a:rPr lang="en-US" sz="1200" dirty="0">
                  <a:solidFill>
                    <a:schemeClr val="accent5">
                      <a:lumMod val="75000"/>
                    </a:schemeClr>
                  </a:solidFill>
                  <a:latin typeface="+mj-lt"/>
                </a:rPr>
                <a:t>Click the link in Search Results that describes the class to be added. This action opens the Basic Data page in the Schedule New Course component. </a:t>
              </a:r>
            </a:p>
            <a:p>
              <a:endParaRPr lang="en-US" sz="1200" dirty="0">
                <a:solidFill>
                  <a:schemeClr val="accent5">
                    <a:lumMod val="75000"/>
                  </a:schemeClr>
                </a:solidFill>
                <a:latin typeface="+mj-lt"/>
              </a:endParaRPr>
            </a:p>
            <a:p>
              <a:r>
                <a:rPr lang="en-US" sz="1200" dirty="0">
                  <a:solidFill>
                    <a:schemeClr val="accent5">
                      <a:lumMod val="75000"/>
                    </a:schemeClr>
                  </a:solidFill>
                  <a:latin typeface="+mj-lt"/>
                </a:rPr>
                <a:t>Make sure to use only Course Offering 1.</a:t>
              </a:r>
            </a:p>
            <a:p>
              <a:endParaRPr lang="en-US" sz="1200" b="1" u="sng" dirty="0">
                <a:solidFill>
                  <a:schemeClr val="accent5">
                    <a:lumMod val="75000"/>
                  </a:schemeClr>
                </a:solidFill>
              </a:endParaRPr>
            </a:p>
            <a:p>
              <a:r>
                <a:rPr lang="en-US" sz="1200" b="1" u="sng" dirty="0">
                  <a:solidFill>
                    <a:schemeClr val="accent5">
                      <a:lumMod val="75000"/>
                    </a:schemeClr>
                  </a:solidFill>
                  <a:latin typeface="+mj-lt"/>
                </a:rPr>
                <a:t>NOTE:</a:t>
              </a:r>
              <a:r>
                <a:rPr lang="en-US" sz="1200" b="1" dirty="0">
                  <a:solidFill>
                    <a:schemeClr val="accent5">
                      <a:lumMod val="75000"/>
                    </a:schemeClr>
                  </a:solidFill>
                  <a:latin typeface="+mj-lt"/>
                </a:rPr>
                <a:t> All regular courses should be scheduled using </a:t>
              </a:r>
              <a:r>
                <a:rPr lang="en-US" sz="1200" b="1" i="1" dirty="0">
                  <a:solidFill>
                    <a:schemeClr val="accent5">
                      <a:lumMod val="75000"/>
                    </a:schemeClr>
                  </a:solidFill>
                  <a:latin typeface="+mj-lt"/>
                </a:rPr>
                <a:t>Course Offering Number 1</a:t>
              </a:r>
              <a:r>
                <a:rPr lang="en-US" sz="1200" b="1" dirty="0">
                  <a:solidFill>
                    <a:schemeClr val="accent5">
                      <a:lumMod val="75000"/>
                    </a:schemeClr>
                  </a:solidFill>
                  <a:latin typeface="+mj-lt"/>
                </a:rPr>
                <a:t> exclusively. Use of </a:t>
              </a:r>
              <a:r>
                <a:rPr lang="en-US" sz="1200" b="1" i="1" dirty="0">
                  <a:solidFill>
                    <a:schemeClr val="accent5">
                      <a:lumMod val="75000"/>
                    </a:schemeClr>
                  </a:solidFill>
                  <a:latin typeface="+mj-lt"/>
                </a:rPr>
                <a:t>Course Offering Number 2</a:t>
              </a:r>
              <a:r>
                <a:rPr lang="en-US" sz="1200" b="1" dirty="0">
                  <a:solidFill>
                    <a:schemeClr val="accent5">
                      <a:lumMod val="75000"/>
                    </a:schemeClr>
                  </a:solidFill>
                  <a:latin typeface="+mj-lt"/>
                </a:rPr>
                <a:t> is restricted to special programs (Academic Partnerships) sections and is limited to use by Enrollment Management personnel only.</a:t>
              </a:r>
            </a:p>
            <a:p>
              <a:endParaRPr lang="en-US" sz="1200" b="1" dirty="0">
                <a:solidFill>
                  <a:schemeClr val="accent5">
                    <a:lumMod val="75000"/>
                  </a:schemeClr>
                </a:solidFill>
                <a:latin typeface="+mj-lt"/>
                <a:cs typeface="Albany WT" panose="020B0604020202020204" pitchFamily="34" charset="0"/>
              </a:endParaRPr>
            </a:p>
            <a:p>
              <a:r>
                <a:rPr lang="en-US" sz="1200" dirty="0">
                  <a:solidFill>
                    <a:schemeClr val="accent1">
                      <a:lumMod val="50000"/>
                    </a:schemeClr>
                  </a:solidFill>
                  <a:latin typeface="+mj-lt"/>
                </a:rPr>
                <a:t>Please reach out </a:t>
              </a:r>
              <a:r>
                <a:rPr lang="en-US" sz="1200" dirty="0">
                  <a:solidFill>
                    <a:schemeClr val="accent1">
                      <a:lumMod val="50000"/>
                    </a:schemeClr>
                  </a:solidFill>
                  <a:latin typeface="+mj-lt"/>
                  <a:hlinkClick r:id="rId4"/>
                </a:rPr>
                <a:t>AcademicScheduling@uttyler.edu</a:t>
              </a:r>
              <a:r>
                <a:rPr lang="en-US" sz="1200" dirty="0">
                  <a:solidFill>
                    <a:schemeClr val="accent1">
                      <a:lumMod val="50000"/>
                    </a:schemeClr>
                  </a:solidFill>
                  <a:latin typeface="+mj-lt"/>
                </a:rPr>
                <a:t> if your area needs a special program course scheduled using offering number 2. </a:t>
              </a:r>
              <a:endParaRPr lang="en-US" sz="1200" dirty="0">
                <a:solidFill>
                  <a:schemeClr val="accent1">
                    <a:lumMod val="50000"/>
                  </a:schemeClr>
                </a:solidFill>
                <a:latin typeface="+mj-lt"/>
                <a:cs typeface="Albany WT" panose="020B0604020202020204" pitchFamily="34" charset="0"/>
              </a:endParaRPr>
            </a:p>
            <a:p>
              <a:endParaRPr lang="en-US" sz="1200" dirty="0">
                <a:solidFill>
                  <a:schemeClr val="accent1">
                    <a:lumMod val="50000"/>
                  </a:schemeClr>
                </a:solidFill>
                <a:latin typeface="+mj-lt"/>
                <a:cs typeface="Albany WT" panose="020B0604020202020204" pitchFamily="34" charset="0"/>
              </a:endParaRPr>
            </a:p>
          </p:txBody>
        </p:sp>
        <p:sp>
          <p:nvSpPr>
            <p:cNvPr id="16" name="TextBox 15"/>
            <p:cNvSpPr txBox="1"/>
            <p:nvPr/>
          </p:nvSpPr>
          <p:spPr>
            <a:xfrm>
              <a:off x="6600310" y="1183993"/>
              <a:ext cx="3236752" cy="398842"/>
            </a:xfrm>
            <a:prstGeom prst="rect">
              <a:avLst/>
            </a:prstGeom>
            <a:noFill/>
          </p:spPr>
          <p:txBody>
            <a:bodyPr wrap="none" rtlCol="0">
              <a:spAutoFit/>
            </a:bodyPr>
            <a:lstStyle>
              <a:defPPr>
                <a:defRPr lang="en-US"/>
              </a:defPPr>
              <a:lvl1pPr>
                <a:defRPr sz="1400">
                  <a:solidFill>
                    <a:schemeClr val="accent1">
                      <a:lumMod val="50000"/>
                    </a:schemeClr>
                  </a:solidFill>
                  <a:latin typeface="Segoe UI Semibold" panose="020B0702040204020203" pitchFamily="34" charset="0"/>
                  <a:cs typeface="Albany WT" panose="020B0604020202020204" pitchFamily="34" charset="0"/>
                </a:defRPr>
              </a:lvl1pPr>
            </a:lstStyle>
            <a:p>
              <a:r>
                <a:rPr lang="en-US" dirty="0"/>
                <a:t> Search Results	</a:t>
              </a:r>
            </a:p>
          </p:txBody>
        </p:sp>
      </p:grpSp>
      <p:grpSp>
        <p:nvGrpSpPr>
          <p:cNvPr id="24" name="Group 23"/>
          <p:cNvGrpSpPr/>
          <p:nvPr/>
        </p:nvGrpSpPr>
        <p:grpSpPr>
          <a:xfrm>
            <a:off x="5092754" y="4814512"/>
            <a:ext cx="6798055" cy="929411"/>
            <a:chOff x="5926226" y="5762280"/>
            <a:chExt cx="6798055" cy="684186"/>
          </a:xfrm>
        </p:grpSpPr>
        <p:grpSp>
          <p:nvGrpSpPr>
            <p:cNvPr id="25" name="Group 24"/>
            <p:cNvGrpSpPr/>
            <p:nvPr/>
          </p:nvGrpSpPr>
          <p:grpSpPr>
            <a:xfrm>
              <a:off x="5926226" y="5762280"/>
              <a:ext cx="6798055" cy="590895"/>
              <a:chOff x="5926226" y="5762280"/>
              <a:chExt cx="6798055" cy="590895"/>
            </a:xfrm>
            <a:solidFill>
              <a:srgbClr val="FF9900">
                <a:alpha val="20000"/>
              </a:srgbClr>
            </a:solidFill>
          </p:grpSpPr>
          <p:sp>
            <p:nvSpPr>
              <p:cNvPr id="27" name="Parallelogram 26"/>
              <p:cNvSpPr/>
              <p:nvPr/>
            </p:nvSpPr>
            <p:spPr>
              <a:xfrm>
                <a:off x="5926226" y="5762280"/>
                <a:ext cx="6798055" cy="590895"/>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081929" y="5922144"/>
                <a:ext cx="987322" cy="369332"/>
              </a:xfrm>
              <a:prstGeom prst="rect">
                <a:avLst/>
              </a:prstGeom>
              <a:noFill/>
            </p:spPr>
            <p:txBody>
              <a:bodyPr wrap="none" rtlCol="0">
                <a:spAutoFit/>
              </a:bodyPr>
              <a:lstStyle/>
              <a:p>
                <a:r>
                  <a:rPr lang="en-US" dirty="0">
                    <a:solidFill>
                      <a:schemeClr val="accent2">
                        <a:lumMod val="50000"/>
                      </a:schemeClr>
                    </a:solidFill>
                    <a:latin typeface="Segoe UI Semibold" panose="020B0702040204020203" pitchFamily="34" charset="0"/>
                    <a:cs typeface="Albany WT" panose="020B0604020202020204" pitchFamily="34" charset="0"/>
                  </a:rPr>
                  <a:t>Pro Tip:</a:t>
                </a:r>
              </a:p>
            </p:txBody>
          </p:sp>
        </p:grpSp>
        <p:sp>
          <p:nvSpPr>
            <p:cNvPr id="26" name="Rectangle 25"/>
            <p:cNvSpPr/>
            <p:nvPr/>
          </p:nvSpPr>
          <p:spPr>
            <a:xfrm>
              <a:off x="6990713" y="5834727"/>
              <a:ext cx="4240940" cy="611739"/>
            </a:xfrm>
            <a:prstGeom prst="rect">
              <a:avLst/>
            </a:prstGeom>
          </p:spPr>
          <p:txBody>
            <a:bodyPr wrap="square">
              <a:spAutoFit/>
            </a:bodyPr>
            <a:lstStyle/>
            <a:p>
              <a:r>
                <a:rPr lang="en-US" sz="1200" dirty="0">
                  <a:solidFill>
                    <a:schemeClr val="accent2">
                      <a:lumMod val="50000"/>
                    </a:schemeClr>
                  </a:solidFill>
                  <a:cs typeface="Albany WT" panose="020B0604020202020204" pitchFamily="34" charset="0"/>
                </a:rPr>
                <a:t>Be sure to check the Course Offering Number if more than one search result shows. Use only Course Offering Number 1 for Schedule of Classes</a:t>
              </a:r>
            </a:p>
            <a:p>
              <a:endParaRPr lang="en-US" sz="1200" dirty="0">
                <a:solidFill>
                  <a:schemeClr val="accent2">
                    <a:lumMod val="50000"/>
                  </a:schemeClr>
                </a:solidFill>
              </a:endParaRPr>
            </a:p>
          </p:txBody>
        </p:sp>
      </p:grpSp>
      <p:sp>
        <p:nvSpPr>
          <p:cNvPr id="3" name="Slide Number Placeholder 2"/>
          <p:cNvSpPr>
            <a:spLocks noGrp="1"/>
          </p:cNvSpPr>
          <p:nvPr>
            <p:ph type="sldNum" sz="quarter" idx="12"/>
          </p:nvPr>
        </p:nvSpPr>
        <p:spPr/>
        <p:txBody>
          <a:bodyPr/>
          <a:lstStyle/>
          <a:p>
            <a:fld id="{238630EC-33FC-4FC7-B8AE-D2B68DB04DEE}" type="slidenum">
              <a:rPr lang="en-US" smtClean="0"/>
              <a:t>13</a:t>
            </a:fld>
            <a:endParaRPr lang="en-US"/>
          </a:p>
        </p:txBody>
      </p:sp>
      <p:sp>
        <p:nvSpPr>
          <p:cNvPr id="17" name="TextBox 16"/>
          <p:cNvSpPr txBox="1"/>
          <p:nvPr/>
        </p:nvSpPr>
        <p:spPr>
          <a:xfrm>
            <a:off x="244549" y="605666"/>
            <a:ext cx="3148619" cy="40011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Scheduling a New Course</a:t>
            </a:r>
          </a:p>
        </p:txBody>
      </p:sp>
    </p:spTree>
    <p:extLst>
      <p:ext uri="{BB962C8B-B14F-4D97-AF65-F5344CB8AC3E}">
        <p14:creationId xmlns:p14="http://schemas.microsoft.com/office/powerpoint/2010/main" val="460440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 y="1157063"/>
            <a:ext cx="5923725" cy="4510196"/>
          </a:xfrm>
          <a:prstGeom prst="rect">
            <a:avLst/>
          </a:prstGeom>
          <a:ln w="12700" cap="rnd">
            <a:solidFill>
              <a:schemeClr val="accent3"/>
            </a:solidFill>
          </a:ln>
        </p:spPr>
      </p:pic>
      <p:grpSp>
        <p:nvGrpSpPr>
          <p:cNvPr id="14" name="Group 13"/>
          <p:cNvGrpSpPr/>
          <p:nvPr/>
        </p:nvGrpSpPr>
        <p:grpSpPr>
          <a:xfrm>
            <a:off x="5861237" y="2404578"/>
            <a:ext cx="6530787" cy="1221911"/>
            <a:chOff x="5861237" y="2757003"/>
            <a:chExt cx="6530787" cy="1221911"/>
          </a:xfrm>
        </p:grpSpPr>
        <p:sp>
          <p:nvSpPr>
            <p:cNvPr id="3" name="Rounded Rectangle 2"/>
            <p:cNvSpPr/>
            <p:nvPr/>
          </p:nvSpPr>
          <p:spPr>
            <a:xfrm>
              <a:off x="5861237" y="2757003"/>
              <a:ext cx="6530787" cy="1000479"/>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 name="TextBox 8"/>
            <p:cNvSpPr txBox="1"/>
            <p:nvPr/>
          </p:nvSpPr>
          <p:spPr>
            <a:xfrm>
              <a:off x="6183400" y="3055584"/>
              <a:ext cx="5418050" cy="923330"/>
            </a:xfrm>
            <a:prstGeom prst="rect">
              <a:avLst/>
            </a:prstGeom>
            <a:noFill/>
          </p:spPr>
          <p:txBody>
            <a:bodyPr wrap="square" rtlCol="0">
              <a:spAutoFit/>
            </a:bodyPr>
            <a:lstStyle/>
            <a:p>
              <a:r>
                <a:rPr lang="en-US" sz="1200" dirty="0">
                  <a:solidFill>
                    <a:schemeClr val="accent1">
                      <a:lumMod val="50000"/>
                    </a:schemeClr>
                  </a:solidFill>
                  <a:latin typeface="+mj-lt"/>
                  <a:cs typeface="Albany WT" panose="020B0604020202020204" pitchFamily="34" charset="0"/>
                </a:rPr>
                <a:t>Begin by typing in the session value for the section you are scheduling. Click on the magnifying glass icon next to the empty </a:t>
              </a:r>
              <a:r>
                <a:rPr lang="en-US" sz="1200" i="1" dirty="0">
                  <a:solidFill>
                    <a:schemeClr val="accent1">
                      <a:lumMod val="50000"/>
                    </a:schemeClr>
                  </a:solidFill>
                  <a:latin typeface="+mj-lt"/>
                  <a:cs typeface="Albany WT" panose="020B0604020202020204" pitchFamily="34" charset="0"/>
                </a:rPr>
                <a:t>Session </a:t>
              </a:r>
              <a:r>
                <a:rPr lang="en-US" sz="1200" dirty="0">
                  <a:solidFill>
                    <a:schemeClr val="accent1">
                      <a:lumMod val="50000"/>
                    </a:schemeClr>
                  </a:solidFill>
                  <a:latin typeface="+mj-lt"/>
                  <a:cs typeface="Albany WT" panose="020B0604020202020204" pitchFamily="34" charset="0"/>
                </a:rPr>
                <a:t>field box to see all available session values. </a:t>
              </a:r>
            </a:p>
            <a:p>
              <a:endParaRPr lang="en-US" sz="600" dirty="0">
                <a:solidFill>
                  <a:schemeClr val="accent1">
                    <a:lumMod val="50000"/>
                  </a:schemeClr>
                </a:solidFill>
                <a:latin typeface="+mj-lt"/>
                <a:cs typeface="Albany WT" panose="020B0604020202020204" pitchFamily="34" charset="0"/>
              </a:endParaRPr>
            </a:p>
            <a:p>
              <a:endParaRPr lang="en-US" sz="1200" dirty="0">
                <a:solidFill>
                  <a:schemeClr val="accent1">
                    <a:lumMod val="50000"/>
                  </a:schemeClr>
                </a:solidFill>
                <a:latin typeface="+mj-lt"/>
                <a:cs typeface="Albany WT" panose="020B0604020202020204" pitchFamily="34" charset="0"/>
              </a:endParaRPr>
            </a:p>
          </p:txBody>
        </p:sp>
        <p:sp>
          <p:nvSpPr>
            <p:cNvPr id="10" name="TextBox 9"/>
            <p:cNvSpPr txBox="1"/>
            <p:nvPr/>
          </p:nvSpPr>
          <p:spPr>
            <a:xfrm>
              <a:off x="6190230" y="2814482"/>
              <a:ext cx="790601" cy="307777"/>
            </a:xfrm>
            <a:prstGeom prst="rect">
              <a:avLst/>
            </a:prstGeom>
            <a:noFill/>
          </p:spPr>
          <p:txBody>
            <a:bodyPr wrap="none" rtlCol="0">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Session</a:t>
              </a:r>
            </a:p>
          </p:txBody>
        </p:sp>
      </p:grpSp>
      <p:grpSp>
        <p:nvGrpSpPr>
          <p:cNvPr id="18" name="Group 17"/>
          <p:cNvGrpSpPr/>
          <p:nvPr/>
        </p:nvGrpSpPr>
        <p:grpSpPr>
          <a:xfrm>
            <a:off x="5861238" y="3506314"/>
            <a:ext cx="6892737" cy="2194624"/>
            <a:chOff x="6002426" y="2285646"/>
            <a:chExt cx="6789649" cy="2019654"/>
          </a:xfrm>
        </p:grpSpPr>
        <p:sp>
          <p:nvSpPr>
            <p:cNvPr id="12" name="Rounded Rectangle 11"/>
            <p:cNvSpPr/>
            <p:nvPr/>
          </p:nvSpPr>
          <p:spPr>
            <a:xfrm>
              <a:off x="6002426" y="2285646"/>
              <a:ext cx="6789649" cy="2019654"/>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302644" y="2453576"/>
              <a:ext cx="5447968" cy="1846659"/>
            </a:xfrm>
            <a:prstGeom prst="rect">
              <a:avLst/>
            </a:prstGeom>
          </p:spPr>
          <p:txBody>
            <a:bodyPr wrap="square">
              <a:spAutoFit/>
            </a:bodyPr>
            <a:lstStyle/>
            <a:p>
              <a:endParaRPr lang="en-US" sz="1200" dirty="0">
                <a:solidFill>
                  <a:schemeClr val="accent1">
                    <a:lumMod val="50000"/>
                  </a:schemeClr>
                </a:solidFill>
                <a:latin typeface="+mj-lt"/>
                <a:cs typeface="Albany WT" panose="020B0604020202020204" pitchFamily="34" charset="0"/>
              </a:endParaRPr>
            </a:p>
            <a:p>
              <a:r>
                <a:rPr lang="en-US" sz="1200" dirty="0">
                  <a:solidFill>
                    <a:schemeClr val="accent1">
                      <a:lumMod val="50000"/>
                    </a:schemeClr>
                  </a:solidFill>
                  <a:latin typeface="+mj-lt"/>
                  <a:cs typeface="Albany WT" panose="020B0604020202020204" pitchFamily="34" charset="0"/>
                </a:rPr>
                <a:t>Once the session code is entered, the Start/End Date fields will automatically populate based on system values.  </a:t>
              </a:r>
              <a:r>
                <a:rPr lang="en-US" sz="1200" b="1" dirty="0">
                  <a:solidFill>
                    <a:schemeClr val="accent1">
                      <a:lumMod val="50000"/>
                    </a:schemeClr>
                  </a:solidFill>
                  <a:latin typeface="+mj-lt"/>
                  <a:cs typeface="Albany WT" panose="020B0604020202020204" pitchFamily="34" charset="0"/>
                </a:rPr>
                <a:t>Do not change the dates on the basic data tab.  </a:t>
              </a:r>
              <a:r>
                <a:rPr lang="en-US" sz="1200" dirty="0">
                  <a:solidFill>
                    <a:schemeClr val="accent1">
                      <a:lumMod val="50000"/>
                    </a:schemeClr>
                  </a:solidFill>
                  <a:latin typeface="+mj-lt"/>
                  <a:cs typeface="Albany WT" panose="020B0604020202020204" pitchFamily="34" charset="0"/>
                </a:rPr>
                <a:t>If the class has different dates than what are displayed in the Start/End Date fields, first confirm that you have chosen the correct session. </a:t>
              </a:r>
            </a:p>
            <a:p>
              <a:endParaRPr lang="en-US" sz="1200" dirty="0">
                <a:solidFill>
                  <a:schemeClr val="accent1">
                    <a:lumMod val="50000"/>
                  </a:schemeClr>
                </a:solidFill>
                <a:latin typeface="+mj-lt"/>
                <a:cs typeface="Albany WT" panose="020B0604020202020204" pitchFamily="34" charset="0"/>
              </a:endParaRPr>
            </a:p>
            <a:p>
              <a:r>
                <a:rPr lang="en-US" sz="1200" dirty="0">
                  <a:solidFill>
                    <a:schemeClr val="accent1">
                      <a:lumMod val="50000"/>
                    </a:schemeClr>
                  </a:solidFill>
                  <a:latin typeface="+mj-lt"/>
                  <a:cs typeface="Albany WT" panose="020B0604020202020204" pitchFamily="34" charset="0"/>
                </a:rPr>
                <a:t>If you have chosen the correct session, then you will manually enter the custom start and end dates on the </a:t>
              </a:r>
              <a:r>
                <a:rPr lang="en-US" sz="1200" b="1" dirty="0">
                  <a:solidFill>
                    <a:schemeClr val="accent1">
                      <a:lumMod val="50000"/>
                    </a:schemeClr>
                  </a:solidFill>
                  <a:latin typeface="+mj-lt"/>
                  <a:cs typeface="Albany WT" panose="020B0604020202020204" pitchFamily="34" charset="0"/>
                </a:rPr>
                <a:t>Meetings Tab</a:t>
              </a:r>
              <a:r>
                <a:rPr lang="en-US" sz="1200" dirty="0">
                  <a:solidFill>
                    <a:schemeClr val="accent1">
                      <a:lumMod val="50000"/>
                    </a:schemeClr>
                  </a:solidFill>
                  <a:latin typeface="+mj-lt"/>
                  <a:cs typeface="Albany WT" panose="020B0604020202020204" pitchFamily="34" charset="0"/>
                </a:rPr>
                <a:t>. Please note that all start dates entered on the Meetings Tab must match the start date for the applicable term, and End Dates must occur on or before the end date of the term.</a:t>
              </a:r>
            </a:p>
          </p:txBody>
        </p:sp>
        <p:sp>
          <p:nvSpPr>
            <p:cNvPr id="11" name="TextBox 10"/>
            <p:cNvSpPr txBox="1"/>
            <p:nvPr/>
          </p:nvSpPr>
          <p:spPr>
            <a:xfrm>
              <a:off x="6297414" y="2389268"/>
              <a:ext cx="1377878" cy="307777"/>
            </a:xfrm>
            <a:prstGeom prst="rect">
              <a:avLst/>
            </a:prstGeom>
            <a:noFill/>
          </p:spPr>
          <p:txBody>
            <a:bodyPr wrap="none" rtlCol="0">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Start/End Date</a:t>
              </a:r>
            </a:p>
          </p:txBody>
        </p:sp>
      </p:grpSp>
      <p:grpSp>
        <p:nvGrpSpPr>
          <p:cNvPr id="17" name="Group 16"/>
          <p:cNvGrpSpPr/>
          <p:nvPr/>
        </p:nvGrpSpPr>
        <p:grpSpPr>
          <a:xfrm>
            <a:off x="5851712" y="5817021"/>
            <a:ext cx="6675349" cy="590895"/>
            <a:chOff x="5988071" y="5783463"/>
            <a:chExt cx="6675349" cy="590895"/>
          </a:xfrm>
        </p:grpSpPr>
        <p:grpSp>
          <p:nvGrpSpPr>
            <p:cNvPr id="8" name="Group 7"/>
            <p:cNvGrpSpPr/>
            <p:nvPr/>
          </p:nvGrpSpPr>
          <p:grpSpPr>
            <a:xfrm>
              <a:off x="5988071" y="5783463"/>
              <a:ext cx="6675349" cy="590895"/>
              <a:chOff x="5988071" y="5783463"/>
              <a:chExt cx="6675349" cy="590895"/>
            </a:xfrm>
            <a:solidFill>
              <a:srgbClr val="FF9900">
                <a:alpha val="20000"/>
              </a:srgbClr>
            </a:solidFill>
          </p:grpSpPr>
          <p:sp>
            <p:nvSpPr>
              <p:cNvPr id="5" name="Parallelogram 4"/>
              <p:cNvSpPr/>
              <p:nvPr/>
            </p:nvSpPr>
            <p:spPr>
              <a:xfrm>
                <a:off x="5988071" y="5783463"/>
                <a:ext cx="6675349" cy="590895"/>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301004" y="5882586"/>
                <a:ext cx="987322" cy="369332"/>
              </a:xfrm>
              <a:prstGeom prst="rect">
                <a:avLst/>
              </a:prstGeom>
              <a:noFill/>
            </p:spPr>
            <p:txBody>
              <a:bodyPr wrap="none" rtlCol="0">
                <a:spAutoFit/>
              </a:bodyPr>
              <a:lstStyle/>
              <a:p>
                <a:r>
                  <a:rPr lang="en-US" dirty="0">
                    <a:solidFill>
                      <a:schemeClr val="accent2">
                        <a:lumMod val="50000"/>
                      </a:schemeClr>
                    </a:solidFill>
                    <a:latin typeface="Segoe UI Semibold" panose="020B0702040204020203" pitchFamily="34" charset="0"/>
                    <a:cs typeface="Albany WT" panose="020B0604020202020204" pitchFamily="34" charset="0"/>
                  </a:rPr>
                  <a:t>Pro Tip:</a:t>
                </a:r>
              </a:p>
            </p:txBody>
          </p:sp>
        </p:grpSp>
        <p:sp>
          <p:nvSpPr>
            <p:cNvPr id="16" name="Rectangle 15"/>
            <p:cNvSpPr/>
            <p:nvPr/>
          </p:nvSpPr>
          <p:spPr>
            <a:xfrm>
              <a:off x="7231608" y="5948433"/>
              <a:ext cx="4444358" cy="276999"/>
            </a:xfrm>
            <a:prstGeom prst="rect">
              <a:avLst/>
            </a:prstGeom>
          </p:spPr>
          <p:txBody>
            <a:bodyPr wrap="none">
              <a:spAutoFit/>
            </a:bodyPr>
            <a:lstStyle/>
            <a:p>
              <a:r>
                <a:rPr lang="en-US" sz="1200" dirty="0">
                  <a:solidFill>
                    <a:schemeClr val="accent2">
                      <a:lumMod val="50000"/>
                    </a:schemeClr>
                  </a:solidFill>
                  <a:latin typeface="+mj-lt"/>
                </a:rPr>
                <a:t>Be sure to SAVE often! Once you save, a Class Number will populate. </a:t>
              </a:r>
            </a:p>
          </p:txBody>
        </p:sp>
      </p:grpSp>
      <p:grpSp>
        <p:nvGrpSpPr>
          <p:cNvPr id="19" name="Group 18"/>
          <p:cNvGrpSpPr/>
          <p:nvPr/>
        </p:nvGrpSpPr>
        <p:grpSpPr>
          <a:xfrm>
            <a:off x="3713753" y="77119"/>
            <a:ext cx="8478247" cy="650528"/>
            <a:chOff x="3713753" y="77119"/>
            <a:chExt cx="8478247" cy="650528"/>
          </a:xfrm>
        </p:grpSpPr>
        <p:sp>
          <p:nvSpPr>
            <p:cNvPr id="20" name="Rectangle 19"/>
            <p:cNvSpPr/>
            <p:nvPr/>
          </p:nvSpPr>
          <p:spPr>
            <a:xfrm>
              <a:off x="3713753" y="358315"/>
              <a:ext cx="8478247" cy="369332"/>
            </a:xfrm>
            <a:prstGeom prst="rect">
              <a:avLst/>
            </a:prstGeom>
          </p:spPr>
          <p:txBody>
            <a:bodyPr wrap="squar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Schedule New Course | </a:t>
              </a:r>
              <a:r>
                <a:rPr lang="en-US" dirty="0">
                  <a:solidFill>
                    <a:schemeClr val="accent1">
                      <a:lumMod val="50000"/>
                    </a:schemeClr>
                  </a:solidFill>
                  <a:latin typeface="Segoe UI Light" panose="020B0502040204020203" pitchFamily="34" charset="0"/>
                  <a:cs typeface="Albany WT" panose="020B0604020202020204" pitchFamily="34" charset="0"/>
                </a:rPr>
                <a:t>{Basic Data} </a:t>
              </a:r>
              <a:r>
                <a:rPr lang="en-US" dirty="0">
                  <a:solidFill>
                    <a:schemeClr val="accent1">
                      <a:lumMod val="40000"/>
                      <a:lumOff val="60000"/>
                    </a:schemeClr>
                  </a:solidFill>
                  <a:latin typeface="Segoe UI Light" panose="020B0502040204020203" pitchFamily="34" charset="0"/>
                  <a:cs typeface="Albany WT" panose="020B0604020202020204" pitchFamily="34" charset="0"/>
                </a:rPr>
                <a:t>| Meetings | Enrollment </a:t>
              </a:r>
              <a:r>
                <a:rPr lang="en-US" dirty="0" err="1">
                  <a:solidFill>
                    <a:schemeClr val="accent1">
                      <a:lumMod val="40000"/>
                      <a:lumOff val="60000"/>
                    </a:schemeClr>
                  </a:solidFill>
                  <a:latin typeface="Segoe UI Light" panose="020B0502040204020203" pitchFamily="34" charset="0"/>
                  <a:cs typeface="Albany WT" panose="020B0604020202020204" pitchFamily="34" charset="0"/>
                </a:rPr>
                <a:t>Cntrl</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Reserve Cap | Notes </a:t>
              </a:r>
              <a:endParaRPr lang="en-US" dirty="0">
                <a:solidFill>
                  <a:schemeClr val="accent1">
                    <a:lumMod val="40000"/>
                    <a:lumOff val="60000"/>
                  </a:schemeClr>
                </a:solidFill>
              </a:endParaRPr>
            </a:p>
          </p:txBody>
        </p:sp>
        <p:sp>
          <p:nvSpPr>
            <p:cNvPr id="21" name="Rectangle 20"/>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a:t>
              </a:r>
              <a:r>
                <a:rPr lang="en-US" b="1" dirty="0">
                  <a:solidFill>
                    <a:schemeClr val="accent1">
                      <a:lumMod val="50000"/>
                    </a:schemeClr>
                  </a:solidFill>
                </a:rPr>
                <a:t>2. Your First Class  </a:t>
              </a:r>
              <a:r>
                <a:rPr lang="en-US" b="1" dirty="0">
                  <a:solidFill>
                    <a:schemeClr val="accent1">
                      <a:lumMod val="40000"/>
                      <a:lumOff val="60000"/>
                    </a:schemeClr>
                  </a:solidFill>
                </a:rPr>
                <a:t>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grpSp>
        <p:nvGrpSpPr>
          <p:cNvPr id="26" name="Group 25"/>
          <p:cNvGrpSpPr/>
          <p:nvPr/>
        </p:nvGrpSpPr>
        <p:grpSpPr>
          <a:xfrm>
            <a:off x="5672355" y="1017306"/>
            <a:ext cx="6719670" cy="1392461"/>
            <a:chOff x="5754045" y="1029242"/>
            <a:chExt cx="6149871" cy="1414630"/>
          </a:xfrm>
        </p:grpSpPr>
        <p:sp>
          <p:nvSpPr>
            <p:cNvPr id="27" name="Rounded Rectangle 26"/>
            <p:cNvSpPr/>
            <p:nvPr/>
          </p:nvSpPr>
          <p:spPr>
            <a:xfrm>
              <a:off x="5936837" y="1029242"/>
              <a:ext cx="5967079" cy="1296265"/>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784924" y="1380772"/>
              <a:ext cx="5447759" cy="1063100"/>
            </a:xfrm>
            <a:prstGeom prst="rect">
              <a:avLst/>
            </a:prstGeom>
            <a:noFill/>
          </p:spPr>
          <p:txBody>
            <a:bodyPr wrap="square" rtlCol="0">
              <a:spAutoFit/>
            </a:bodyPr>
            <a:lstStyle/>
            <a:p>
              <a:pPr lvl="1"/>
              <a:r>
                <a:rPr lang="en-US" sz="1200" dirty="0">
                  <a:solidFill>
                    <a:schemeClr val="accent1">
                      <a:lumMod val="50000"/>
                    </a:schemeClr>
                  </a:solidFill>
                  <a:latin typeface="+mj-lt"/>
                </a:rPr>
                <a:t>The Tabs will appear at the top of the page with the Basic Data Tab appearing first. Under the tabs, information from the Course Catalog is brought over and includes the Course ID, Term, Subject, Catalog number, and Title. The Auto Create Component button is also present in yellow. </a:t>
              </a:r>
              <a:r>
                <a:rPr lang="en-US" sz="1200" b="1" dirty="0">
                  <a:solidFill>
                    <a:schemeClr val="accent1">
                      <a:lumMod val="50000"/>
                    </a:schemeClr>
                  </a:solidFill>
                  <a:latin typeface="+mj-lt"/>
                </a:rPr>
                <a:t>We do not use the Auto Create Component.</a:t>
              </a:r>
              <a:endParaRPr lang="en-US" sz="1400" b="1" dirty="0">
                <a:solidFill>
                  <a:schemeClr val="accent1">
                    <a:lumMod val="50000"/>
                  </a:schemeClr>
                </a:solidFill>
              </a:endParaRPr>
            </a:p>
            <a:p>
              <a:pPr lvl="1"/>
              <a:endParaRPr lang="en-US" sz="1400" dirty="0">
                <a:solidFill>
                  <a:schemeClr val="accent1">
                    <a:lumMod val="50000"/>
                  </a:schemeClr>
                </a:solidFill>
              </a:endParaRPr>
            </a:p>
          </p:txBody>
        </p:sp>
        <p:sp>
          <p:nvSpPr>
            <p:cNvPr id="29" name="TextBox 28"/>
            <p:cNvSpPr txBox="1"/>
            <p:nvPr/>
          </p:nvSpPr>
          <p:spPr>
            <a:xfrm>
              <a:off x="5754045" y="1104182"/>
              <a:ext cx="2611570" cy="312677"/>
            </a:xfrm>
            <a:prstGeom prst="rect">
              <a:avLst/>
            </a:prstGeom>
            <a:noFill/>
          </p:spPr>
          <p:txBody>
            <a:bodyPr wrap="none" rtlCol="0">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          Overview of Screen Layout</a:t>
              </a:r>
            </a:p>
          </p:txBody>
        </p:sp>
      </p:grpSp>
      <p:sp>
        <p:nvSpPr>
          <p:cNvPr id="13" name="Slide Number Placeholder 12"/>
          <p:cNvSpPr>
            <a:spLocks noGrp="1"/>
          </p:cNvSpPr>
          <p:nvPr>
            <p:ph type="sldNum" sz="quarter" idx="12"/>
          </p:nvPr>
        </p:nvSpPr>
        <p:spPr/>
        <p:txBody>
          <a:bodyPr/>
          <a:lstStyle/>
          <a:p>
            <a:fld id="{238630EC-33FC-4FC7-B8AE-D2B68DB04DEE}" type="slidenum">
              <a:rPr lang="en-US" smtClean="0"/>
              <a:t>14</a:t>
            </a:fld>
            <a:endParaRPr lang="en-US" dirty="0"/>
          </a:p>
        </p:txBody>
      </p:sp>
      <p:sp>
        <p:nvSpPr>
          <p:cNvPr id="24" name="TextBox 23"/>
          <p:cNvSpPr txBox="1"/>
          <p:nvPr/>
        </p:nvSpPr>
        <p:spPr>
          <a:xfrm>
            <a:off x="244549" y="605666"/>
            <a:ext cx="1865447" cy="40011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Basic Data Tab</a:t>
            </a:r>
          </a:p>
        </p:txBody>
      </p:sp>
    </p:spTree>
    <p:extLst>
      <p:ext uri="{BB962C8B-B14F-4D97-AF65-F5344CB8AC3E}">
        <p14:creationId xmlns:p14="http://schemas.microsoft.com/office/powerpoint/2010/main" val="2764957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0552"/>
            <a:ext cx="5001079" cy="4909605"/>
          </a:xfrm>
          <a:prstGeom prst="rect">
            <a:avLst/>
          </a:prstGeom>
          <a:ln w="12700" cap="rnd">
            <a:solidFill>
              <a:schemeClr val="accent3"/>
            </a:solidFill>
          </a:ln>
        </p:spPr>
      </p:pic>
      <p:sp>
        <p:nvSpPr>
          <p:cNvPr id="3" name="Rounded Rectangle 2"/>
          <p:cNvSpPr/>
          <p:nvPr/>
        </p:nvSpPr>
        <p:spPr>
          <a:xfrm>
            <a:off x="5001079" y="1283586"/>
            <a:ext cx="7190921" cy="2334297"/>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36412" y="1555088"/>
            <a:ext cx="6479313" cy="1015663"/>
          </a:xfrm>
          <a:prstGeom prst="rect">
            <a:avLst/>
          </a:prstGeom>
          <a:noFill/>
        </p:spPr>
        <p:txBody>
          <a:bodyPr wrap="square" rtlCol="0">
            <a:spAutoFit/>
          </a:bodyPr>
          <a:lstStyle/>
          <a:p>
            <a:r>
              <a:rPr lang="en-US" sz="1200" dirty="0">
                <a:solidFill>
                  <a:schemeClr val="accent1">
                    <a:lumMod val="50000"/>
                  </a:schemeClr>
                </a:solidFill>
                <a:latin typeface="+mj-lt"/>
              </a:rPr>
              <a:t>Enter the section number in the Class Section field.  Class Section numbering convention is as follows:</a:t>
            </a:r>
          </a:p>
          <a:p>
            <a:endParaRPr lang="en-US" sz="1200" dirty="0">
              <a:solidFill>
                <a:schemeClr val="accent1">
                  <a:lumMod val="50000"/>
                </a:schemeClr>
              </a:solidFill>
            </a:endParaRPr>
          </a:p>
          <a:p>
            <a:endParaRPr lang="en-US" sz="1200" dirty="0">
              <a:solidFill>
                <a:schemeClr val="accent1">
                  <a:lumMod val="50000"/>
                </a:schemeClr>
              </a:solidFill>
            </a:endParaRPr>
          </a:p>
          <a:p>
            <a:endParaRPr lang="en-US" sz="1200" dirty="0">
              <a:solidFill>
                <a:schemeClr val="accent1">
                  <a:lumMod val="50000"/>
                </a:schemeClr>
              </a:solidFill>
              <a:latin typeface="+mj-lt"/>
              <a:cs typeface="Albany WT" panose="020B0604020202020204" pitchFamily="34" charset="0"/>
            </a:endParaRPr>
          </a:p>
          <a:p>
            <a:endParaRPr lang="en-US" sz="1200" dirty="0">
              <a:solidFill>
                <a:schemeClr val="accent1">
                  <a:lumMod val="50000"/>
                </a:schemeClr>
              </a:solidFill>
              <a:latin typeface="+mj-lt"/>
              <a:cs typeface="Albany WT" panose="020B0604020202020204" pitchFamily="34" charset="0"/>
            </a:endParaRPr>
          </a:p>
        </p:txBody>
      </p:sp>
      <p:sp>
        <p:nvSpPr>
          <p:cNvPr id="10" name="TextBox 9"/>
          <p:cNvSpPr txBox="1"/>
          <p:nvPr/>
        </p:nvSpPr>
        <p:spPr>
          <a:xfrm>
            <a:off x="5036412" y="1303403"/>
            <a:ext cx="1284326" cy="307777"/>
          </a:xfrm>
          <a:prstGeom prst="rect">
            <a:avLst/>
          </a:prstGeom>
          <a:noFill/>
        </p:spPr>
        <p:txBody>
          <a:bodyPr wrap="none" rtlCol="0">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Class Section</a:t>
            </a:r>
          </a:p>
        </p:txBody>
      </p:sp>
      <p:grpSp>
        <p:nvGrpSpPr>
          <p:cNvPr id="17" name="Group 16"/>
          <p:cNvGrpSpPr/>
          <p:nvPr/>
        </p:nvGrpSpPr>
        <p:grpSpPr>
          <a:xfrm>
            <a:off x="5241851" y="5190559"/>
            <a:ext cx="7340674" cy="899598"/>
            <a:chOff x="5926226" y="5762280"/>
            <a:chExt cx="7632373" cy="590895"/>
          </a:xfrm>
        </p:grpSpPr>
        <p:grpSp>
          <p:nvGrpSpPr>
            <p:cNvPr id="8" name="Group 7"/>
            <p:cNvGrpSpPr/>
            <p:nvPr/>
          </p:nvGrpSpPr>
          <p:grpSpPr>
            <a:xfrm>
              <a:off x="5926226" y="5762280"/>
              <a:ext cx="7632373" cy="590895"/>
              <a:chOff x="5926226" y="5762280"/>
              <a:chExt cx="7632373" cy="590895"/>
            </a:xfrm>
            <a:solidFill>
              <a:srgbClr val="FF9900">
                <a:alpha val="20000"/>
              </a:srgbClr>
            </a:solidFill>
          </p:grpSpPr>
          <p:sp>
            <p:nvSpPr>
              <p:cNvPr id="5" name="Parallelogram 4"/>
              <p:cNvSpPr/>
              <p:nvPr/>
            </p:nvSpPr>
            <p:spPr>
              <a:xfrm>
                <a:off x="5926226" y="5762280"/>
                <a:ext cx="7632373" cy="590895"/>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81929" y="5873061"/>
                <a:ext cx="987322" cy="369332"/>
              </a:xfrm>
              <a:prstGeom prst="rect">
                <a:avLst/>
              </a:prstGeom>
              <a:noFill/>
            </p:spPr>
            <p:txBody>
              <a:bodyPr wrap="none" rtlCol="0">
                <a:spAutoFit/>
              </a:bodyPr>
              <a:lstStyle/>
              <a:p>
                <a:r>
                  <a:rPr lang="en-US" dirty="0">
                    <a:solidFill>
                      <a:schemeClr val="accent2">
                        <a:lumMod val="50000"/>
                      </a:schemeClr>
                    </a:solidFill>
                    <a:latin typeface="Segoe UI Semibold" panose="020B0702040204020203" pitchFamily="34" charset="0"/>
                    <a:cs typeface="Albany WT" panose="020B0604020202020204" pitchFamily="34" charset="0"/>
                  </a:rPr>
                  <a:t>Pro Tip:</a:t>
                </a:r>
              </a:p>
            </p:txBody>
          </p:sp>
        </p:grpSp>
        <p:sp>
          <p:nvSpPr>
            <p:cNvPr id="16" name="Rectangle 15"/>
            <p:cNvSpPr/>
            <p:nvPr/>
          </p:nvSpPr>
          <p:spPr>
            <a:xfrm>
              <a:off x="7069251" y="5835659"/>
              <a:ext cx="5532324" cy="424538"/>
            </a:xfrm>
            <a:prstGeom prst="rect">
              <a:avLst/>
            </a:prstGeom>
          </p:spPr>
          <p:txBody>
            <a:bodyPr wrap="square">
              <a:spAutoFit/>
            </a:bodyPr>
            <a:lstStyle/>
            <a:p>
              <a:r>
                <a:rPr lang="en-US" sz="1200" dirty="0">
                  <a:solidFill>
                    <a:schemeClr val="accent2">
                      <a:lumMod val="50000"/>
                    </a:schemeClr>
                  </a:solidFill>
                  <a:latin typeface="+mj-lt"/>
                </a:rPr>
                <a:t>The numbering convention table is easiest to read if you first determine </a:t>
              </a:r>
              <a:r>
                <a:rPr lang="en-US" sz="1200">
                  <a:solidFill>
                    <a:schemeClr val="accent2">
                      <a:lumMod val="50000"/>
                    </a:schemeClr>
                  </a:solidFill>
                  <a:latin typeface="+mj-lt"/>
                </a:rPr>
                <a:t>what Academic Session </a:t>
              </a:r>
              <a:r>
                <a:rPr lang="en-US" sz="1200" dirty="0">
                  <a:solidFill>
                    <a:schemeClr val="accent2">
                      <a:lumMod val="50000"/>
                    </a:schemeClr>
                  </a:solidFill>
                  <a:latin typeface="+mj-lt"/>
                </a:rPr>
                <a:t>you are scheduling in and then determine what “type” of course is </a:t>
              </a:r>
              <a:r>
                <a:rPr lang="en-US" sz="1200">
                  <a:solidFill>
                    <a:schemeClr val="accent2">
                      <a:lumMod val="50000"/>
                    </a:schemeClr>
                  </a:solidFill>
                  <a:latin typeface="+mj-lt"/>
                </a:rPr>
                <a:t>being scheduled</a:t>
              </a:r>
              <a:r>
                <a:rPr lang="en-US" sz="1200" dirty="0">
                  <a:solidFill>
                    <a:schemeClr val="accent2">
                      <a:lumMod val="50000"/>
                    </a:schemeClr>
                  </a:solidFill>
                  <a:latin typeface="+mj-lt"/>
                </a:rPr>
                <a:t>. </a:t>
              </a:r>
            </a:p>
          </p:txBody>
        </p:sp>
      </p:grpSp>
      <p:grpSp>
        <p:nvGrpSpPr>
          <p:cNvPr id="19" name="Group 18"/>
          <p:cNvGrpSpPr/>
          <p:nvPr/>
        </p:nvGrpSpPr>
        <p:grpSpPr>
          <a:xfrm>
            <a:off x="3713753" y="77119"/>
            <a:ext cx="8478247" cy="650528"/>
            <a:chOff x="3713753" y="77119"/>
            <a:chExt cx="8478247" cy="650528"/>
          </a:xfrm>
        </p:grpSpPr>
        <p:sp>
          <p:nvSpPr>
            <p:cNvPr id="20" name="Rectangle 19"/>
            <p:cNvSpPr/>
            <p:nvPr/>
          </p:nvSpPr>
          <p:spPr>
            <a:xfrm>
              <a:off x="3713753" y="358315"/>
              <a:ext cx="8478247" cy="369332"/>
            </a:xfrm>
            <a:prstGeom prst="rect">
              <a:avLst/>
            </a:prstGeom>
          </p:spPr>
          <p:txBody>
            <a:bodyPr wrap="squar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Schedule New Course | </a:t>
              </a:r>
              <a:r>
                <a:rPr lang="en-US" dirty="0">
                  <a:solidFill>
                    <a:schemeClr val="accent1">
                      <a:lumMod val="50000"/>
                    </a:schemeClr>
                  </a:solidFill>
                  <a:latin typeface="Segoe UI Light" panose="020B0502040204020203" pitchFamily="34" charset="0"/>
                  <a:cs typeface="Albany WT" panose="020B0604020202020204" pitchFamily="34" charset="0"/>
                </a:rPr>
                <a:t>{Basic Data} </a:t>
              </a:r>
              <a:r>
                <a:rPr lang="en-US" dirty="0">
                  <a:solidFill>
                    <a:schemeClr val="accent1">
                      <a:lumMod val="40000"/>
                      <a:lumOff val="60000"/>
                    </a:schemeClr>
                  </a:solidFill>
                  <a:latin typeface="Segoe UI Light" panose="020B0502040204020203" pitchFamily="34" charset="0"/>
                  <a:cs typeface="Albany WT" panose="020B0604020202020204" pitchFamily="34" charset="0"/>
                </a:rPr>
                <a:t>| Meetings | Enrollment </a:t>
              </a:r>
              <a:r>
                <a:rPr lang="en-US" dirty="0" err="1">
                  <a:solidFill>
                    <a:schemeClr val="accent1">
                      <a:lumMod val="40000"/>
                      <a:lumOff val="60000"/>
                    </a:schemeClr>
                  </a:solidFill>
                  <a:latin typeface="Segoe UI Light" panose="020B0502040204020203" pitchFamily="34" charset="0"/>
                  <a:cs typeface="Albany WT" panose="020B0604020202020204" pitchFamily="34" charset="0"/>
                </a:rPr>
                <a:t>Cntrl</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Reserve Cap | Notes </a:t>
              </a:r>
              <a:endParaRPr lang="en-US" dirty="0">
                <a:solidFill>
                  <a:schemeClr val="accent1">
                    <a:lumMod val="40000"/>
                    <a:lumOff val="60000"/>
                  </a:schemeClr>
                </a:solidFill>
              </a:endParaRPr>
            </a:p>
          </p:txBody>
        </p:sp>
        <p:sp>
          <p:nvSpPr>
            <p:cNvPr id="21" name="Rectangle 20"/>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a:t>
              </a:r>
              <a:r>
                <a:rPr lang="en-US" b="1" dirty="0">
                  <a:solidFill>
                    <a:schemeClr val="accent1">
                      <a:lumMod val="50000"/>
                    </a:schemeClr>
                  </a:solidFill>
                </a:rPr>
                <a:t>2. Your First Class  </a:t>
              </a:r>
              <a:r>
                <a:rPr lang="en-US" b="1" dirty="0">
                  <a:solidFill>
                    <a:schemeClr val="accent1">
                      <a:lumMod val="40000"/>
                      <a:lumOff val="60000"/>
                    </a:schemeClr>
                  </a:solidFill>
                </a:rPr>
                <a:t>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graphicFrame>
        <p:nvGraphicFramePr>
          <p:cNvPr id="13" name="Table 12"/>
          <p:cNvGraphicFramePr>
            <a:graphicFrameLocks noGrp="1"/>
          </p:cNvGraphicFramePr>
          <p:nvPr>
            <p:extLst>
              <p:ext uri="{D42A27DB-BD31-4B8C-83A1-F6EECF244321}">
                <p14:modId xmlns:p14="http://schemas.microsoft.com/office/powerpoint/2010/main" val="3594644937"/>
              </p:ext>
            </p:extLst>
          </p:nvPr>
        </p:nvGraphicFramePr>
        <p:xfrm>
          <a:off x="5055870" y="1941949"/>
          <a:ext cx="6029960" cy="1586288"/>
        </p:xfrm>
        <a:graphic>
          <a:graphicData uri="http://schemas.openxmlformats.org/drawingml/2006/table">
            <a:tbl>
              <a:tblPr>
                <a:tableStyleId>{5C22544A-7EE6-4342-B048-85BDC9FD1C3A}</a:tableStyleId>
              </a:tblPr>
              <a:tblGrid>
                <a:gridCol w="2564130">
                  <a:extLst>
                    <a:ext uri="{9D8B030D-6E8A-4147-A177-3AD203B41FA5}">
                      <a16:colId xmlns:a16="http://schemas.microsoft.com/office/drawing/2014/main" val="20000"/>
                    </a:ext>
                  </a:extLst>
                </a:gridCol>
                <a:gridCol w="1161097">
                  <a:extLst>
                    <a:ext uri="{9D8B030D-6E8A-4147-A177-3AD203B41FA5}">
                      <a16:colId xmlns:a16="http://schemas.microsoft.com/office/drawing/2014/main" val="20001"/>
                    </a:ext>
                  </a:extLst>
                </a:gridCol>
                <a:gridCol w="778510">
                  <a:extLst>
                    <a:ext uri="{9D8B030D-6E8A-4147-A177-3AD203B41FA5}">
                      <a16:colId xmlns:a16="http://schemas.microsoft.com/office/drawing/2014/main" val="20002"/>
                    </a:ext>
                  </a:extLst>
                </a:gridCol>
                <a:gridCol w="726123">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tblGrid>
              <a:tr h="290888">
                <a:tc>
                  <a:txBody>
                    <a:bodyPr/>
                    <a:lstStyle/>
                    <a:p>
                      <a:pPr marL="0" marR="0" algn="r">
                        <a:spcBef>
                          <a:spcPts val="0"/>
                        </a:spcBef>
                        <a:spcAft>
                          <a:spcPts val="0"/>
                        </a:spcAft>
                      </a:pPr>
                      <a:r>
                        <a:rPr lang="en-US" sz="1000" b="1" dirty="0">
                          <a:solidFill>
                            <a:schemeClr val="accent1">
                              <a:lumMod val="50000"/>
                            </a:schemeClr>
                          </a:solidFill>
                          <a:effectLst/>
                          <a:latin typeface="+mj-lt"/>
                        </a:rPr>
                        <a:t>TYPE OF COURSE</a:t>
                      </a:r>
                      <a:endParaRPr lang="en-US" sz="1200" b="1"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b="1" dirty="0">
                          <a:solidFill>
                            <a:schemeClr val="accent1">
                              <a:lumMod val="50000"/>
                            </a:schemeClr>
                          </a:solidFill>
                          <a:effectLst/>
                          <a:latin typeface="+mj-lt"/>
                        </a:rPr>
                        <a:t>FALL/SPRING/SUM I</a:t>
                      </a:r>
                      <a:endParaRPr lang="en-US" sz="1200" b="1"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000" b="1" dirty="0">
                          <a:solidFill>
                            <a:schemeClr val="accent1">
                              <a:lumMod val="50000"/>
                            </a:schemeClr>
                          </a:solidFill>
                          <a:effectLst/>
                          <a:latin typeface="+mj-lt"/>
                        </a:rPr>
                        <a:t>SHORT SUM</a:t>
                      </a:r>
                      <a:endParaRPr lang="en-US" sz="1200" b="1" dirty="0">
                        <a:solidFill>
                          <a:schemeClr val="accent1">
                            <a:lumMod val="50000"/>
                          </a:schemeClr>
                        </a:solidFill>
                        <a:effectLst/>
                        <a:latin typeface="+mj-lt"/>
                        <a:ea typeface="Times New Roman" panose="02020603050405020304" pitchFamily="18" charset="0"/>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b="1" dirty="0">
                          <a:solidFill>
                            <a:schemeClr val="accent1">
                              <a:lumMod val="50000"/>
                            </a:schemeClr>
                          </a:solidFill>
                          <a:effectLst/>
                          <a:latin typeface="+mj-lt"/>
                        </a:rPr>
                        <a:t>LONG SUM</a:t>
                      </a:r>
                      <a:endParaRPr lang="en-US" sz="1200" b="1"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b="1" dirty="0">
                          <a:solidFill>
                            <a:schemeClr val="accent1">
                              <a:lumMod val="50000"/>
                            </a:schemeClr>
                          </a:solidFill>
                          <a:effectLst/>
                          <a:latin typeface="+mj-lt"/>
                        </a:rPr>
                        <a:t>SUM II</a:t>
                      </a:r>
                      <a:endParaRPr lang="en-US" sz="1200" b="1"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1925">
                <a:tc>
                  <a:txBody>
                    <a:bodyPr/>
                    <a:lstStyle/>
                    <a:p>
                      <a:pPr marL="0" marR="0" algn="r">
                        <a:spcBef>
                          <a:spcPts val="0"/>
                        </a:spcBef>
                        <a:spcAft>
                          <a:spcPts val="0"/>
                        </a:spcAft>
                      </a:pPr>
                      <a:r>
                        <a:rPr lang="en-US" sz="1000" dirty="0">
                          <a:solidFill>
                            <a:schemeClr val="accent1">
                              <a:lumMod val="50000"/>
                            </a:schemeClr>
                          </a:solidFill>
                          <a:effectLst/>
                          <a:latin typeface="+mj-lt"/>
                        </a:rPr>
                        <a:t>TYLER</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solidFill>
                            <a:schemeClr val="accent1">
                              <a:lumMod val="50000"/>
                            </a:schemeClr>
                          </a:solidFill>
                          <a:effectLst/>
                          <a:latin typeface="+mj-lt"/>
                        </a:rPr>
                        <a:t>001-029</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a:solidFill>
                            <a:schemeClr val="accent1">
                              <a:lumMod val="50000"/>
                            </a:schemeClr>
                          </a:solidFill>
                          <a:effectLst/>
                          <a:latin typeface="+mj-lt"/>
                        </a:rPr>
                        <a:t>301-329</a:t>
                      </a:r>
                      <a:endParaRPr lang="en-US" sz="120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solidFill>
                            <a:schemeClr val="accent1">
                              <a:lumMod val="50000"/>
                            </a:schemeClr>
                          </a:solidFill>
                          <a:effectLst/>
                          <a:latin typeface="+mj-lt"/>
                        </a:rPr>
                        <a:t>501-529</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a:solidFill>
                            <a:schemeClr val="accent1">
                              <a:lumMod val="50000"/>
                            </a:schemeClr>
                          </a:solidFill>
                          <a:effectLst/>
                          <a:latin typeface="+mj-lt"/>
                        </a:rPr>
                        <a:t>401-429</a:t>
                      </a:r>
                      <a:endParaRPr lang="en-US" sz="120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1925">
                <a:tc>
                  <a:txBody>
                    <a:bodyPr/>
                    <a:lstStyle/>
                    <a:p>
                      <a:pPr marL="0" marR="0" algn="r">
                        <a:spcBef>
                          <a:spcPts val="0"/>
                        </a:spcBef>
                        <a:spcAft>
                          <a:spcPts val="0"/>
                        </a:spcAft>
                      </a:pPr>
                      <a:r>
                        <a:rPr lang="en-US" sz="1000" dirty="0">
                          <a:solidFill>
                            <a:schemeClr val="accent1">
                              <a:lumMod val="50000"/>
                            </a:schemeClr>
                          </a:solidFill>
                          <a:effectLst/>
                          <a:latin typeface="+mj-lt"/>
                        </a:rPr>
                        <a:t>LONGVIEW, NON-ITV</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solidFill>
                            <a:schemeClr val="accent1">
                              <a:lumMod val="50000"/>
                            </a:schemeClr>
                          </a:solidFill>
                          <a:effectLst/>
                          <a:latin typeface="+mj-lt"/>
                        </a:rPr>
                        <a:t>090-099</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solidFill>
                            <a:schemeClr val="accent1">
                              <a:lumMod val="50000"/>
                            </a:schemeClr>
                          </a:solidFill>
                          <a:effectLst/>
                          <a:latin typeface="+mj-lt"/>
                        </a:rPr>
                        <a:t>390-399</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solidFill>
                            <a:schemeClr val="accent1">
                              <a:lumMod val="50000"/>
                            </a:schemeClr>
                          </a:solidFill>
                          <a:effectLst/>
                          <a:latin typeface="+mj-lt"/>
                        </a:rPr>
                        <a:t>590-599</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solidFill>
                            <a:schemeClr val="accent1">
                              <a:lumMod val="50000"/>
                            </a:schemeClr>
                          </a:solidFill>
                          <a:effectLst/>
                          <a:latin typeface="+mj-lt"/>
                        </a:rPr>
                        <a:t>490-499</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1925">
                <a:tc>
                  <a:txBody>
                    <a:bodyPr/>
                    <a:lstStyle/>
                    <a:p>
                      <a:pPr marL="0" marR="0" algn="r">
                        <a:spcBef>
                          <a:spcPts val="0"/>
                        </a:spcBef>
                        <a:spcAft>
                          <a:spcPts val="0"/>
                        </a:spcAft>
                      </a:pPr>
                      <a:r>
                        <a:rPr lang="en-US" sz="1000" dirty="0">
                          <a:solidFill>
                            <a:schemeClr val="accent1">
                              <a:lumMod val="50000"/>
                            </a:schemeClr>
                          </a:solidFill>
                          <a:effectLst/>
                          <a:latin typeface="+mj-lt"/>
                        </a:rPr>
                        <a:t>PALESTINE, NON-ITV</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solidFill>
                            <a:schemeClr val="accent1">
                              <a:lumMod val="50000"/>
                            </a:schemeClr>
                          </a:solidFill>
                          <a:effectLst/>
                          <a:latin typeface="+mj-lt"/>
                        </a:rPr>
                        <a:t>070-079</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a:solidFill>
                            <a:schemeClr val="accent1">
                              <a:lumMod val="50000"/>
                            </a:schemeClr>
                          </a:solidFill>
                          <a:effectLst/>
                          <a:latin typeface="+mj-lt"/>
                        </a:rPr>
                        <a:t>370-379</a:t>
                      </a:r>
                      <a:endParaRPr lang="en-US" sz="120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a:solidFill>
                            <a:schemeClr val="accent1">
                              <a:lumMod val="50000"/>
                            </a:schemeClr>
                          </a:solidFill>
                          <a:effectLst/>
                          <a:latin typeface="+mj-lt"/>
                        </a:rPr>
                        <a:t>570-579</a:t>
                      </a:r>
                      <a:endParaRPr lang="en-US" sz="120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a:solidFill>
                            <a:schemeClr val="accent1">
                              <a:lumMod val="50000"/>
                            </a:schemeClr>
                          </a:solidFill>
                          <a:effectLst/>
                          <a:latin typeface="+mj-lt"/>
                        </a:rPr>
                        <a:t>470-479</a:t>
                      </a:r>
                      <a:endParaRPr lang="en-US" sz="120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1925">
                <a:tc>
                  <a:txBody>
                    <a:bodyPr/>
                    <a:lstStyle/>
                    <a:p>
                      <a:pPr marL="0" marR="0" algn="r">
                        <a:spcBef>
                          <a:spcPts val="0"/>
                        </a:spcBef>
                        <a:spcAft>
                          <a:spcPts val="0"/>
                        </a:spcAft>
                      </a:pPr>
                      <a:r>
                        <a:rPr lang="en-US" sz="1000" dirty="0">
                          <a:solidFill>
                            <a:schemeClr val="accent1">
                              <a:lumMod val="50000"/>
                            </a:schemeClr>
                          </a:solidFill>
                          <a:effectLst/>
                          <a:latin typeface="+mj-lt"/>
                        </a:rPr>
                        <a:t>ITV (INCLUDES NET.NET)</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solidFill>
                            <a:schemeClr val="accent1">
                              <a:lumMod val="50000"/>
                            </a:schemeClr>
                          </a:solidFill>
                          <a:effectLst/>
                          <a:latin typeface="+mj-lt"/>
                        </a:rPr>
                        <a:t>040-049</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a:solidFill>
                            <a:schemeClr val="accent1">
                              <a:lumMod val="50000"/>
                            </a:schemeClr>
                          </a:solidFill>
                          <a:effectLst/>
                          <a:latin typeface="+mj-lt"/>
                        </a:rPr>
                        <a:t>340-349</a:t>
                      </a:r>
                      <a:endParaRPr lang="en-US" sz="120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a:solidFill>
                            <a:schemeClr val="accent1">
                              <a:lumMod val="50000"/>
                            </a:schemeClr>
                          </a:solidFill>
                          <a:effectLst/>
                          <a:latin typeface="+mj-lt"/>
                        </a:rPr>
                        <a:t>540-549</a:t>
                      </a:r>
                      <a:endParaRPr lang="en-US" sz="120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a:solidFill>
                            <a:schemeClr val="accent1">
                              <a:lumMod val="50000"/>
                            </a:schemeClr>
                          </a:solidFill>
                          <a:effectLst/>
                          <a:latin typeface="+mj-lt"/>
                        </a:rPr>
                        <a:t>440-449</a:t>
                      </a:r>
                      <a:endParaRPr lang="en-US" sz="120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1925">
                <a:tc>
                  <a:txBody>
                    <a:bodyPr/>
                    <a:lstStyle/>
                    <a:p>
                      <a:pPr marL="0" marR="0" algn="r">
                        <a:spcBef>
                          <a:spcPts val="0"/>
                        </a:spcBef>
                        <a:spcAft>
                          <a:spcPts val="0"/>
                        </a:spcAft>
                      </a:pPr>
                      <a:r>
                        <a:rPr lang="en-US" sz="1000" dirty="0">
                          <a:solidFill>
                            <a:schemeClr val="accent1">
                              <a:lumMod val="50000"/>
                            </a:schemeClr>
                          </a:solidFill>
                          <a:effectLst/>
                          <a:latin typeface="+mj-lt"/>
                        </a:rPr>
                        <a:t>INTERNET</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solidFill>
                            <a:schemeClr val="accent1">
                              <a:lumMod val="50000"/>
                            </a:schemeClr>
                          </a:solidFill>
                          <a:effectLst/>
                          <a:latin typeface="+mj-lt"/>
                        </a:rPr>
                        <a:t>060-069</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solidFill>
                            <a:schemeClr val="accent1">
                              <a:lumMod val="50000"/>
                            </a:schemeClr>
                          </a:solidFill>
                          <a:effectLst/>
                          <a:latin typeface="+mj-lt"/>
                        </a:rPr>
                        <a:t>360-369</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solidFill>
                            <a:schemeClr val="accent1">
                              <a:lumMod val="50000"/>
                            </a:schemeClr>
                          </a:solidFill>
                          <a:effectLst/>
                          <a:latin typeface="+mj-lt"/>
                        </a:rPr>
                        <a:t>560-569</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a:solidFill>
                            <a:schemeClr val="accent1">
                              <a:lumMod val="50000"/>
                            </a:schemeClr>
                          </a:solidFill>
                          <a:effectLst/>
                          <a:latin typeface="+mj-lt"/>
                        </a:rPr>
                        <a:t>460-469</a:t>
                      </a:r>
                      <a:endParaRPr lang="en-US" sz="120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61925">
                <a:tc>
                  <a:txBody>
                    <a:bodyPr/>
                    <a:lstStyle/>
                    <a:p>
                      <a:pPr marL="0" marR="0" algn="r">
                        <a:spcBef>
                          <a:spcPts val="0"/>
                        </a:spcBef>
                        <a:spcAft>
                          <a:spcPts val="0"/>
                        </a:spcAft>
                      </a:pPr>
                      <a:r>
                        <a:rPr lang="en-US" sz="1000" dirty="0">
                          <a:solidFill>
                            <a:schemeClr val="accent1">
                              <a:lumMod val="50000"/>
                            </a:schemeClr>
                          </a:solidFill>
                          <a:effectLst/>
                          <a:latin typeface="+mj-lt"/>
                        </a:rPr>
                        <a:t>OFF CAMPUS (NOT TAUGHT ON UT PROPERTY)</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solidFill>
                            <a:schemeClr val="accent1">
                              <a:lumMod val="50000"/>
                            </a:schemeClr>
                          </a:solidFill>
                          <a:effectLst/>
                          <a:latin typeface="+mj-lt"/>
                        </a:rPr>
                        <a:t>030-039</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solidFill>
                            <a:schemeClr val="accent1">
                              <a:lumMod val="50000"/>
                            </a:schemeClr>
                          </a:solidFill>
                          <a:effectLst/>
                          <a:latin typeface="+mj-lt"/>
                        </a:rPr>
                        <a:t>330-339</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solidFill>
                            <a:schemeClr val="accent1">
                              <a:lumMod val="50000"/>
                            </a:schemeClr>
                          </a:solidFill>
                          <a:effectLst/>
                          <a:latin typeface="+mj-lt"/>
                        </a:rPr>
                        <a:t>530-539</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solidFill>
                            <a:schemeClr val="accent1">
                              <a:lumMod val="50000"/>
                            </a:schemeClr>
                          </a:solidFill>
                          <a:effectLst/>
                          <a:latin typeface="+mj-lt"/>
                        </a:rPr>
                        <a:t>430-439</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61925">
                <a:tc>
                  <a:txBody>
                    <a:bodyPr/>
                    <a:lstStyle/>
                    <a:p>
                      <a:pPr marL="0" marR="0" algn="r">
                        <a:spcBef>
                          <a:spcPts val="0"/>
                        </a:spcBef>
                        <a:spcAft>
                          <a:spcPts val="0"/>
                        </a:spcAft>
                      </a:pPr>
                      <a:r>
                        <a:rPr lang="en-US" sz="1000" dirty="0">
                          <a:solidFill>
                            <a:schemeClr val="accent1">
                              <a:lumMod val="50000"/>
                            </a:schemeClr>
                          </a:solidFill>
                          <a:effectLst/>
                          <a:latin typeface="+mj-lt"/>
                        </a:rPr>
                        <a:t>OTHER (WMBA, SPECIAL 1-HOUR COURSES)</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solidFill>
                            <a:schemeClr val="accent1">
                              <a:lumMod val="50000"/>
                            </a:schemeClr>
                          </a:solidFill>
                          <a:effectLst/>
                          <a:latin typeface="+mj-lt"/>
                        </a:rPr>
                        <a:t>080-089</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solidFill>
                            <a:schemeClr val="accent1">
                              <a:lumMod val="50000"/>
                            </a:schemeClr>
                          </a:solidFill>
                          <a:effectLst/>
                          <a:latin typeface="+mj-lt"/>
                        </a:rPr>
                        <a:t>380-389</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solidFill>
                            <a:schemeClr val="accent1">
                              <a:lumMod val="50000"/>
                            </a:schemeClr>
                          </a:solidFill>
                          <a:effectLst/>
                          <a:latin typeface="+mj-lt"/>
                        </a:rPr>
                        <a:t>580-589</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solidFill>
                            <a:schemeClr val="accent1">
                              <a:lumMod val="50000"/>
                            </a:schemeClr>
                          </a:solidFill>
                          <a:effectLst/>
                          <a:latin typeface="+mj-lt"/>
                        </a:rPr>
                        <a:t>480-489</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61925">
                <a:tc>
                  <a:txBody>
                    <a:bodyPr/>
                    <a:lstStyle/>
                    <a:p>
                      <a:pPr marL="0" marR="0" algn="r">
                        <a:spcBef>
                          <a:spcPts val="0"/>
                        </a:spcBef>
                        <a:spcAft>
                          <a:spcPts val="0"/>
                        </a:spcAft>
                      </a:pPr>
                      <a:r>
                        <a:rPr lang="en-US" sz="1000" dirty="0">
                          <a:solidFill>
                            <a:schemeClr val="accent1">
                              <a:lumMod val="50000"/>
                            </a:schemeClr>
                          </a:solidFill>
                          <a:effectLst/>
                          <a:latin typeface="+mj-lt"/>
                        </a:rPr>
                        <a:t>ACADEMIC PARTNERSHIP (AP)/ GRALT</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solidFill>
                            <a:schemeClr val="accent1">
                              <a:lumMod val="50000"/>
                            </a:schemeClr>
                          </a:solidFill>
                          <a:effectLst/>
                          <a:latin typeface="+mj-lt"/>
                        </a:rPr>
                        <a:t>701-799</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solidFill>
                            <a:schemeClr val="accent1">
                              <a:lumMod val="50000"/>
                            </a:schemeClr>
                          </a:solidFill>
                          <a:effectLst/>
                          <a:latin typeface="+mj-lt"/>
                        </a:rPr>
                        <a:t>NA</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solidFill>
                            <a:schemeClr val="accent1">
                              <a:lumMod val="50000"/>
                            </a:schemeClr>
                          </a:solidFill>
                          <a:effectLst/>
                          <a:latin typeface="+mj-lt"/>
                        </a:rPr>
                        <a:t>NA</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00" dirty="0">
                          <a:solidFill>
                            <a:schemeClr val="accent1">
                              <a:lumMod val="50000"/>
                            </a:schemeClr>
                          </a:solidFill>
                          <a:effectLst/>
                          <a:latin typeface="+mj-lt"/>
                        </a:rPr>
                        <a:t>NA</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pSp>
        <p:nvGrpSpPr>
          <p:cNvPr id="26" name="Group 25"/>
          <p:cNvGrpSpPr/>
          <p:nvPr/>
        </p:nvGrpSpPr>
        <p:grpSpPr>
          <a:xfrm>
            <a:off x="4596417" y="3762936"/>
            <a:ext cx="7595583" cy="1396935"/>
            <a:chOff x="5045627" y="1023902"/>
            <a:chExt cx="6522914" cy="1396935"/>
          </a:xfrm>
        </p:grpSpPr>
        <p:sp>
          <p:nvSpPr>
            <p:cNvPr id="27" name="Rounded Rectangle 26"/>
            <p:cNvSpPr/>
            <p:nvPr/>
          </p:nvSpPr>
          <p:spPr>
            <a:xfrm>
              <a:off x="5393142" y="1023902"/>
              <a:ext cx="6175399" cy="1288928"/>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068315" y="1374397"/>
              <a:ext cx="6099415" cy="1046440"/>
            </a:xfrm>
            <a:prstGeom prst="rect">
              <a:avLst/>
            </a:prstGeom>
            <a:noFill/>
          </p:spPr>
          <p:txBody>
            <a:bodyPr wrap="square" rtlCol="0">
              <a:spAutoFit/>
            </a:bodyPr>
            <a:lstStyle/>
            <a:p>
              <a:pPr lvl="1"/>
              <a:r>
                <a:rPr lang="en-US" sz="1200" dirty="0">
                  <a:solidFill>
                    <a:schemeClr val="accent1">
                      <a:lumMod val="50000"/>
                    </a:schemeClr>
                  </a:solidFill>
                  <a:latin typeface="+mj-lt"/>
                </a:rPr>
                <a:t>The Component field typically defaults to what is in the catalog course inventory, for example, LEC. If a course has more than one component, clicking the magnifying glass will show the additional components, such as Lab. To add a zero-credit component, such as an embedded lab, add a new row to the associated class.</a:t>
              </a:r>
              <a:endParaRPr lang="en-US" sz="1400" dirty="0">
                <a:solidFill>
                  <a:schemeClr val="accent1">
                    <a:lumMod val="50000"/>
                  </a:schemeClr>
                </a:solidFill>
                <a:latin typeface="+mj-lt"/>
              </a:endParaRPr>
            </a:p>
            <a:p>
              <a:pPr lvl="1"/>
              <a:endParaRPr lang="en-US" sz="1400" dirty="0">
                <a:solidFill>
                  <a:schemeClr val="accent1">
                    <a:lumMod val="50000"/>
                  </a:schemeClr>
                </a:solidFill>
              </a:endParaRPr>
            </a:p>
          </p:txBody>
        </p:sp>
        <p:sp>
          <p:nvSpPr>
            <p:cNvPr id="29" name="TextBox 28"/>
            <p:cNvSpPr txBox="1"/>
            <p:nvPr/>
          </p:nvSpPr>
          <p:spPr>
            <a:xfrm>
              <a:off x="5045627" y="1122612"/>
              <a:ext cx="1858665" cy="307777"/>
            </a:xfrm>
            <a:prstGeom prst="rect">
              <a:avLst/>
            </a:prstGeom>
            <a:noFill/>
          </p:spPr>
          <p:txBody>
            <a:bodyPr wrap="square" rtlCol="0">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          Component</a:t>
              </a:r>
            </a:p>
          </p:txBody>
        </p:sp>
      </p:grpSp>
      <p:sp>
        <p:nvSpPr>
          <p:cNvPr id="4" name="Slide Number Placeholder 3"/>
          <p:cNvSpPr>
            <a:spLocks noGrp="1"/>
          </p:cNvSpPr>
          <p:nvPr>
            <p:ph type="sldNum" sz="quarter" idx="12"/>
          </p:nvPr>
        </p:nvSpPr>
        <p:spPr>
          <a:xfrm>
            <a:off x="9251950" y="6423025"/>
            <a:ext cx="2743200" cy="365125"/>
          </a:xfrm>
        </p:spPr>
        <p:txBody>
          <a:bodyPr/>
          <a:lstStyle/>
          <a:p>
            <a:fld id="{238630EC-33FC-4FC7-B8AE-D2B68DB04DEE}" type="slidenum">
              <a:rPr lang="en-US" smtClean="0"/>
              <a:t>15</a:t>
            </a:fld>
            <a:endParaRPr lang="en-US"/>
          </a:p>
        </p:txBody>
      </p:sp>
      <p:sp>
        <p:nvSpPr>
          <p:cNvPr id="22" name="TextBox 21"/>
          <p:cNvSpPr txBox="1"/>
          <p:nvPr/>
        </p:nvSpPr>
        <p:spPr>
          <a:xfrm>
            <a:off x="244549" y="605666"/>
            <a:ext cx="1865447" cy="40011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Basic Data Tab</a:t>
            </a:r>
          </a:p>
        </p:txBody>
      </p:sp>
    </p:spTree>
    <p:extLst>
      <p:ext uri="{BB962C8B-B14F-4D97-AF65-F5344CB8AC3E}">
        <p14:creationId xmlns:p14="http://schemas.microsoft.com/office/powerpoint/2010/main" val="502781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772151" y="1189438"/>
            <a:ext cx="6886574" cy="1708204"/>
            <a:chOff x="5768397" y="1031670"/>
            <a:chExt cx="6742815" cy="1549145"/>
          </a:xfrm>
        </p:grpSpPr>
        <p:sp>
          <p:nvSpPr>
            <p:cNvPr id="3" name="Rounded Rectangle 2"/>
            <p:cNvSpPr/>
            <p:nvPr/>
          </p:nvSpPr>
          <p:spPr>
            <a:xfrm>
              <a:off x="5768397" y="1031670"/>
              <a:ext cx="6742815" cy="1526338"/>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85485" y="1297331"/>
              <a:ext cx="5866254" cy="1283484"/>
            </a:xfrm>
            <a:prstGeom prst="rect">
              <a:avLst/>
            </a:prstGeom>
            <a:noFill/>
          </p:spPr>
          <p:txBody>
            <a:bodyPr wrap="square" rtlCol="0">
              <a:spAutoFit/>
            </a:bodyPr>
            <a:lstStyle/>
            <a:p>
              <a:pPr lvl="1"/>
              <a:r>
                <a:rPr lang="en-US" sz="1200" b="1" i="1" dirty="0">
                  <a:solidFill>
                    <a:schemeClr val="accent1">
                      <a:lumMod val="50000"/>
                    </a:schemeClr>
                  </a:solidFill>
                  <a:latin typeface="+mj-lt"/>
                </a:rPr>
                <a:t>Class Type</a:t>
              </a:r>
              <a:r>
                <a:rPr lang="en-US" sz="1200" dirty="0">
                  <a:solidFill>
                    <a:schemeClr val="accent1">
                      <a:lumMod val="50000"/>
                    </a:schemeClr>
                  </a:solidFill>
                  <a:latin typeface="+mj-lt"/>
                </a:rPr>
                <a:t> field defaults to </a:t>
              </a:r>
              <a:r>
                <a:rPr lang="en-US" sz="1200" b="1" dirty="0">
                  <a:solidFill>
                    <a:schemeClr val="accent1">
                      <a:lumMod val="50000"/>
                    </a:schemeClr>
                  </a:solidFill>
                  <a:latin typeface="+mj-lt"/>
                </a:rPr>
                <a:t>Enrollment. </a:t>
              </a:r>
              <a:r>
                <a:rPr lang="en-US" sz="1200" dirty="0">
                  <a:solidFill>
                    <a:schemeClr val="accent1">
                      <a:lumMod val="50000"/>
                    </a:schemeClr>
                  </a:solidFill>
                  <a:latin typeface="+mj-lt"/>
                </a:rPr>
                <a:t>The class type of Enrollment indicates which section is the primary section at enrollment time. The class type of Non-Enrollment is used to indicate that the section choice is the student's secondary enrollment option, or that the section is used in auto-enrollment. Within a class, only one component can possess the class type of Enrollment. In the case where you have an embedded lab, be sure the Lecture is set to Enrollment and the Lab is set to non-enroll. </a:t>
              </a:r>
            </a:p>
            <a:p>
              <a:pPr lvl="1"/>
              <a:endParaRPr lang="en-US" sz="1400" dirty="0">
                <a:solidFill>
                  <a:schemeClr val="accent1">
                    <a:lumMod val="50000"/>
                  </a:schemeClr>
                </a:solidFill>
              </a:endParaRPr>
            </a:p>
            <a:p>
              <a:pPr lvl="1"/>
              <a:endParaRPr lang="en-US" sz="1400" dirty="0">
                <a:solidFill>
                  <a:schemeClr val="accent1">
                    <a:lumMod val="50000"/>
                  </a:schemeClr>
                </a:solidFill>
              </a:endParaRPr>
            </a:p>
          </p:txBody>
        </p:sp>
        <p:sp>
          <p:nvSpPr>
            <p:cNvPr id="10" name="TextBox 9"/>
            <p:cNvSpPr txBox="1"/>
            <p:nvPr/>
          </p:nvSpPr>
          <p:spPr>
            <a:xfrm>
              <a:off x="6085485" y="1092343"/>
              <a:ext cx="1490309" cy="285180"/>
            </a:xfrm>
            <a:prstGeom prst="rect">
              <a:avLst/>
            </a:prstGeom>
            <a:noFill/>
          </p:spPr>
          <p:txBody>
            <a:bodyPr wrap="none" rtlCol="0">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          Class Type</a:t>
              </a:r>
            </a:p>
          </p:txBody>
        </p:sp>
      </p:grpSp>
      <p:grpSp>
        <p:nvGrpSpPr>
          <p:cNvPr id="19" name="Group 18"/>
          <p:cNvGrpSpPr/>
          <p:nvPr/>
        </p:nvGrpSpPr>
        <p:grpSpPr>
          <a:xfrm>
            <a:off x="3713753" y="77119"/>
            <a:ext cx="8478247" cy="650528"/>
            <a:chOff x="3713753" y="77119"/>
            <a:chExt cx="8478247" cy="650528"/>
          </a:xfrm>
        </p:grpSpPr>
        <p:sp>
          <p:nvSpPr>
            <p:cNvPr id="20" name="Rectangle 19"/>
            <p:cNvSpPr/>
            <p:nvPr/>
          </p:nvSpPr>
          <p:spPr>
            <a:xfrm>
              <a:off x="3713753" y="358315"/>
              <a:ext cx="8478247" cy="369332"/>
            </a:xfrm>
            <a:prstGeom prst="rect">
              <a:avLst/>
            </a:prstGeom>
          </p:spPr>
          <p:txBody>
            <a:bodyPr wrap="squar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Schedule New Course | </a:t>
              </a:r>
              <a:r>
                <a:rPr lang="en-US" dirty="0">
                  <a:solidFill>
                    <a:schemeClr val="accent1">
                      <a:lumMod val="50000"/>
                    </a:schemeClr>
                  </a:solidFill>
                  <a:latin typeface="Segoe UI Light" panose="020B0502040204020203" pitchFamily="34" charset="0"/>
                  <a:cs typeface="Albany WT" panose="020B0604020202020204" pitchFamily="34" charset="0"/>
                </a:rPr>
                <a:t>{Basic Data} </a:t>
              </a:r>
              <a:r>
                <a:rPr lang="en-US" dirty="0">
                  <a:solidFill>
                    <a:schemeClr val="accent1">
                      <a:lumMod val="40000"/>
                      <a:lumOff val="60000"/>
                    </a:schemeClr>
                  </a:solidFill>
                  <a:latin typeface="Segoe UI Light" panose="020B0502040204020203" pitchFamily="34" charset="0"/>
                  <a:cs typeface="Albany WT" panose="020B0604020202020204" pitchFamily="34" charset="0"/>
                </a:rPr>
                <a:t>| Meetings | Enrollment </a:t>
              </a:r>
              <a:r>
                <a:rPr lang="en-US" dirty="0" err="1">
                  <a:solidFill>
                    <a:schemeClr val="accent1">
                      <a:lumMod val="40000"/>
                      <a:lumOff val="60000"/>
                    </a:schemeClr>
                  </a:solidFill>
                  <a:latin typeface="Segoe UI Light" panose="020B0502040204020203" pitchFamily="34" charset="0"/>
                  <a:cs typeface="Albany WT" panose="020B0604020202020204" pitchFamily="34" charset="0"/>
                </a:rPr>
                <a:t>Cntrl</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Reserve Cap | Notes </a:t>
              </a:r>
              <a:endParaRPr lang="en-US" dirty="0">
                <a:solidFill>
                  <a:schemeClr val="accent1">
                    <a:lumMod val="40000"/>
                    <a:lumOff val="60000"/>
                  </a:schemeClr>
                </a:solidFill>
              </a:endParaRPr>
            </a:p>
          </p:txBody>
        </p:sp>
        <p:sp>
          <p:nvSpPr>
            <p:cNvPr id="21" name="Rectangle 20"/>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a:t>
              </a:r>
              <a:r>
                <a:rPr lang="en-US" b="1" dirty="0">
                  <a:solidFill>
                    <a:schemeClr val="accent1">
                      <a:lumMod val="50000"/>
                    </a:schemeClr>
                  </a:solidFill>
                </a:rPr>
                <a:t>2. Your First Class  </a:t>
              </a:r>
              <a:r>
                <a:rPr lang="en-US" b="1" dirty="0">
                  <a:solidFill>
                    <a:schemeClr val="accent1">
                      <a:lumMod val="40000"/>
                      <a:lumOff val="60000"/>
                    </a:schemeClr>
                  </a:solidFill>
                </a:rPr>
                <a:t>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grpSp>
        <p:nvGrpSpPr>
          <p:cNvPr id="23" name="Group 22"/>
          <p:cNvGrpSpPr/>
          <p:nvPr/>
        </p:nvGrpSpPr>
        <p:grpSpPr>
          <a:xfrm>
            <a:off x="5772153" y="3077330"/>
            <a:ext cx="7143748" cy="3077879"/>
            <a:chOff x="5769328" y="1029242"/>
            <a:chExt cx="7043991" cy="3010456"/>
          </a:xfrm>
        </p:grpSpPr>
        <p:sp>
          <p:nvSpPr>
            <p:cNvPr id="24" name="Rounded Rectangle 23"/>
            <p:cNvSpPr/>
            <p:nvPr/>
          </p:nvSpPr>
          <p:spPr>
            <a:xfrm>
              <a:off x="5769328" y="1029242"/>
              <a:ext cx="7043991" cy="2963873"/>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18343" y="1420696"/>
              <a:ext cx="6077969" cy="2619002"/>
            </a:xfrm>
            <a:prstGeom prst="rect">
              <a:avLst/>
            </a:prstGeom>
            <a:noFill/>
          </p:spPr>
          <p:txBody>
            <a:bodyPr wrap="square" rtlCol="0">
              <a:spAutoFit/>
            </a:bodyPr>
            <a:lstStyle/>
            <a:p>
              <a:pPr lvl="1"/>
              <a:r>
                <a:rPr lang="en-US" sz="1200" dirty="0">
                  <a:solidFill>
                    <a:schemeClr val="accent1">
                      <a:lumMod val="50000"/>
                    </a:schemeClr>
                  </a:solidFill>
                  <a:latin typeface="+mj-lt"/>
                </a:rPr>
                <a:t>By using Associated Class Numbers, you link class sections that constitute a single course offering. This field is primarily used for embedded labs. Assigning matching Associated Class Numbers to lectures and labs will link the sections together so that when students are enrolling in the lecture section, they will only be able to choose from the embedded labs that have been associated with that lecture section.  </a:t>
              </a:r>
            </a:p>
            <a:p>
              <a:pPr lvl="1"/>
              <a:endParaRPr lang="en-US" sz="1200" dirty="0">
                <a:solidFill>
                  <a:schemeClr val="accent1">
                    <a:lumMod val="50000"/>
                  </a:schemeClr>
                </a:solidFill>
                <a:latin typeface="+mj-lt"/>
              </a:endParaRPr>
            </a:p>
            <a:p>
              <a:pPr lvl="1"/>
              <a:r>
                <a:rPr lang="en-US" sz="1200" dirty="0">
                  <a:solidFill>
                    <a:schemeClr val="accent1">
                      <a:lumMod val="50000"/>
                    </a:schemeClr>
                  </a:solidFill>
                  <a:latin typeface="+mj-lt"/>
                </a:rPr>
                <a:t>For example, if a lecture (NURS 3603.001) and 3 related lab sections (NURS 3603.001L, NURS 3603.002L, NURS 3603.003L) are all assigned the Associated Class number of 1, a student who enrolls In NURS 3603.001 will be only able to choose from NURS 3603.001L, NURS 3603.002L, or NURS 3603.003L. If another lecture (NURS 3603.002) needed to be grouped with a different set of embedded labs (NURS 3603.004L, NURS 3603.005L, NURS 3603.006L), then a different Associated Class Number would be used for those courses (In this example, the Associated Class Number 2 was chosen for these sections).</a:t>
              </a:r>
            </a:p>
            <a:p>
              <a:pPr lvl="1"/>
              <a:endParaRPr lang="en-US" sz="1200" dirty="0">
                <a:solidFill>
                  <a:schemeClr val="accent1">
                    <a:lumMod val="50000"/>
                  </a:schemeClr>
                </a:solidFill>
              </a:endParaRPr>
            </a:p>
          </p:txBody>
        </p:sp>
        <p:sp>
          <p:nvSpPr>
            <p:cNvPr id="26" name="TextBox 25"/>
            <p:cNvSpPr txBox="1"/>
            <p:nvPr/>
          </p:nvSpPr>
          <p:spPr>
            <a:xfrm>
              <a:off x="5994130" y="1102202"/>
              <a:ext cx="2003049" cy="307777"/>
            </a:xfrm>
            <a:prstGeom prst="rect">
              <a:avLst/>
            </a:prstGeom>
            <a:noFill/>
          </p:spPr>
          <p:txBody>
            <a:bodyPr wrap="none" rtlCol="0">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         Associated Class</a:t>
              </a:r>
            </a:p>
          </p:txBody>
        </p:sp>
      </p:grpSp>
      <p:sp>
        <p:nvSpPr>
          <p:cNvPr id="11" name="Slide Number Placeholder 10"/>
          <p:cNvSpPr>
            <a:spLocks noGrp="1"/>
          </p:cNvSpPr>
          <p:nvPr>
            <p:ph type="sldNum" sz="quarter" idx="12"/>
          </p:nvPr>
        </p:nvSpPr>
        <p:spPr/>
        <p:txBody>
          <a:bodyPr/>
          <a:lstStyle/>
          <a:p>
            <a:fld id="{238630EC-33FC-4FC7-B8AE-D2B68DB04DEE}" type="slidenum">
              <a:rPr lang="en-US" smtClean="0"/>
              <a:t>16</a:t>
            </a:fld>
            <a:endParaRPr lang="en-US"/>
          </a:p>
        </p:txBody>
      </p:sp>
      <p:sp>
        <p:nvSpPr>
          <p:cNvPr id="16" name="TextBox 15"/>
          <p:cNvSpPr txBox="1"/>
          <p:nvPr/>
        </p:nvSpPr>
        <p:spPr>
          <a:xfrm>
            <a:off x="244549" y="605666"/>
            <a:ext cx="1865447" cy="40011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Basic Data Tab</a:t>
            </a:r>
          </a:p>
        </p:txBody>
      </p:sp>
      <p:pic>
        <p:nvPicPr>
          <p:cNvPr id="4098" name="Picture 2" descr="Associated Class Example Visual">
            <a:extLst>
              <a:ext uri="{FF2B5EF4-FFF2-40B4-BE49-F238E27FC236}">
                <a16:creationId xmlns:a16="http://schemas.microsoft.com/office/drawing/2014/main" id="{853FB783-C832-498F-8D79-19B8AE9A3B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9" y="1748763"/>
            <a:ext cx="6477000" cy="345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825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a:extLst>
              <a:ext uri="{BEBA8EAE-BF5A-486C-A8C5-ECC9F3942E4B}">
                <a14:imgProps xmlns:a14="http://schemas.microsoft.com/office/drawing/2010/main">
                  <a14:imgLayer r:embed="rId4">
                    <a14:imgEffect>
                      <a14:brightnessContrast bright="-24000" contrast="61000"/>
                    </a14:imgEffect>
                  </a14:imgLayer>
                </a14:imgProps>
              </a:ext>
              <a:ext uri="{28A0092B-C50C-407E-A947-70E740481C1C}">
                <a14:useLocalDpi xmlns:a14="http://schemas.microsoft.com/office/drawing/2010/main" val="0"/>
              </a:ext>
            </a:extLst>
          </a:blip>
          <a:stretch>
            <a:fillRect/>
          </a:stretch>
        </p:blipFill>
        <p:spPr>
          <a:xfrm>
            <a:off x="-1" y="1240972"/>
            <a:ext cx="5690063" cy="4864556"/>
          </a:xfrm>
          <a:prstGeom prst="rect">
            <a:avLst/>
          </a:prstGeom>
          <a:ln w="12700" cap="rnd">
            <a:solidFill>
              <a:schemeClr val="accent3"/>
            </a:solidFill>
          </a:ln>
        </p:spPr>
      </p:pic>
      <p:grpSp>
        <p:nvGrpSpPr>
          <p:cNvPr id="19" name="Group 18"/>
          <p:cNvGrpSpPr/>
          <p:nvPr/>
        </p:nvGrpSpPr>
        <p:grpSpPr>
          <a:xfrm>
            <a:off x="3713753" y="77119"/>
            <a:ext cx="8478247" cy="650528"/>
            <a:chOff x="3713753" y="77119"/>
            <a:chExt cx="8478247" cy="650528"/>
          </a:xfrm>
        </p:grpSpPr>
        <p:sp>
          <p:nvSpPr>
            <p:cNvPr id="20" name="Rectangle 19"/>
            <p:cNvSpPr/>
            <p:nvPr/>
          </p:nvSpPr>
          <p:spPr>
            <a:xfrm>
              <a:off x="3713753" y="358315"/>
              <a:ext cx="8478247" cy="369332"/>
            </a:xfrm>
            <a:prstGeom prst="rect">
              <a:avLst/>
            </a:prstGeom>
          </p:spPr>
          <p:txBody>
            <a:bodyPr wrap="squar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Schedule New Course | </a:t>
              </a:r>
              <a:r>
                <a:rPr lang="en-US" dirty="0">
                  <a:solidFill>
                    <a:schemeClr val="accent1">
                      <a:lumMod val="50000"/>
                    </a:schemeClr>
                  </a:solidFill>
                  <a:latin typeface="Segoe UI Light" panose="020B0502040204020203" pitchFamily="34" charset="0"/>
                  <a:cs typeface="Albany WT" panose="020B0604020202020204" pitchFamily="34" charset="0"/>
                </a:rPr>
                <a:t>{Basic Data} </a:t>
              </a:r>
              <a:r>
                <a:rPr lang="en-US" dirty="0">
                  <a:solidFill>
                    <a:schemeClr val="accent1">
                      <a:lumMod val="40000"/>
                      <a:lumOff val="60000"/>
                    </a:schemeClr>
                  </a:solidFill>
                  <a:latin typeface="Segoe UI Light" panose="020B0502040204020203" pitchFamily="34" charset="0"/>
                  <a:cs typeface="Albany WT" panose="020B0604020202020204" pitchFamily="34" charset="0"/>
                </a:rPr>
                <a:t>| Meetings | Enrollment </a:t>
              </a:r>
              <a:r>
                <a:rPr lang="en-US" dirty="0" err="1">
                  <a:solidFill>
                    <a:schemeClr val="accent1">
                      <a:lumMod val="40000"/>
                      <a:lumOff val="60000"/>
                    </a:schemeClr>
                  </a:solidFill>
                  <a:latin typeface="Segoe UI Light" panose="020B0502040204020203" pitchFamily="34" charset="0"/>
                  <a:cs typeface="Albany WT" panose="020B0604020202020204" pitchFamily="34" charset="0"/>
                </a:rPr>
                <a:t>Cntrl</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Reserve Cap | Notes </a:t>
              </a:r>
              <a:endParaRPr lang="en-US" dirty="0">
                <a:solidFill>
                  <a:schemeClr val="accent1">
                    <a:lumMod val="40000"/>
                    <a:lumOff val="60000"/>
                  </a:schemeClr>
                </a:solidFill>
              </a:endParaRPr>
            </a:p>
          </p:txBody>
        </p:sp>
        <p:sp>
          <p:nvSpPr>
            <p:cNvPr id="21" name="Rectangle 20"/>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a:t>
              </a:r>
              <a:r>
                <a:rPr lang="en-US" b="1" dirty="0">
                  <a:solidFill>
                    <a:schemeClr val="accent1">
                      <a:lumMod val="50000"/>
                    </a:schemeClr>
                  </a:solidFill>
                </a:rPr>
                <a:t>2. Your First Class  </a:t>
              </a:r>
              <a:r>
                <a:rPr lang="en-US" b="1" dirty="0">
                  <a:solidFill>
                    <a:schemeClr val="accent1">
                      <a:lumMod val="40000"/>
                      <a:lumOff val="60000"/>
                    </a:schemeClr>
                  </a:solidFill>
                </a:rPr>
                <a:t>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grpSp>
        <p:nvGrpSpPr>
          <p:cNvPr id="23" name="Group 22"/>
          <p:cNvGrpSpPr/>
          <p:nvPr/>
        </p:nvGrpSpPr>
        <p:grpSpPr>
          <a:xfrm>
            <a:off x="5606589" y="1471916"/>
            <a:ext cx="7214060" cy="3275198"/>
            <a:chOff x="5742625" y="1029241"/>
            <a:chExt cx="8369804" cy="2789441"/>
          </a:xfrm>
        </p:grpSpPr>
        <p:sp>
          <p:nvSpPr>
            <p:cNvPr id="24" name="Rounded Rectangle 23"/>
            <p:cNvSpPr/>
            <p:nvPr/>
          </p:nvSpPr>
          <p:spPr>
            <a:xfrm>
              <a:off x="5885055" y="1029241"/>
              <a:ext cx="8227374" cy="2659575"/>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742625" y="1380883"/>
              <a:ext cx="6601651" cy="2437799"/>
            </a:xfrm>
            <a:prstGeom prst="rect">
              <a:avLst/>
            </a:prstGeom>
            <a:noFill/>
          </p:spPr>
          <p:txBody>
            <a:bodyPr wrap="square" rtlCol="0">
              <a:spAutoFit/>
            </a:bodyPr>
            <a:lstStyle/>
            <a:p>
              <a:pPr lvl="1"/>
              <a:r>
                <a:rPr lang="en-US" sz="1200" dirty="0">
                  <a:solidFill>
                    <a:schemeClr val="accent1">
                      <a:lumMod val="50000"/>
                    </a:schemeClr>
                  </a:solidFill>
                  <a:latin typeface="+mj-lt"/>
                </a:rPr>
                <a:t>How do you choose which Associated Class Number to use? The Associated Class </a:t>
              </a:r>
              <a:r>
                <a:rPr lang="en-US" sz="1200">
                  <a:solidFill>
                    <a:schemeClr val="accent1">
                      <a:lumMod val="50000"/>
                    </a:schemeClr>
                  </a:solidFill>
                  <a:latin typeface="+mj-lt"/>
                </a:rPr>
                <a:t>code should </a:t>
              </a:r>
              <a:r>
                <a:rPr lang="en-US" sz="1200" dirty="0">
                  <a:solidFill>
                    <a:schemeClr val="accent1">
                      <a:lumMod val="50000"/>
                    </a:schemeClr>
                  </a:solidFill>
                  <a:latin typeface="+mj-lt"/>
                </a:rPr>
                <a:t>be the same as the lecture section number (leading zeroes will be removed i.e. section 040 becomes Associated Class code 40). For example, NURS 3603.001 would have an Associated Class number of 1, NURS 3603.002 would have an Associated Class number of 2, and NURS 3603.060 would have an Associated Class number of 60. </a:t>
              </a:r>
              <a:r>
                <a:rPr lang="en-US" sz="1200" u="sng" dirty="0">
                  <a:solidFill>
                    <a:schemeClr val="accent1">
                      <a:lumMod val="50000"/>
                    </a:schemeClr>
                  </a:solidFill>
                  <a:latin typeface="+mj-lt"/>
                </a:rPr>
                <a:t>The Lecture should always have the Class Type of Enrollment and the Lab should always be placed on Non-Enroll. </a:t>
              </a:r>
            </a:p>
            <a:p>
              <a:pPr lvl="1"/>
              <a:endParaRPr lang="en-US" sz="1200" dirty="0">
                <a:solidFill>
                  <a:schemeClr val="accent1">
                    <a:lumMod val="50000"/>
                  </a:schemeClr>
                </a:solidFill>
                <a:latin typeface="+mj-lt"/>
              </a:endParaRPr>
            </a:p>
            <a:p>
              <a:pPr lvl="1"/>
              <a:r>
                <a:rPr lang="en-US" sz="1200" b="1" u="sng" dirty="0">
                  <a:solidFill>
                    <a:schemeClr val="accent1">
                      <a:lumMod val="50000"/>
                    </a:schemeClr>
                  </a:solidFill>
                  <a:latin typeface="+mj-lt"/>
                </a:rPr>
                <a:t>IMPORTANT:</a:t>
              </a:r>
              <a:r>
                <a:rPr lang="en-US" sz="1200" b="1" dirty="0">
                  <a:solidFill>
                    <a:schemeClr val="accent1">
                      <a:lumMod val="50000"/>
                    </a:schemeClr>
                  </a:solidFill>
                  <a:latin typeface="+mj-lt"/>
                </a:rPr>
                <a:t> </a:t>
              </a:r>
              <a:r>
                <a:rPr lang="en-US" sz="1200" b="1" u="sng" dirty="0">
                  <a:solidFill>
                    <a:schemeClr val="accent1">
                      <a:lumMod val="50000"/>
                    </a:schemeClr>
                  </a:solidFill>
                  <a:latin typeface="+mj-lt"/>
                </a:rPr>
                <a:t>Topics classes and classes where the student may enroll in more than one section in the same term </a:t>
              </a:r>
              <a:r>
                <a:rPr lang="en-US" sz="1200" b="1" i="1" u="sng" dirty="0">
                  <a:solidFill>
                    <a:schemeClr val="accent1">
                      <a:lumMod val="50000"/>
                    </a:schemeClr>
                  </a:solidFill>
                  <a:latin typeface="+mj-lt"/>
                </a:rPr>
                <a:t>MUST</a:t>
              </a:r>
              <a:r>
                <a:rPr lang="en-US" sz="1200" b="1" u="sng" dirty="0">
                  <a:solidFill>
                    <a:schemeClr val="accent1">
                      <a:lumMod val="50000"/>
                    </a:schemeClr>
                  </a:solidFill>
                  <a:latin typeface="+mj-lt"/>
                </a:rPr>
                <a:t> have a different Associated Class number for each section in order for the student enrollment process to successfully complete</a:t>
              </a:r>
              <a:r>
                <a:rPr lang="en-US" sz="1200" dirty="0">
                  <a:solidFill>
                    <a:schemeClr val="accent1">
                      <a:lumMod val="50000"/>
                    </a:schemeClr>
                  </a:solidFill>
                  <a:latin typeface="+mj-lt"/>
                </a:rPr>
                <a:t>. For example: KINE1201.001 must have an Associated Class number of 1; KINE1201.002 must have an Associated Class number of 2, etc.</a:t>
              </a:r>
            </a:p>
            <a:p>
              <a:pPr lvl="1"/>
              <a:endParaRPr lang="en-US" sz="1200" dirty="0">
                <a:solidFill>
                  <a:schemeClr val="accent1">
                    <a:lumMod val="50000"/>
                  </a:schemeClr>
                </a:solidFill>
                <a:latin typeface="+mj-lt"/>
              </a:endParaRPr>
            </a:p>
            <a:p>
              <a:pPr lvl="1"/>
              <a:endParaRPr lang="en-US" sz="1200" dirty="0">
                <a:solidFill>
                  <a:schemeClr val="accent1">
                    <a:lumMod val="50000"/>
                  </a:schemeClr>
                </a:solidFill>
              </a:endParaRPr>
            </a:p>
          </p:txBody>
        </p:sp>
        <p:sp>
          <p:nvSpPr>
            <p:cNvPr id="26" name="TextBox 25"/>
            <p:cNvSpPr txBox="1"/>
            <p:nvPr/>
          </p:nvSpPr>
          <p:spPr>
            <a:xfrm>
              <a:off x="5758048" y="1174437"/>
              <a:ext cx="3066018" cy="262129"/>
            </a:xfrm>
            <a:prstGeom prst="rect">
              <a:avLst/>
            </a:prstGeom>
            <a:noFill/>
          </p:spPr>
          <p:txBody>
            <a:bodyPr wrap="none" rtlCol="0">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         Associated Class (cont’d)</a:t>
              </a:r>
            </a:p>
          </p:txBody>
        </p:sp>
      </p:grpSp>
      <p:grpSp>
        <p:nvGrpSpPr>
          <p:cNvPr id="22" name="Group 21"/>
          <p:cNvGrpSpPr/>
          <p:nvPr/>
        </p:nvGrpSpPr>
        <p:grpSpPr>
          <a:xfrm>
            <a:off x="5619431" y="4742480"/>
            <a:ext cx="6926982" cy="1452380"/>
            <a:chOff x="5813761" y="1029243"/>
            <a:chExt cx="7756345" cy="1591474"/>
          </a:xfrm>
        </p:grpSpPr>
        <p:sp>
          <p:nvSpPr>
            <p:cNvPr id="27" name="Rounded Rectangle 26"/>
            <p:cNvSpPr/>
            <p:nvPr/>
          </p:nvSpPr>
          <p:spPr>
            <a:xfrm>
              <a:off x="5936839" y="1029243"/>
              <a:ext cx="7633267" cy="1493584"/>
            </a:xfrm>
            <a:prstGeom prst="roundRect">
              <a:avLst>
                <a:gd name="adj" fmla="val 20987"/>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252004" y="1170533"/>
              <a:ext cx="6004022" cy="1450184"/>
            </a:xfrm>
            <a:prstGeom prst="rect">
              <a:avLst/>
            </a:prstGeom>
            <a:noFill/>
          </p:spPr>
          <p:txBody>
            <a:bodyPr wrap="square" rtlCol="0">
              <a:spAutoFit/>
            </a:bodyPr>
            <a:lstStyle/>
            <a:p>
              <a:endParaRPr lang="en-US" dirty="0"/>
            </a:p>
            <a:p>
              <a:r>
                <a:rPr lang="en-US" sz="1200" dirty="0">
                  <a:solidFill>
                    <a:schemeClr val="accent1">
                      <a:lumMod val="50000"/>
                    </a:schemeClr>
                  </a:solidFill>
                  <a:latin typeface="+mj-lt"/>
                </a:rPr>
                <a:t>The system populates the Campus field by default from the Course Catalog - Offerings page, indicating the campus that offers the course. You cannot revise this default. Campus is different from Location. Campus is where the degree is awarded from, and Location is where the course is being taught. </a:t>
              </a:r>
            </a:p>
            <a:p>
              <a:pPr lvl="1"/>
              <a:endParaRPr lang="en-US" sz="1400" dirty="0">
                <a:solidFill>
                  <a:schemeClr val="accent1">
                    <a:lumMod val="50000"/>
                  </a:schemeClr>
                </a:solidFill>
              </a:endParaRPr>
            </a:p>
          </p:txBody>
        </p:sp>
        <p:sp>
          <p:nvSpPr>
            <p:cNvPr id="29" name="TextBox 28"/>
            <p:cNvSpPr txBox="1"/>
            <p:nvPr/>
          </p:nvSpPr>
          <p:spPr>
            <a:xfrm>
              <a:off x="5813761" y="1173252"/>
              <a:ext cx="1411581" cy="337252"/>
            </a:xfrm>
            <a:prstGeom prst="rect">
              <a:avLst/>
            </a:prstGeom>
            <a:noFill/>
          </p:spPr>
          <p:txBody>
            <a:bodyPr wrap="none" rtlCol="0">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        Campus</a:t>
              </a:r>
            </a:p>
          </p:txBody>
        </p:sp>
      </p:grpSp>
      <p:sp>
        <p:nvSpPr>
          <p:cNvPr id="3" name="Slide Number Placeholder 2"/>
          <p:cNvSpPr>
            <a:spLocks noGrp="1"/>
          </p:cNvSpPr>
          <p:nvPr>
            <p:ph type="sldNum" sz="quarter" idx="12"/>
          </p:nvPr>
        </p:nvSpPr>
        <p:spPr/>
        <p:txBody>
          <a:bodyPr/>
          <a:lstStyle/>
          <a:p>
            <a:fld id="{238630EC-33FC-4FC7-B8AE-D2B68DB04DEE}" type="slidenum">
              <a:rPr lang="en-US" smtClean="0"/>
              <a:t>17</a:t>
            </a:fld>
            <a:endParaRPr lang="en-US"/>
          </a:p>
        </p:txBody>
      </p:sp>
      <p:sp>
        <p:nvSpPr>
          <p:cNvPr id="34" name="TextBox 33"/>
          <p:cNvSpPr txBox="1"/>
          <p:nvPr/>
        </p:nvSpPr>
        <p:spPr>
          <a:xfrm>
            <a:off x="244549" y="605666"/>
            <a:ext cx="1865447" cy="40011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Basic Data Tab</a:t>
            </a:r>
          </a:p>
        </p:txBody>
      </p:sp>
    </p:spTree>
    <p:extLst>
      <p:ext uri="{BB962C8B-B14F-4D97-AF65-F5344CB8AC3E}">
        <p14:creationId xmlns:p14="http://schemas.microsoft.com/office/powerpoint/2010/main" val="1482161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713753" y="77119"/>
            <a:ext cx="8478247" cy="650528"/>
            <a:chOff x="3713753" y="77119"/>
            <a:chExt cx="8478247" cy="650528"/>
          </a:xfrm>
        </p:grpSpPr>
        <p:sp>
          <p:nvSpPr>
            <p:cNvPr id="20" name="Rectangle 19"/>
            <p:cNvSpPr/>
            <p:nvPr/>
          </p:nvSpPr>
          <p:spPr>
            <a:xfrm>
              <a:off x="3713753" y="358315"/>
              <a:ext cx="8478247" cy="369332"/>
            </a:xfrm>
            <a:prstGeom prst="rect">
              <a:avLst/>
            </a:prstGeom>
          </p:spPr>
          <p:txBody>
            <a:bodyPr wrap="squar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Schedule New Course | </a:t>
              </a:r>
              <a:r>
                <a:rPr lang="en-US" dirty="0">
                  <a:solidFill>
                    <a:schemeClr val="accent1">
                      <a:lumMod val="50000"/>
                    </a:schemeClr>
                  </a:solidFill>
                  <a:latin typeface="Segoe UI Light" panose="020B0502040204020203" pitchFamily="34" charset="0"/>
                  <a:cs typeface="Albany WT" panose="020B0604020202020204" pitchFamily="34" charset="0"/>
                </a:rPr>
                <a:t>{Basic Data} </a:t>
              </a:r>
              <a:r>
                <a:rPr lang="en-US" dirty="0">
                  <a:solidFill>
                    <a:schemeClr val="accent1">
                      <a:lumMod val="40000"/>
                      <a:lumOff val="60000"/>
                    </a:schemeClr>
                  </a:solidFill>
                  <a:latin typeface="Segoe UI Light" panose="020B0502040204020203" pitchFamily="34" charset="0"/>
                  <a:cs typeface="Albany WT" panose="020B0604020202020204" pitchFamily="34" charset="0"/>
                </a:rPr>
                <a:t>| Meetings | Enrollment </a:t>
              </a:r>
              <a:r>
                <a:rPr lang="en-US" dirty="0" err="1">
                  <a:solidFill>
                    <a:schemeClr val="accent1">
                      <a:lumMod val="40000"/>
                      <a:lumOff val="60000"/>
                    </a:schemeClr>
                  </a:solidFill>
                  <a:latin typeface="Segoe UI Light" panose="020B0502040204020203" pitchFamily="34" charset="0"/>
                  <a:cs typeface="Albany WT" panose="020B0604020202020204" pitchFamily="34" charset="0"/>
                </a:rPr>
                <a:t>Cntrl</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Reserve Cap | Notes </a:t>
              </a:r>
              <a:endParaRPr lang="en-US" dirty="0">
                <a:solidFill>
                  <a:schemeClr val="accent1">
                    <a:lumMod val="40000"/>
                    <a:lumOff val="60000"/>
                  </a:schemeClr>
                </a:solidFill>
              </a:endParaRPr>
            </a:p>
          </p:txBody>
        </p:sp>
        <p:sp>
          <p:nvSpPr>
            <p:cNvPr id="21" name="Rectangle 20"/>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a:t>
              </a:r>
              <a:r>
                <a:rPr lang="en-US" b="1" dirty="0">
                  <a:solidFill>
                    <a:schemeClr val="accent1">
                      <a:lumMod val="50000"/>
                    </a:schemeClr>
                  </a:solidFill>
                </a:rPr>
                <a:t>2. Your First Class  </a:t>
              </a:r>
              <a:r>
                <a:rPr lang="en-US" b="1" dirty="0">
                  <a:solidFill>
                    <a:schemeClr val="accent1">
                      <a:lumMod val="40000"/>
                      <a:lumOff val="60000"/>
                    </a:schemeClr>
                  </a:solidFill>
                </a:rPr>
                <a:t>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grpSp>
        <p:nvGrpSpPr>
          <p:cNvPr id="23" name="Group 22"/>
          <p:cNvGrpSpPr/>
          <p:nvPr/>
        </p:nvGrpSpPr>
        <p:grpSpPr>
          <a:xfrm>
            <a:off x="5646193" y="1194772"/>
            <a:ext cx="6688404" cy="1132981"/>
            <a:chOff x="5636487" y="1029244"/>
            <a:chExt cx="6688404" cy="1293879"/>
          </a:xfrm>
        </p:grpSpPr>
        <p:sp>
          <p:nvSpPr>
            <p:cNvPr id="24" name="Rounded Rectangle 23"/>
            <p:cNvSpPr/>
            <p:nvPr/>
          </p:nvSpPr>
          <p:spPr>
            <a:xfrm>
              <a:off x="5936837" y="1029244"/>
              <a:ext cx="6388054" cy="1209515"/>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636487" y="1374113"/>
              <a:ext cx="6099825" cy="949010"/>
            </a:xfrm>
            <a:prstGeom prst="rect">
              <a:avLst/>
            </a:prstGeom>
            <a:noFill/>
          </p:spPr>
          <p:txBody>
            <a:bodyPr wrap="square" rtlCol="0">
              <a:spAutoFit/>
            </a:bodyPr>
            <a:lstStyle/>
            <a:p>
              <a:pPr lvl="1"/>
              <a:r>
                <a:rPr lang="en-US" sz="1200" dirty="0">
                  <a:solidFill>
                    <a:schemeClr val="accent1">
                      <a:lumMod val="50000"/>
                    </a:schemeClr>
                  </a:solidFill>
                  <a:latin typeface="+mj-lt"/>
                </a:rPr>
                <a:t>Enter the Location where the course is being taught. The Location is usually </a:t>
              </a:r>
            </a:p>
            <a:p>
              <a:pPr lvl="1"/>
              <a:r>
                <a:rPr lang="en-US" sz="1200" dirty="0">
                  <a:solidFill>
                    <a:schemeClr val="accent1">
                      <a:lumMod val="50000"/>
                    </a:schemeClr>
                  </a:solidFill>
                  <a:latin typeface="+mj-lt"/>
                </a:rPr>
                <a:t>075799UTTM – UT Tyler Main Campus. Click the magnifying glass icon to see all the location values. For online courses, use “900000INT – Internet” (Five Zeros).  </a:t>
              </a:r>
            </a:p>
            <a:p>
              <a:pPr lvl="1"/>
              <a:endParaRPr lang="en-US" sz="1200" dirty="0">
                <a:solidFill>
                  <a:schemeClr val="accent1">
                    <a:lumMod val="50000"/>
                  </a:schemeClr>
                </a:solidFill>
              </a:endParaRPr>
            </a:p>
          </p:txBody>
        </p:sp>
        <p:sp>
          <p:nvSpPr>
            <p:cNvPr id="26" name="TextBox 25"/>
            <p:cNvSpPr txBox="1"/>
            <p:nvPr/>
          </p:nvSpPr>
          <p:spPr>
            <a:xfrm>
              <a:off x="5636487" y="1101425"/>
              <a:ext cx="1327608" cy="351485"/>
            </a:xfrm>
            <a:prstGeom prst="rect">
              <a:avLst/>
            </a:prstGeom>
            <a:noFill/>
          </p:spPr>
          <p:txBody>
            <a:bodyPr wrap="none" rtlCol="0">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         Location</a:t>
              </a:r>
            </a:p>
          </p:txBody>
        </p:sp>
      </p:grpSp>
      <p:grpSp>
        <p:nvGrpSpPr>
          <p:cNvPr id="30" name="Group 29"/>
          <p:cNvGrpSpPr/>
          <p:nvPr/>
        </p:nvGrpSpPr>
        <p:grpSpPr>
          <a:xfrm>
            <a:off x="5646193" y="2383392"/>
            <a:ext cx="6732010" cy="753495"/>
            <a:chOff x="5636487" y="1011273"/>
            <a:chExt cx="6626906" cy="1273544"/>
          </a:xfrm>
        </p:grpSpPr>
        <p:sp>
          <p:nvSpPr>
            <p:cNvPr id="31" name="Rounded Rectangle 30"/>
            <p:cNvSpPr/>
            <p:nvPr/>
          </p:nvSpPr>
          <p:spPr>
            <a:xfrm>
              <a:off x="5936837" y="1011273"/>
              <a:ext cx="6326556" cy="1096080"/>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636487" y="1504519"/>
              <a:ext cx="5418049" cy="780298"/>
            </a:xfrm>
            <a:prstGeom prst="rect">
              <a:avLst/>
            </a:prstGeom>
            <a:noFill/>
          </p:spPr>
          <p:txBody>
            <a:bodyPr wrap="square" rtlCol="0">
              <a:spAutoFit/>
            </a:bodyPr>
            <a:lstStyle/>
            <a:p>
              <a:pPr lvl="1"/>
              <a:r>
                <a:rPr lang="en-US" sz="1200" dirty="0">
                  <a:solidFill>
                    <a:schemeClr val="accent1">
                      <a:lumMod val="50000"/>
                    </a:schemeClr>
                  </a:solidFill>
                  <a:latin typeface="+mj-lt"/>
                </a:rPr>
                <a:t>Skip. </a:t>
              </a:r>
            </a:p>
            <a:p>
              <a:pPr lvl="1"/>
              <a:endParaRPr lang="en-US" sz="1200" dirty="0">
                <a:solidFill>
                  <a:schemeClr val="accent1">
                    <a:lumMod val="50000"/>
                  </a:schemeClr>
                </a:solidFill>
              </a:endParaRPr>
            </a:p>
          </p:txBody>
        </p:sp>
        <p:sp>
          <p:nvSpPr>
            <p:cNvPr id="33" name="TextBox 32"/>
            <p:cNvSpPr txBox="1"/>
            <p:nvPr/>
          </p:nvSpPr>
          <p:spPr>
            <a:xfrm>
              <a:off x="5636487" y="1101426"/>
              <a:ext cx="2327956" cy="520199"/>
            </a:xfrm>
            <a:prstGeom prst="rect">
              <a:avLst/>
            </a:prstGeom>
            <a:noFill/>
          </p:spPr>
          <p:txBody>
            <a:bodyPr wrap="none" rtlCol="0">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         Course Administrator</a:t>
              </a:r>
            </a:p>
          </p:txBody>
        </p:sp>
      </p:grpSp>
      <p:grpSp>
        <p:nvGrpSpPr>
          <p:cNvPr id="34" name="Group 33"/>
          <p:cNvGrpSpPr/>
          <p:nvPr/>
        </p:nvGrpSpPr>
        <p:grpSpPr>
          <a:xfrm>
            <a:off x="5646193" y="3169561"/>
            <a:ext cx="6857446" cy="1558324"/>
            <a:chOff x="5664077" y="1041495"/>
            <a:chExt cx="6857446" cy="1331507"/>
          </a:xfrm>
        </p:grpSpPr>
        <p:sp>
          <p:nvSpPr>
            <p:cNvPr id="35" name="Rounded Rectangle 34"/>
            <p:cNvSpPr/>
            <p:nvPr/>
          </p:nvSpPr>
          <p:spPr>
            <a:xfrm>
              <a:off x="5936837" y="1041495"/>
              <a:ext cx="6584686" cy="1262768"/>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664077" y="1347383"/>
              <a:ext cx="6201864" cy="1025619"/>
            </a:xfrm>
            <a:prstGeom prst="rect">
              <a:avLst/>
            </a:prstGeom>
            <a:noFill/>
          </p:spPr>
          <p:txBody>
            <a:bodyPr wrap="square" rtlCol="0">
              <a:spAutoFit/>
            </a:bodyPr>
            <a:lstStyle/>
            <a:p>
              <a:pPr lvl="1"/>
              <a:r>
                <a:rPr lang="en-US" sz="1200" dirty="0">
                  <a:solidFill>
                    <a:schemeClr val="accent1">
                      <a:lumMod val="50000"/>
                    </a:schemeClr>
                  </a:solidFill>
                  <a:latin typeface="+mj-lt"/>
                </a:rPr>
                <a:t>PeopleSoft will populate this with the academic group by default from the Course Catalog. This field should only be overridden when using the UNIV prefix. The default for the UNIV prefix is University-Wide and must be changed to the specific department’s information for state reporting purposes. For example, if Nursing is scheduling a UNIV course, the Academic Organization should be changed to NURSING – SCHOOL OF NURSING.</a:t>
              </a:r>
              <a:endParaRPr lang="en-US" sz="1200" b="1" dirty="0">
                <a:solidFill>
                  <a:schemeClr val="accent1">
                    <a:lumMod val="50000"/>
                  </a:schemeClr>
                </a:solidFill>
                <a:latin typeface="+mj-lt"/>
              </a:endParaRPr>
            </a:p>
            <a:p>
              <a:pPr lvl="1"/>
              <a:endParaRPr lang="en-US" sz="1200" dirty="0">
                <a:solidFill>
                  <a:schemeClr val="accent1">
                    <a:lumMod val="50000"/>
                  </a:schemeClr>
                </a:solidFill>
              </a:endParaRPr>
            </a:p>
          </p:txBody>
        </p:sp>
        <p:sp>
          <p:nvSpPr>
            <p:cNvPr id="37" name="TextBox 36"/>
            <p:cNvSpPr txBox="1"/>
            <p:nvPr/>
          </p:nvSpPr>
          <p:spPr>
            <a:xfrm>
              <a:off x="5674587" y="1119595"/>
              <a:ext cx="2523448" cy="262979"/>
            </a:xfrm>
            <a:prstGeom prst="rect">
              <a:avLst/>
            </a:prstGeom>
            <a:noFill/>
          </p:spPr>
          <p:txBody>
            <a:bodyPr wrap="none" rtlCol="0">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         Academic Organization</a:t>
              </a:r>
            </a:p>
          </p:txBody>
        </p:sp>
      </p:grpSp>
      <p:sp>
        <p:nvSpPr>
          <p:cNvPr id="3" name="Slide Number Placeholder 2"/>
          <p:cNvSpPr>
            <a:spLocks noGrp="1"/>
          </p:cNvSpPr>
          <p:nvPr>
            <p:ph type="sldNum" sz="quarter" idx="12"/>
          </p:nvPr>
        </p:nvSpPr>
        <p:spPr/>
        <p:txBody>
          <a:bodyPr/>
          <a:lstStyle/>
          <a:p>
            <a:fld id="{238630EC-33FC-4FC7-B8AE-D2B68DB04DEE}" type="slidenum">
              <a:rPr lang="en-US" smtClean="0"/>
              <a:t>18</a:t>
            </a:fld>
            <a:endParaRPr lang="en-US"/>
          </a:p>
        </p:txBody>
      </p:sp>
      <p:sp>
        <p:nvSpPr>
          <p:cNvPr id="27" name="TextBox 26"/>
          <p:cNvSpPr txBox="1"/>
          <p:nvPr/>
        </p:nvSpPr>
        <p:spPr>
          <a:xfrm>
            <a:off x="244549" y="605666"/>
            <a:ext cx="1865447" cy="40011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Basic Data Tab</a:t>
            </a:r>
          </a:p>
        </p:txBody>
      </p:sp>
      <p:pic>
        <p:nvPicPr>
          <p:cNvPr id="38" name="Picture 37"/>
          <p:cNvPicPr>
            <a:picLocks noChangeAspect="1"/>
          </p:cNvPicPr>
          <p:nvPr/>
        </p:nvPicPr>
        <p:blipFill>
          <a:blip r:embed="rId3">
            <a:extLst>
              <a:ext uri="{BEBA8EAE-BF5A-486C-A8C5-ECC9F3942E4B}">
                <a14:imgProps xmlns:a14="http://schemas.microsoft.com/office/drawing/2010/main">
                  <a14:imgLayer r:embed="rId4">
                    <a14:imgEffect>
                      <a14:brightnessContrast bright="-24000" contrast="61000"/>
                    </a14:imgEffect>
                  </a14:imgLayer>
                </a14:imgProps>
              </a:ext>
              <a:ext uri="{28A0092B-C50C-407E-A947-70E740481C1C}">
                <a14:useLocalDpi xmlns:a14="http://schemas.microsoft.com/office/drawing/2010/main" val="0"/>
              </a:ext>
            </a:extLst>
          </a:blip>
          <a:stretch>
            <a:fillRect/>
          </a:stretch>
        </p:blipFill>
        <p:spPr>
          <a:xfrm>
            <a:off x="18434" y="1412840"/>
            <a:ext cx="5893146" cy="4699684"/>
          </a:xfrm>
          <a:prstGeom prst="rect">
            <a:avLst/>
          </a:prstGeom>
          <a:ln w="12700" cap="rnd">
            <a:solidFill>
              <a:schemeClr val="accent3"/>
            </a:solidFill>
          </a:ln>
        </p:spPr>
      </p:pic>
      <p:grpSp>
        <p:nvGrpSpPr>
          <p:cNvPr id="28" name="Group 27"/>
          <p:cNvGrpSpPr/>
          <p:nvPr/>
        </p:nvGrpSpPr>
        <p:grpSpPr>
          <a:xfrm>
            <a:off x="5646193" y="5550499"/>
            <a:ext cx="7060911" cy="584775"/>
            <a:chOff x="5653469" y="1029243"/>
            <a:chExt cx="6294684" cy="1360534"/>
          </a:xfrm>
        </p:grpSpPr>
        <p:sp>
          <p:nvSpPr>
            <p:cNvPr id="39" name="Rounded Rectangle 38"/>
            <p:cNvSpPr/>
            <p:nvPr/>
          </p:nvSpPr>
          <p:spPr>
            <a:xfrm>
              <a:off x="5936837" y="1029243"/>
              <a:ext cx="6011316" cy="1360534"/>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653469" y="1692383"/>
              <a:ext cx="5418049" cy="644464"/>
            </a:xfrm>
            <a:prstGeom prst="rect">
              <a:avLst/>
            </a:prstGeom>
            <a:noFill/>
          </p:spPr>
          <p:txBody>
            <a:bodyPr wrap="square" rtlCol="0">
              <a:spAutoFit/>
            </a:bodyPr>
            <a:lstStyle/>
            <a:p>
              <a:pPr lvl="1"/>
              <a:r>
                <a:rPr lang="en-US" sz="1200" dirty="0">
                  <a:solidFill>
                    <a:schemeClr val="accent1">
                      <a:lumMod val="50000"/>
                    </a:schemeClr>
                  </a:solidFill>
                  <a:latin typeface="+mj-lt"/>
                </a:rPr>
                <a:t>Skip.</a:t>
              </a:r>
              <a:endParaRPr lang="en-US" sz="1200" dirty="0">
                <a:solidFill>
                  <a:schemeClr val="accent1">
                    <a:lumMod val="50000"/>
                  </a:schemeClr>
                </a:solidFill>
              </a:endParaRPr>
            </a:p>
          </p:txBody>
        </p:sp>
        <p:sp>
          <p:nvSpPr>
            <p:cNvPr id="41" name="TextBox 40"/>
            <p:cNvSpPr txBox="1"/>
            <p:nvPr/>
          </p:nvSpPr>
          <p:spPr>
            <a:xfrm>
              <a:off x="5661961" y="1101426"/>
              <a:ext cx="2460865" cy="716072"/>
            </a:xfrm>
            <a:prstGeom prst="rect">
              <a:avLst/>
            </a:prstGeom>
            <a:noFill/>
          </p:spPr>
          <p:txBody>
            <a:bodyPr wrap="none" rtlCol="0">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         Holiday Schedule</a:t>
              </a:r>
            </a:p>
          </p:txBody>
        </p:sp>
      </p:grpSp>
      <p:grpSp>
        <p:nvGrpSpPr>
          <p:cNvPr id="49" name="Group 48"/>
          <p:cNvGrpSpPr/>
          <p:nvPr/>
        </p:nvGrpSpPr>
        <p:grpSpPr>
          <a:xfrm>
            <a:off x="5646193" y="4796230"/>
            <a:ext cx="6732010" cy="742862"/>
            <a:chOff x="5636487" y="1029245"/>
            <a:chExt cx="6626906" cy="1255572"/>
          </a:xfrm>
        </p:grpSpPr>
        <p:sp>
          <p:nvSpPr>
            <p:cNvPr id="50" name="Rounded Rectangle 49"/>
            <p:cNvSpPr/>
            <p:nvPr/>
          </p:nvSpPr>
          <p:spPr>
            <a:xfrm>
              <a:off x="5936837" y="1029245"/>
              <a:ext cx="6326556" cy="1057834"/>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636487" y="1504519"/>
              <a:ext cx="5418049" cy="780298"/>
            </a:xfrm>
            <a:prstGeom prst="rect">
              <a:avLst/>
            </a:prstGeom>
            <a:noFill/>
          </p:spPr>
          <p:txBody>
            <a:bodyPr wrap="square" rtlCol="0">
              <a:spAutoFit/>
            </a:bodyPr>
            <a:lstStyle/>
            <a:p>
              <a:pPr lvl="1"/>
              <a:r>
                <a:rPr lang="en-US" sz="1200" dirty="0">
                  <a:solidFill>
                    <a:schemeClr val="accent1">
                      <a:lumMod val="50000"/>
                    </a:schemeClr>
                  </a:solidFill>
                  <a:latin typeface="+mj-lt"/>
                </a:rPr>
                <a:t>Skip. </a:t>
              </a:r>
            </a:p>
            <a:p>
              <a:pPr lvl="1"/>
              <a:endParaRPr lang="en-US" sz="1200" dirty="0">
                <a:solidFill>
                  <a:schemeClr val="accent1">
                    <a:lumMod val="50000"/>
                  </a:schemeClr>
                </a:solidFill>
              </a:endParaRPr>
            </a:p>
          </p:txBody>
        </p:sp>
        <p:sp>
          <p:nvSpPr>
            <p:cNvPr id="52" name="TextBox 51"/>
            <p:cNvSpPr txBox="1"/>
            <p:nvPr/>
          </p:nvSpPr>
          <p:spPr>
            <a:xfrm>
              <a:off x="5636487" y="1101426"/>
              <a:ext cx="1950695" cy="520199"/>
            </a:xfrm>
            <a:prstGeom prst="rect">
              <a:avLst/>
            </a:prstGeom>
            <a:noFill/>
          </p:spPr>
          <p:txBody>
            <a:bodyPr wrap="none" rtlCol="0">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         Academic Group</a:t>
              </a:r>
            </a:p>
          </p:txBody>
        </p:sp>
      </p:grpSp>
    </p:spTree>
    <p:extLst>
      <p:ext uri="{BB962C8B-B14F-4D97-AF65-F5344CB8AC3E}">
        <p14:creationId xmlns:p14="http://schemas.microsoft.com/office/powerpoint/2010/main" val="2420846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713753" y="77119"/>
            <a:ext cx="8478247" cy="650528"/>
            <a:chOff x="3713753" y="77119"/>
            <a:chExt cx="8478247" cy="650528"/>
          </a:xfrm>
        </p:grpSpPr>
        <p:sp>
          <p:nvSpPr>
            <p:cNvPr id="20" name="Rectangle 19"/>
            <p:cNvSpPr/>
            <p:nvPr/>
          </p:nvSpPr>
          <p:spPr>
            <a:xfrm>
              <a:off x="3713753" y="358315"/>
              <a:ext cx="8478247" cy="369332"/>
            </a:xfrm>
            <a:prstGeom prst="rect">
              <a:avLst/>
            </a:prstGeom>
          </p:spPr>
          <p:txBody>
            <a:bodyPr wrap="squar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Schedule New Course | </a:t>
              </a:r>
              <a:r>
                <a:rPr lang="en-US" dirty="0">
                  <a:solidFill>
                    <a:schemeClr val="accent1">
                      <a:lumMod val="50000"/>
                    </a:schemeClr>
                  </a:solidFill>
                  <a:latin typeface="Segoe UI Light" panose="020B0502040204020203" pitchFamily="34" charset="0"/>
                  <a:cs typeface="Albany WT" panose="020B0604020202020204" pitchFamily="34" charset="0"/>
                </a:rPr>
                <a:t>{Basic Data} </a:t>
              </a:r>
              <a:r>
                <a:rPr lang="en-US" dirty="0">
                  <a:solidFill>
                    <a:schemeClr val="accent1">
                      <a:lumMod val="40000"/>
                      <a:lumOff val="60000"/>
                    </a:schemeClr>
                  </a:solidFill>
                  <a:latin typeface="Segoe UI Light" panose="020B0502040204020203" pitchFamily="34" charset="0"/>
                  <a:cs typeface="Albany WT" panose="020B0604020202020204" pitchFamily="34" charset="0"/>
                </a:rPr>
                <a:t>| Meetings | Enrollment </a:t>
              </a:r>
              <a:r>
                <a:rPr lang="en-US" dirty="0" err="1">
                  <a:solidFill>
                    <a:schemeClr val="accent1">
                      <a:lumMod val="40000"/>
                      <a:lumOff val="60000"/>
                    </a:schemeClr>
                  </a:solidFill>
                  <a:latin typeface="Segoe UI Light" panose="020B0502040204020203" pitchFamily="34" charset="0"/>
                  <a:cs typeface="Albany WT" panose="020B0604020202020204" pitchFamily="34" charset="0"/>
                </a:rPr>
                <a:t>Cntrl</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Reserve Cap | Notes </a:t>
              </a:r>
              <a:endParaRPr lang="en-US" dirty="0">
                <a:solidFill>
                  <a:schemeClr val="accent1">
                    <a:lumMod val="40000"/>
                    <a:lumOff val="60000"/>
                  </a:schemeClr>
                </a:solidFill>
              </a:endParaRPr>
            </a:p>
          </p:txBody>
        </p:sp>
        <p:sp>
          <p:nvSpPr>
            <p:cNvPr id="21" name="Rectangle 20"/>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a:t>
              </a:r>
              <a:r>
                <a:rPr lang="en-US" b="1" dirty="0">
                  <a:solidFill>
                    <a:schemeClr val="accent1">
                      <a:lumMod val="50000"/>
                    </a:schemeClr>
                  </a:solidFill>
                </a:rPr>
                <a:t>2. Your First Class  </a:t>
              </a:r>
              <a:r>
                <a:rPr lang="en-US" b="1" dirty="0">
                  <a:solidFill>
                    <a:schemeClr val="accent1">
                      <a:lumMod val="40000"/>
                      <a:lumOff val="60000"/>
                    </a:schemeClr>
                  </a:solidFill>
                </a:rPr>
                <a:t>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grpSp>
        <p:nvGrpSpPr>
          <p:cNvPr id="23" name="Group 22"/>
          <p:cNvGrpSpPr/>
          <p:nvPr/>
        </p:nvGrpSpPr>
        <p:grpSpPr>
          <a:xfrm>
            <a:off x="5077190" y="1311783"/>
            <a:ext cx="6987608" cy="4216912"/>
            <a:chOff x="5274174" y="997314"/>
            <a:chExt cx="6965338" cy="1377571"/>
          </a:xfrm>
        </p:grpSpPr>
        <p:sp>
          <p:nvSpPr>
            <p:cNvPr id="24" name="Rounded Rectangle 23"/>
            <p:cNvSpPr/>
            <p:nvPr/>
          </p:nvSpPr>
          <p:spPr>
            <a:xfrm>
              <a:off x="5515095" y="997314"/>
              <a:ext cx="6724417" cy="1139124"/>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5274174" y="1198523"/>
              <a:ext cx="6952878" cy="1176362"/>
            </a:xfrm>
            <a:prstGeom prst="rect">
              <a:avLst/>
            </a:prstGeom>
            <a:noFill/>
          </p:spPr>
          <p:txBody>
            <a:bodyPr wrap="square" rtlCol="0">
              <a:spAutoFit/>
            </a:bodyPr>
            <a:lstStyle/>
            <a:p>
              <a:pPr lvl="1"/>
              <a:r>
                <a:rPr lang="en-US" sz="1200" dirty="0">
                  <a:solidFill>
                    <a:schemeClr val="accent1">
                      <a:lumMod val="50000"/>
                    </a:schemeClr>
                  </a:solidFill>
                  <a:latin typeface="+mj-lt"/>
                </a:rPr>
                <a:t>The Instruction Mode will default from the course catalog as a P. This default must be overridden. Click the magnifying glass icon next to the Instruction Mode field and select the applicable Instruction Mode for the specific class section. In order to determine the appropriate Instruction Mode for a class, it is important to begin with an overall view of the instructional plan for the semester. If a course is Face-to-Face, you must choose 1 for Face-to-Face instead of remaining with the default of P for In-Person. </a:t>
              </a:r>
            </a:p>
            <a:p>
              <a:pPr lvl="1"/>
              <a:endParaRPr lang="en-US" sz="1200" dirty="0">
                <a:solidFill>
                  <a:schemeClr val="accent1">
                    <a:lumMod val="50000"/>
                  </a:schemeClr>
                </a:solidFill>
                <a:latin typeface="+mj-lt"/>
              </a:endParaRPr>
            </a:p>
            <a:p>
              <a:pPr lvl="1"/>
              <a:r>
                <a:rPr lang="en-US" sz="1200" dirty="0">
                  <a:solidFill>
                    <a:schemeClr val="accent1">
                      <a:lumMod val="50000"/>
                    </a:schemeClr>
                  </a:solidFill>
                  <a:latin typeface="+mj-lt"/>
                </a:rPr>
                <a:t>Instruction Modes:</a:t>
              </a:r>
            </a:p>
            <a:p>
              <a:pPr marL="628650" lvl="1" indent="-171450">
                <a:buFont typeface="Arial" panose="020B0604020202020204" pitchFamily="34" charset="0"/>
                <a:buChar char="•"/>
              </a:pPr>
              <a:r>
                <a:rPr lang="en-US" sz="1200" b="1" dirty="0">
                  <a:solidFill>
                    <a:schemeClr val="accent1">
                      <a:lumMod val="50000"/>
                    </a:schemeClr>
                  </a:solidFill>
                </a:rPr>
                <a:t>Face-to-Face:</a:t>
              </a:r>
              <a:r>
                <a:rPr lang="en-US" sz="1200" dirty="0">
                  <a:solidFill>
                    <a:schemeClr val="accent1">
                      <a:lumMod val="50000"/>
                    </a:schemeClr>
                  </a:solidFill>
                </a:rPr>
                <a:t> The instructor and the students are in the same physical location at the same time</a:t>
              </a:r>
            </a:p>
            <a:p>
              <a:pPr marL="628650" lvl="1" indent="-171450">
                <a:buFont typeface="Arial" panose="020B0604020202020204" pitchFamily="34" charset="0"/>
                <a:buChar char="•"/>
              </a:pPr>
              <a:r>
                <a:rPr lang="en-US" sz="1200" b="1" dirty="0">
                  <a:solidFill>
                    <a:schemeClr val="accent1">
                      <a:lumMod val="50000"/>
                    </a:schemeClr>
                  </a:solidFill>
                </a:rPr>
                <a:t>Full Distance Education Course:</a:t>
              </a:r>
              <a:r>
                <a:rPr lang="en-US" sz="1200" dirty="0">
                  <a:solidFill>
                    <a:schemeClr val="accent1">
                      <a:lumMod val="50000"/>
                    </a:schemeClr>
                  </a:solidFill>
                </a:rPr>
                <a:t> A course which may have mandatory face-to-face sessions totaling no more than 15 percent of the </a:t>
              </a:r>
              <a:r>
                <a:rPr lang="en-US" sz="1200" b="1" dirty="0">
                  <a:solidFill>
                    <a:schemeClr val="accent1">
                      <a:lumMod val="50000"/>
                    </a:schemeClr>
                  </a:solidFill>
                </a:rPr>
                <a:t>instructional time</a:t>
              </a:r>
              <a:r>
                <a:rPr lang="en-US" sz="1200" dirty="0">
                  <a:solidFill>
                    <a:schemeClr val="accent1">
                      <a:lumMod val="50000"/>
                    </a:schemeClr>
                  </a:solidFill>
                </a:rPr>
                <a:t>. Examples of face-to-face sessions include orientation, laboratory, exam review, or an in-person test.</a:t>
              </a:r>
            </a:p>
            <a:p>
              <a:pPr marL="628650" lvl="1" indent="-171450">
                <a:buFont typeface="Arial" panose="020B0604020202020204" pitchFamily="34" charset="0"/>
                <a:buChar char="•"/>
              </a:pPr>
              <a:r>
                <a:rPr lang="en-US" sz="1200" b="1" dirty="0">
                  <a:solidFill>
                    <a:schemeClr val="accent1">
                      <a:lumMod val="50000"/>
                    </a:schemeClr>
                  </a:solidFill>
                </a:rPr>
                <a:t>Two-way Interactive Video:</a:t>
              </a:r>
              <a:r>
                <a:rPr lang="en-US" sz="1200" dirty="0">
                  <a:solidFill>
                    <a:schemeClr val="accent1">
                      <a:lumMod val="50000"/>
                    </a:schemeClr>
                  </a:solidFill>
                </a:rPr>
                <a:t>  Used for the ITV receiving sites or Zoom receiving sites.</a:t>
              </a:r>
            </a:p>
            <a:p>
              <a:pPr marL="628650" lvl="1" indent="-171450">
                <a:buFont typeface="Arial" panose="020B0604020202020204" pitchFamily="34" charset="0"/>
                <a:buChar char="•"/>
              </a:pPr>
              <a:r>
                <a:rPr lang="en-US" sz="1200" b="1" dirty="0">
                  <a:solidFill>
                    <a:schemeClr val="accent1">
                      <a:lumMod val="50000"/>
                    </a:schemeClr>
                  </a:solidFill>
                </a:rPr>
                <a:t>Hybrid/Blended Course: </a:t>
              </a:r>
              <a:r>
                <a:rPr lang="en-US" sz="1200" dirty="0">
                  <a:solidFill>
                    <a:schemeClr val="accent1">
                      <a:lumMod val="50000"/>
                    </a:schemeClr>
                  </a:solidFill>
                </a:rPr>
                <a:t> A course in which more than 50 percent, but less than 85 percent, of the planned instruction occurs when the students and instructor(s) are not in the same place. It is not necessary to add an additional meeting pattern row to depict the online portion of the section.</a:t>
              </a:r>
            </a:p>
            <a:p>
              <a:pPr lvl="1"/>
              <a:endParaRPr lang="en-US" sz="1200" dirty="0">
                <a:solidFill>
                  <a:schemeClr val="accent1">
                    <a:lumMod val="50000"/>
                  </a:schemeClr>
                </a:solidFill>
                <a:latin typeface="+mj-lt"/>
              </a:endParaRPr>
            </a:p>
            <a:p>
              <a:pPr lvl="1"/>
              <a:endParaRPr lang="en-US" sz="1200" dirty="0">
                <a:solidFill>
                  <a:schemeClr val="accent1">
                    <a:lumMod val="50000"/>
                  </a:schemeClr>
                </a:solidFill>
              </a:endParaRPr>
            </a:p>
            <a:p>
              <a:pPr lvl="1"/>
              <a:endParaRPr lang="en-US" sz="1200" dirty="0">
                <a:solidFill>
                  <a:schemeClr val="accent1">
                    <a:lumMod val="50000"/>
                  </a:schemeClr>
                </a:solidFill>
              </a:endParaRPr>
            </a:p>
            <a:p>
              <a:pPr lvl="1"/>
              <a:endParaRPr lang="en-US" sz="1200" dirty="0">
                <a:solidFill>
                  <a:schemeClr val="accent1">
                    <a:lumMod val="50000"/>
                  </a:schemeClr>
                </a:solidFill>
              </a:endParaRPr>
            </a:p>
          </p:txBody>
        </p:sp>
        <p:sp>
          <p:nvSpPr>
            <p:cNvPr id="26" name="TextBox 25"/>
            <p:cNvSpPr txBox="1"/>
            <p:nvPr/>
          </p:nvSpPr>
          <p:spPr>
            <a:xfrm>
              <a:off x="5274174" y="1090883"/>
              <a:ext cx="2320499" cy="100544"/>
            </a:xfrm>
            <a:prstGeom prst="rect">
              <a:avLst/>
            </a:prstGeom>
            <a:noFill/>
          </p:spPr>
          <p:txBody>
            <a:bodyPr wrap="square" rtlCol="0">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         Instruction Mode</a:t>
              </a:r>
            </a:p>
          </p:txBody>
        </p:sp>
      </p:grpSp>
      <p:grpSp>
        <p:nvGrpSpPr>
          <p:cNvPr id="46" name="Group 45"/>
          <p:cNvGrpSpPr/>
          <p:nvPr/>
        </p:nvGrpSpPr>
        <p:grpSpPr>
          <a:xfrm>
            <a:off x="5318880" y="5085206"/>
            <a:ext cx="6867303" cy="1384995"/>
            <a:chOff x="6308525" y="5764878"/>
            <a:chExt cx="6846426" cy="909742"/>
          </a:xfrm>
        </p:grpSpPr>
        <p:grpSp>
          <p:nvGrpSpPr>
            <p:cNvPr id="47" name="Group 46"/>
            <p:cNvGrpSpPr/>
            <p:nvPr/>
          </p:nvGrpSpPr>
          <p:grpSpPr>
            <a:xfrm>
              <a:off x="6308525" y="5771527"/>
              <a:ext cx="6846426" cy="716602"/>
              <a:chOff x="6308525" y="5771527"/>
              <a:chExt cx="6846426" cy="716602"/>
            </a:xfrm>
            <a:solidFill>
              <a:srgbClr val="FF9900">
                <a:alpha val="20000"/>
              </a:srgbClr>
            </a:solidFill>
          </p:grpSpPr>
          <p:sp>
            <p:nvSpPr>
              <p:cNvPr id="49" name="Parallelogram 48"/>
              <p:cNvSpPr/>
              <p:nvPr/>
            </p:nvSpPr>
            <p:spPr>
              <a:xfrm>
                <a:off x="6308525" y="5771527"/>
                <a:ext cx="6846426" cy="71660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6802923" y="5891362"/>
                <a:ext cx="956015" cy="242598"/>
              </a:xfrm>
              <a:prstGeom prst="rect">
                <a:avLst/>
              </a:prstGeom>
              <a:noFill/>
            </p:spPr>
            <p:txBody>
              <a:bodyPr wrap="square" rtlCol="0">
                <a:spAutoFit/>
              </a:bodyPr>
              <a:lstStyle/>
              <a:p>
                <a:r>
                  <a:rPr lang="en-US" dirty="0">
                    <a:solidFill>
                      <a:schemeClr val="accent2">
                        <a:lumMod val="50000"/>
                      </a:schemeClr>
                    </a:solidFill>
                    <a:latin typeface="Segoe UI Semibold" panose="020B0702040204020203" pitchFamily="34" charset="0"/>
                    <a:cs typeface="Albany WT" panose="020B0604020202020204" pitchFamily="34" charset="0"/>
                  </a:rPr>
                  <a:t>Pro Tip:</a:t>
                </a:r>
              </a:p>
            </p:txBody>
          </p:sp>
        </p:grpSp>
        <p:sp>
          <p:nvSpPr>
            <p:cNvPr id="48" name="Rectangle 47"/>
            <p:cNvSpPr/>
            <p:nvPr/>
          </p:nvSpPr>
          <p:spPr>
            <a:xfrm>
              <a:off x="7324891" y="5764878"/>
              <a:ext cx="5682492" cy="909742"/>
            </a:xfrm>
            <a:prstGeom prst="rect">
              <a:avLst/>
            </a:prstGeom>
          </p:spPr>
          <p:txBody>
            <a:bodyPr wrap="square">
              <a:spAutoFit/>
            </a:bodyPr>
            <a:lstStyle/>
            <a:p>
              <a:r>
                <a:rPr lang="en-US" sz="1200" dirty="0">
                  <a:solidFill>
                    <a:schemeClr val="accent2">
                      <a:lumMod val="50000"/>
                    </a:schemeClr>
                  </a:solidFill>
                </a:rPr>
                <a:t>The Section Number, Location, and Instruction Mode </a:t>
              </a:r>
              <a:r>
                <a:rPr lang="en-US" sz="1200" u="sng" dirty="0">
                  <a:solidFill>
                    <a:schemeClr val="accent2">
                      <a:lumMod val="50000"/>
                    </a:schemeClr>
                  </a:solidFill>
                </a:rPr>
                <a:t>must </a:t>
              </a:r>
              <a:r>
                <a:rPr lang="en-US" sz="1200" dirty="0">
                  <a:solidFill>
                    <a:schemeClr val="accent2">
                      <a:lumMod val="50000"/>
                    </a:schemeClr>
                  </a:solidFill>
                </a:rPr>
                <a:t>correlate with each other. </a:t>
              </a:r>
            </a:p>
            <a:p>
              <a:r>
                <a:rPr lang="en-US" sz="1200" dirty="0">
                  <a:solidFill>
                    <a:schemeClr val="accent2">
                      <a:lumMod val="50000"/>
                    </a:schemeClr>
                  </a:solidFill>
                </a:rPr>
                <a:t>For example, an online course wouldn’t have a UT Tyler Main Location or a 1 for Face-to-</a:t>
              </a:r>
            </a:p>
            <a:p>
              <a:r>
                <a:rPr lang="en-US" sz="1200" dirty="0">
                  <a:solidFill>
                    <a:schemeClr val="accent2">
                      <a:lumMod val="50000"/>
                    </a:schemeClr>
                  </a:solidFill>
                </a:rPr>
                <a:t>Face, it would have the Internet Location and a (2) for Full Distance. Just as a Face-to-Face course wouldn’t receive the Internet Location or a (2) for Full Distance. It is not necessary to add an additional meeting pattern row to depict the online portion of the section.</a:t>
              </a:r>
            </a:p>
            <a:p>
              <a:endParaRPr lang="en-US" sz="1200" dirty="0">
                <a:solidFill>
                  <a:schemeClr val="accent2">
                    <a:lumMod val="50000"/>
                  </a:schemeClr>
                </a:solidFill>
              </a:endParaRPr>
            </a:p>
          </p:txBody>
        </p:sp>
      </p:grpSp>
      <p:sp>
        <p:nvSpPr>
          <p:cNvPr id="3" name="Slide Number Placeholder 2"/>
          <p:cNvSpPr>
            <a:spLocks noGrp="1"/>
          </p:cNvSpPr>
          <p:nvPr>
            <p:ph type="sldNum" sz="quarter" idx="12"/>
          </p:nvPr>
        </p:nvSpPr>
        <p:spPr/>
        <p:txBody>
          <a:bodyPr/>
          <a:lstStyle/>
          <a:p>
            <a:fld id="{238630EC-33FC-4FC7-B8AE-D2B68DB04DEE}" type="slidenum">
              <a:rPr lang="en-US" smtClean="0"/>
              <a:t>19</a:t>
            </a:fld>
            <a:endParaRPr lang="en-US" dirty="0"/>
          </a:p>
        </p:txBody>
      </p:sp>
      <p:sp>
        <p:nvSpPr>
          <p:cNvPr id="18" name="TextBox 17"/>
          <p:cNvSpPr txBox="1"/>
          <p:nvPr/>
        </p:nvSpPr>
        <p:spPr>
          <a:xfrm>
            <a:off x="244549" y="605666"/>
            <a:ext cx="1865447" cy="40011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Basic Data Tab</a:t>
            </a:r>
          </a:p>
        </p:txBody>
      </p:sp>
      <p:pic>
        <p:nvPicPr>
          <p:cNvPr id="22" name="Picture 21"/>
          <p:cNvPicPr>
            <a:picLocks noChangeAspect="1"/>
          </p:cNvPicPr>
          <p:nvPr/>
        </p:nvPicPr>
        <p:blipFill>
          <a:blip r:embed="rId3">
            <a:extLst>
              <a:ext uri="{BEBA8EAE-BF5A-486C-A8C5-ECC9F3942E4B}">
                <a14:imgProps xmlns:a14="http://schemas.microsoft.com/office/drawing/2010/main">
                  <a14:imgLayer r:embed="rId4">
                    <a14:imgEffect>
                      <a14:brightnessContrast bright="-24000" contrast="61000"/>
                    </a14:imgEffect>
                  </a14:imgLayer>
                </a14:imgProps>
              </a:ext>
              <a:ext uri="{28A0092B-C50C-407E-A947-70E740481C1C}">
                <a14:useLocalDpi xmlns:a14="http://schemas.microsoft.com/office/drawing/2010/main" val="0"/>
              </a:ext>
            </a:extLst>
          </a:blip>
          <a:stretch>
            <a:fillRect/>
          </a:stretch>
        </p:blipFill>
        <p:spPr>
          <a:xfrm>
            <a:off x="5816" y="1311783"/>
            <a:ext cx="5298929" cy="4874503"/>
          </a:xfrm>
          <a:prstGeom prst="rect">
            <a:avLst/>
          </a:prstGeom>
          <a:ln w="12700" cap="rnd">
            <a:solidFill>
              <a:schemeClr val="accent3"/>
            </a:solidFill>
          </a:ln>
        </p:spPr>
      </p:pic>
    </p:spTree>
    <p:extLst>
      <p:ext uri="{BB962C8B-B14F-4D97-AF65-F5344CB8AC3E}">
        <p14:creationId xmlns:p14="http://schemas.microsoft.com/office/powerpoint/2010/main" val="309126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25715" y="1934028"/>
            <a:ext cx="13643429" cy="2989944"/>
            <a:chOff x="-725715" y="3125656"/>
            <a:chExt cx="13643429" cy="2989944"/>
          </a:xfrm>
        </p:grpSpPr>
        <p:sp>
          <p:nvSpPr>
            <p:cNvPr id="4" name="Rounded Rectangle 3"/>
            <p:cNvSpPr/>
            <p:nvPr/>
          </p:nvSpPr>
          <p:spPr>
            <a:xfrm>
              <a:off x="-725715" y="3125656"/>
              <a:ext cx="13643429" cy="2989944"/>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444459" y="3466466"/>
              <a:ext cx="9303083" cy="2308324"/>
            </a:xfrm>
            <a:prstGeom prst="rect">
              <a:avLst/>
            </a:prstGeom>
          </p:spPr>
          <p:txBody>
            <a:bodyPr wrap="square">
              <a:spAutoFit/>
            </a:bodyPr>
            <a:lstStyle/>
            <a:p>
              <a:pPr marL="342900" indent="-342900">
                <a:buAutoNum type="arabicPeriod"/>
              </a:pPr>
              <a:r>
                <a:rPr lang="en-US" sz="3600" b="1" dirty="0">
                  <a:solidFill>
                    <a:schemeClr val="accent1">
                      <a:lumMod val="50000"/>
                    </a:schemeClr>
                  </a:solidFill>
                </a:rPr>
                <a:t> Introduction to the Schedule of Classes</a:t>
              </a:r>
            </a:p>
            <a:p>
              <a:pPr marL="342900" indent="-342900">
                <a:buAutoNum type="arabicPeriod"/>
              </a:pPr>
              <a:r>
                <a:rPr lang="en-US" sz="3600" b="1" dirty="0">
                  <a:solidFill>
                    <a:schemeClr val="accent1">
                      <a:lumMod val="50000"/>
                    </a:schemeClr>
                  </a:solidFill>
                </a:rPr>
                <a:t> Scheduling Your First Class in PeopleSoft</a:t>
              </a:r>
            </a:p>
            <a:p>
              <a:pPr marL="342900" indent="-342900">
                <a:buAutoNum type="arabicPeriod"/>
              </a:pPr>
              <a:r>
                <a:rPr lang="en-US" sz="3600" b="1" dirty="0">
                  <a:solidFill>
                    <a:schemeClr val="accent1">
                      <a:lumMod val="50000"/>
                    </a:schemeClr>
                  </a:solidFill>
                </a:rPr>
                <a:t> Maintaining Classes Once They are Created</a:t>
              </a:r>
            </a:p>
            <a:p>
              <a:pPr marL="342900" indent="-342900">
                <a:buAutoNum type="arabicPeriod"/>
              </a:pPr>
              <a:r>
                <a:rPr lang="en-US" sz="3600" b="1" dirty="0">
                  <a:solidFill>
                    <a:schemeClr val="accent1">
                      <a:lumMod val="50000"/>
                    </a:schemeClr>
                  </a:solidFill>
                </a:rPr>
                <a:t> Astra training is on CANVAS</a:t>
              </a:r>
            </a:p>
          </p:txBody>
        </p:sp>
      </p:grpSp>
      <p:sp>
        <p:nvSpPr>
          <p:cNvPr id="7" name="TextBox 6"/>
          <p:cNvSpPr txBox="1"/>
          <p:nvPr/>
        </p:nvSpPr>
        <p:spPr>
          <a:xfrm>
            <a:off x="4844696" y="546777"/>
            <a:ext cx="2502608" cy="923330"/>
          </a:xfrm>
          <a:prstGeom prst="rect">
            <a:avLst/>
          </a:prstGeom>
          <a:noFill/>
        </p:spPr>
        <p:txBody>
          <a:bodyPr wrap="none" rtlCol="0">
            <a:spAutoFit/>
          </a:bodyPr>
          <a:lstStyle/>
          <a:p>
            <a:r>
              <a:rPr lang="en-US" sz="5400" dirty="0">
                <a:solidFill>
                  <a:schemeClr val="accent1">
                    <a:lumMod val="50000"/>
                  </a:schemeClr>
                </a:solidFill>
                <a:latin typeface="Segoe UI Light" panose="020B0502040204020203" pitchFamily="34" charset="0"/>
                <a:cs typeface="Albany WT" panose="020B0604020202020204" pitchFamily="34" charset="0"/>
              </a:rPr>
              <a:t>Content</a:t>
            </a:r>
          </a:p>
        </p:txBody>
      </p:sp>
      <p:sp>
        <p:nvSpPr>
          <p:cNvPr id="3" name="Slide Number Placeholder 2"/>
          <p:cNvSpPr>
            <a:spLocks noGrp="1"/>
          </p:cNvSpPr>
          <p:nvPr>
            <p:ph type="sldNum" sz="quarter" idx="12"/>
          </p:nvPr>
        </p:nvSpPr>
        <p:spPr/>
        <p:txBody>
          <a:bodyPr/>
          <a:lstStyle/>
          <a:p>
            <a:fld id="{238630EC-33FC-4FC7-B8AE-D2B68DB04DEE}" type="slidenum">
              <a:rPr lang="en-US" smtClean="0"/>
              <a:t>2</a:t>
            </a:fld>
            <a:endParaRPr lang="en-US" dirty="0"/>
          </a:p>
        </p:txBody>
      </p:sp>
    </p:spTree>
    <p:extLst>
      <p:ext uri="{BB962C8B-B14F-4D97-AF65-F5344CB8AC3E}">
        <p14:creationId xmlns:p14="http://schemas.microsoft.com/office/powerpoint/2010/main" val="2670345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713753" y="77119"/>
            <a:ext cx="8478247" cy="650528"/>
            <a:chOff x="3713753" y="77119"/>
            <a:chExt cx="8478247" cy="650528"/>
          </a:xfrm>
        </p:grpSpPr>
        <p:sp>
          <p:nvSpPr>
            <p:cNvPr id="20" name="Rectangle 19"/>
            <p:cNvSpPr/>
            <p:nvPr/>
          </p:nvSpPr>
          <p:spPr>
            <a:xfrm>
              <a:off x="3713753" y="358315"/>
              <a:ext cx="8478247" cy="369332"/>
            </a:xfrm>
            <a:prstGeom prst="rect">
              <a:avLst/>
            </a:prstGeom>
          </p:spPr>
          <p:txBody>
            <a:bodyPr wrap="squar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Schedule New Course | </a:t>
              </a:r>
              <a:r>
                <a:rPr lang="en-US" dirty="0">
                  <a:solidFill>
                    <a:schemeClr val="accent1">
                      <a:lumMod val="50000"/>
                    </a:schemeClr>
                  </a:solidFill>
                  <a:latin typeface="Segoe UI Light" panose="020B0502040204020203" pitchFamily="34" charset="0"/>
                  <a:cs typeface="Albany WT" panose="020B0604020202020204" pitchFamily="34" charset="0"/>
                </a:rPr>
                <a:t>{Basic Data} </a:t>
              </a:r>
              <a:r>
                <a:rPr lang="en-US" dirty="0">
                  <a:solidFill>
                    <a:schemeClr val="accent1">
                      <a:lumMod val="40000"/>
                      <a:lumOff val="60000"/>
                    </a:schemeClr>
                  </a:solidFill>
                  <a:latin typeface="Segoe UI Light" panose="020B0502040204020203" pitchFamily="34" charset="0"/>
                  <a:cs typeface="Albany WT" panose="020B0604020202020204" pitchFamily="34" charset="0"/>
                </a:rPr>
                <a:t>| Meetings | Enrollment </a:t>
              </a:r>
              <a:r>
                <a:rPr lang="en-US" dirty="0" err="1">
                  <a:solidFill>
                    <a:schemeClr val="accent1">
                      <a:lumMod val="40000"/>
                      <a:lumOff val="60000"/>
                    </a:schemeClr>
                  </a:solidFill>
                  <a:latin typeface="Segoe UI Light" panose="020B0502040204020203" pitchFamily="34" charset="0"/>
                  <a:cs typeface="Albany WT" panose="020B0604020202020204" pitchFamily="34" charset="0"/>
                </a:rPr>
                <a:t>Cntrl</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Reserve Cap | Notes </a:t>
              </a:r>
              <a:endParaRPr lang="en-US" dirty="0">
                <a:solidFill>
                  <a:schemeClr val="accent1">
                    <a:lumMod val="40000"/>
                    <a:lumOff val="60000"/>
                  </a:schemeClr>
                </a:solidFill>
              </a:endParaRPr>
            </a:p>
          </p:txBody>
        </p:sp>
        <p:sp>
          <p:nvSpPr>
            <p:cNvPr id="21" name="Rectangle 20"/>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a:t>
              </a:r>
              <a:r>
                <a:rPr lang="en-US" b="1" dirty="0">
                  <a:solidFill>
                    <a:schemeClr val="accent1">
                      <a:lumMod val="50000"/>
                    </a:schemeClr>
                  </a:solidFill>
                </a:rPr>
                <a:t>2. Your First Class  </a:t>
              </a:r>
              <a:r>
                <a:rPr lang="en-US" b="1" dirty="0">
                  <a:solidFill>
                    <a:schemeClr val="accent1">
                      <a:lumMod val="40000"/>
                      <a:lumOff val="60000"/>
                    </a:schemeClr>
                  </a:solidFill>
                </a:rPr>
                <a:t>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grpSp>
        <p:nvGrpSpPr>
          <p:cNvPr id="2" name="Group 1"/>
          <p:cNvGrpSpPr/>
          <p:nvPr/>
        </p:nvGrpSpPr>
        <p:grpSpPr>
          <a:xfrm>
            <a:off x="5152559" y="1330171"/>
            <a:ext cx="7078563" cy="3563305"/>
            <a:chOff x="5152559" y="1168246"/>
            <a:chExt cx="7078563" cy="3563305"/>
          </a:xfrm>
        </p:grpSpPr>
        <p:sp>
          <p:nvSpPr>
            <p:cNvPr id="24" name="Rounded Rectangle 23"/>
            <p:cNvSpPr/>
            <p:nvPr/>
          </p:nvSpPr>
          <p:spPr>
            <a:xfrm>
              <a:off x="5543597" y="1168246"/>
              <a:ext cx="6642586" cy="3563305"/>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5152559" y="1744875"/>
              <a:ext cx="7078563" cy="1015664"/>
            </a:xfrm>
            <a:prstGeom prst="rect">
              <a:avLst/>
            </a:prstGeom>
            <a:noFill/>
          </p:spPr>
          <p:txBody>
            <a:bodyPr wrap="square" rtlCol="0">
              <a:spAutoFit/>
            </a:bodyPr>
            <a:lstStyle/>
            <a:p>
              <a:pPr lvl="1"/>
              <a:r>
                <a:rPr lang="en-US" sz="1200" dirty="0">
                  <a:solidFill>
                    <a:schemeClr val="accent1">
                      <a:lumMod val="50000"/>
                    </a:schemeClr>
                  </a:solidFill>
                  <a:latin typeface="+mj-lt"/>
                </a:rPr>
                <a:t>Use the table below to assist you with determining the instruction mode. </a:t>
              </a:r>
              <a:endParaRPr lang="en-US" sz="1200" dirty="0">
                <a:solidFill>
                  <a:schemeClr val="accent1">
                    <a:lumMod val="50000"/>
                  </a:schemeClr>
                </a:solidFill>
              </a:endParaRPr>
            </a:p>
            <a:p>
              <a:pPr lvl="1"/>
              <a:endParaRPr lang="en-US" sz="1200" dirty="0">
                <a:solidFill>
                  <a:schemeClr val="accent1">
                    <a:lumMod val="50000"/>
                  </a:schemeClr>
                </a:solidFill>
                <a:latin typeface="+mj-lt"/>
              </a:endParaRPr>
            </a:p>
            <a:p>
              <a:pPr lvl="1"/>
              <a:endParaRPr lang="en-US" sz="1200" dirty="0">
                <a:solidFill>
                  <a:schemeClr val="accent1">
                    <a:lumMod val="50000"/>
                  </a:schemeClr>
                </a:solidFill>
              </a:endParaRPr>
            </a:p>
            <a:p>
              <a:pPr lvl="1"/>
              <a:endParaRPr lang="en-US" sz="1200" dirty="0">
                <a:solidFill>
                  <a:schemeClr val="accent1">
                    <a:lumMod val="50000"/>
                  </a:schemeClr>
                </a:solidFill>
              </a:endParaRPr>
            </a:p>
            <a:p>
              <a:pPr lvl="1"/>
              <a:endParaRPr lang="en-US" sz="1200" dirty="0">
                <a:solidFill>
                  <a:schemeClr val="accent1">
                    <a:lumMod val="50000"/>
                  </a:schemeClr>
                </a:solidFill>
              </a:endParaRPr>
            </a:p>
          </p:txBody>
        </p:sp>
        <p:sp>
          <p:nvSpPr>
            <p:cNvPr id="26" name="TextBox 25"/>
            <p:cNvSpPr txBox="1"/>
            <p:nvPr/>
          </p:nvSpPr>
          <p:spPr>
            <a:xfrm>
              <a:off x="5152559" y="1483429"/>
              <a:ext cx="2982814" cy="323362"/>
            </a:xfrm>
            <a:prstGeom prst="rect">
              <a:avLst/>
            </a:prstGeom>
            <a:noFill/>
          </p:spPr>
          <p:txBody>
            <a:bodyPr wrap="square" rtlCol="0">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         Instruction Mode (Cont’d)</a:t>
              </a:r>
            </a:p>
          </p:txBody>
        </p:sp>
      </p:grpSp>
      <p:sp>
        <p:nvSpPr>
          <p:cNvPr id="3" name="Slide Number Placeholder 2"/>
          <p:cNvSpPr>
            <a:spLocks noGrp="1"/>
          </p:cNvSpPr>
          <p:nvPr>
            <p:ph type="sldNum" sz="quarter" idx="12"/>
          </p:nvPr>
        </p:nvSpPr>
        <p:spPr/>
        <p:txBody>
          <a:bodyPr/>
          <a:lstStyle/>
          <a:p>
            <a:fld id="{238630EC-33FC-4FC7-B8AE-D2B68DB04DEE}" type="slidenum">
              <a:rPr lang="en-US" smtClean="0"/>
              <a:t>20</a:t>
            </a:fld>
            <a:endParaRPr lang="en-US" dirty="0"/>
          </a:p>
        </p:txBody>
      </p:sp>
      <p:sp>
        <p:nvSpPr>
          <p:cNvPr id="18" name="TextBox 17"/>
          <p:cNvSpPr txBox="1"/>
          <p:nvPr/>
        </p:nvSpPr>
        <p:spPr>
          <a:xfrm>
            <a:off x="244549" y="605666"/>
            <a:ext cx="1865447" cy="40011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Basic Data Tab</a:t>
            </a:r>
          </a:p>
        </p:txBody>
      </p:sp>
      <p:graphicFrame>
        <p:nvGraphicFramePr>
          <p:cNvPr id="28" name="Table 27"/>
          <p:cNvGraphicFramePr>
            <a:graphicFrameLocks noGrp="1"/>
          </p:cNvGraphicFramePr>
          <p:nvPr>
            <p:extLst>
              <p:ext uri="{D42A27DB-BD31-4B8C-83A1-F6EECF244321}">
                <p14:modId xmlns:p14="http://schemas.microsoft.com/office/powerpoint/2010/main" val="1669831846"/>
              </p:ext>
            </p:extLst>
          </p:nvPr>
        </p:nvGraphicFramePr>
        <p:xfrm>
          <a:off x="5717749" y="2311910"/>
          <a:ext cx="6294281" cy="2339823"/>
        </p:xfrm>
        <a:graphic>
          <a:graphicData uri="http://schemas.openxmlformats.org/drawingml/2006/table">
            <a:tbl>
              <a:tblPr firstRow="1" firstCol="1" bandRow="1">
                <a:tableStyleId>{5C22544A-7EE6-4342-B048-85BDC9FD1C3A}</a:tableStyleId>
              </a:tblPr>
              <a:tblGrid>
                <a:gridCol w="3827306">
                  <a:extLst>
                    <a:ext uri="{9D8B030D-6E8A-4147-A177-3AD203B41FA5}">
                      <a16:colId xmlns:a16="http://schemas.microsoft.com/office/drawing/2014/main" val="20000"/>
                    </a:ext>
                  </a:extLst>
                </a:gridCol>
                <a:gridCol w="2466975">
                  <a:extLst>
                    <a:ext uri="{9D8B030D-6E8A-4147-A177-3AD203B41FA5}">
                      <a16:colId xmlns:a16="http://schemas.microsoft.com/office/drawing/2014/main" val="20001"/>
                    </a:ext>
                  </a:extLst>
                </a:gridCol>
              </a:tblGrid>
              <a:tr h="172794">
                <a:tc>
                  <a:txBody>
                    <a:bodyPr/>
                    <a:lstStyle/>
                    <a:p>
                      <a:pPr marL="0" marR="0" algn="ctr">
                        <a:spcBef>
                          <a:spcPts val="0"/>
                        </a:spcBef>
                        <a:spcAft>
                          <a:spcPts val="0"/>
                        </a:spcAft>
                      </a:pPr>
                      <a:r>
                        <a:rPr lang="en-US" sz="1200" dirty="0">
                          <a:solidFill>
                            <a:schemeClr val="accent1">
                              <a:lumMod val="50000"/>
                            </a:schemeClr>
                          </a:solidFill>
                          <a:effectLst/>
                          <a:latin typeface="+mj-lt"/>
                        </a:rPr>
                        <a:t>Allocation of Instructional Time</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noFill/>
                  </a:tcPr>
                </a:tc>
                <a:tc>
                  <a:txBody>
                    <a:bodyPr/>
                    <a:lstStyle/>
                    <a:p>
                      <a:pPr marL="0" marR="0" algn="ctr">
                        <a:spcBef>
                          <a:spcPts val="0"/>
                        </a:spcBef>
                        <a:spcAft>
                          <a:spcPts val="0"/>
                        </a:spcAft>
                      </a:pPr>
                      <a:r>
                        <a:rPr lang="en-US" sz="1200" dirty="0">
                          <a:solidFill>
                            <a:schemeClr val="accent1">
                              <a:lumMod val="50000"/>
                            </a:schemeClr>
                          </a:solidFill>
                          <a:effectLst/>
                          <a:latin typeface="+mj-lt"/>
                        </a:rPr>
                        <a:t>Use this Instruction Mode</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428786">
                <a:tc>
                  <a:txBody>
                    <a:bodyPr/>
                    <a:lstStyle/>
                    <a:p>
                      <a:pPr marL="0" marR="0">
                        <a:spcBef>
                          <a:spcPts val="0"/>
                        </a:spcBef>
                        <a:spcAft>
                          <a:spcPts val="0"/>
                        </a:spcAft>
                      </a:pPr>
                      <a:r>
                        <a:rPr lang="en-US" sz="1200" b="0" dirty="0">
                          <a:solidFill>
                            <a:schemeClr val="accent1">
                              <a:lumMod val="50000"/>
                            </a:schemeClr>
                          </a:solidFill>
                          <a:effectLst/>
                          <a:latin typeface="+mj-lt"/>
                        </a:rPr>
                        <a:t>Instruction is Face-to-Face with no more than 50% of instruction facilitated by online resources such as Canvas.</a:t>
                      </a:r>
                      <a:endParaRPr lang="en-US" sz="1200" b="0" dirty="0">
                        <a:solidFill>
                          <a:schemeClr val="accent1">
                            <a:lumMod val="50000"/>
                          </a:schemeClr>
                        </a:solidFill>
                        <a:effectLst/>
                        <a:latin typeface="+mj-lt"/>
                        <a:ea typeface="Times New Roman" panose="02020603050405020304" pitchFamily="18" charset="0"/>
                      </a:endParaRPr>
                    </a:p>
                  </a:txBody>
                  <a:tcPr marL="68580" marR="68580" marT="0" marB="0">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noFill/>
                  </a:tcPr>
                </a:tc>
                <a:tc>
                  <a:txBody>
                    <a:bodyPr/>
                    <a:lstStyle/>
                    <a:p>
                      <a:pPr marL="0" marR="0">
                        <a:spcBef>
                          <a:spcPts val="0"/>
                        </a:spcBef>
                        <a:spcAft>
                          <a:spcPts val="0"/>
                        </a:spcAft>
                      </a:pPr>
                      <a:r>
                        <a:rPr lang="en-US" sz="1200" dirty="0">
                          <a:solidFill>
                            <a:schemeClr val="accent1">
                              <a:lumMod val="50000"/>
                            </a:schemeClr>
                          </a:solidFill>
                          <a:effectLst/>
                          <a:latin typeface="+mj-lt"/>
                        </a:rPr>
                        <a:t>1: Face-to-Face</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815501">
                <a:tc>
                  <a:txBody>
                    <a:bodyPr/>
                    <a:lstStyle/>
                    <a:p>
                      <a:pPr marL="0" marR="0">
                        <a:spcBef>
                          <a:spcPts val="0"/>
                        </a:spcBef>
                        <a:spcAft>
                          <a:spcPts val="0"/>
                        </a:spcAft>
                      </a:pPr>
                      <a:r>
                        <a:rPr lang="en-US" sz="1200" b="0" dirty="0">
                          <a:solidFill>
                            <a:schemeClr val="accent1">
                              <a:lumMod val="50000"/>
                            </a:schemeClr>
                          </a:solidFill>
                          <a:effectLst/>
                          <a:latin typeface="+mj-lt"/>
                        </a:rPr>
                        <a:t>Instruction is Face-to-Face with no more than 50% of instruction facilitated by online resources such as Canvas, and the on-campus portion includes ITV.</a:t>
                      </a:r>
                      <a:endParaRPr lang="en-US" sz="1200" b="0" dirty="0">
                        <a:solidFill>
                          <a:schemeClr val="accent1">
                            <a:lumMod val="50000"/>
                          </a:schemeClr>
                        </a:solidFill>
                        <a:effectLst/>
                        <a:latin typeface="+mj-lt"/>
                        <a:ea typeface="Times New Roman" panose="02020603050405020304" pitchFamily="18" charset="0"/>
                      </a:endParaRPr>
                    </a:p>
                  </a:txBody>
                  <a:tcPr marL="68580" marR="68580" marT="0" marB="0">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noFill/>
                  </a:tcPr>
                </a:tc>
                <a:tc>
                  <a:txBody>
                    <a:bodyPr/>
                    <a:lstStyle/>
                    <a:p>
                      <a:pPr marL="0" marR="0">
                        <a:spcBef>
                          <a:spcPts val="0"/>
                        </a:spcBef>
                        <a:spcAft>
                          <a:spcPts val="0"/>
                        </a:spcAft>
                      </a:pPr>
                      <a:r>
                        <a:rPr lang="en-US" sz="1200" dirty="0">
                          <a:solidFill>
                            <a:schemeClr val="accent1">
                              <a:lumMod val="50000"/>
                            </a:schemeClr>
                          </a:solidFill>
                          <a:effectLst/>
                          <a:latin typeface="+mj-lt"/>
                        </a:rPr>
                        <a:t>1: Face-to-Face for sections where the instructor is located, and 4: Two-Way Interactive Video for sections that are receiving sites or Zoom sites</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455456">
                <a:tc>
                  <a:txBody>
                    <a:bodyPr/>
                    <a:lstStyle/>
                    <a:p>
                      <a:pPr marL="0" marR="0">
                        <a:spcBef>
                          <a:spcPts val="0"/>
                        </a:spcBef>
                        <a:spcAft>
                          <a:spcPts val="0"/>
                        </a:spcAft>
                      </a:pPr>
                      <a:r>
                        <a:rPr lang="en-US" sz="1200" b="0" dirty="0">
                          <a:solidFill>
                            <a:schemeClr val="accent1">
                              <a:lumMod val="50000"/>
                            </a:schemeClr>
                          </a:solidFill>
                          <a:effectLst/>
                          <a:latin typeface="+mj-lt"/>
                        </a:rPr>
                        <a:t>Instruction includes Face-to-Face but 51% to 84% of instruction is facilitated by online resources such as Canvas.</a:t>
                      </a:r>
                      <a:endParaRPr lang="en-US" sz="1200" b="0" dirty="0">
                        <a:solidFill>
                          <a:schemeClr val="accent1">
                            <a:lumMod val="50000"/>
                          </a:schemeClr>
                        </a:solidFill>
                        <a:effectLst/>
                        <a:latin typeface="+mj-lt"/>
                        <a:ea typeface="Times New Roman" panose="02020603050405020304" pitchFamily="18" charset="0"/>
                      </a:endParaRPr>
                    </a:p>
                  </a:txBody>
                  <a:tcPr marL="68580" marR="68580" marT="0" marB="0">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noFill/>
                  </a:tcPr>
                </a:tc>
                <a:tc>
                  <a:txBody>
                    <a:bodyPr/>
                    <a:lstStyle/>
                    <a:p>
                      <a:pPr marL="0" marR="0">
                        <a:spcBef>
                          <a:spcPts val="0"/>
                        </a:spcBef>
                        <a:spcAft>
                          <a:spcPts val="0"/>
                        </a:spcAft>
                      </a:pPr>
                      <a:r>
                        <a:rPr lang="en-US" sz="1200" dirty="0">
                          <a:solidFill>
                            <a:schemeClr val="accent1">
                              <a:lumMod val="50000"/>
                            </a:schemeClr>
                          </a:solidFill>
                          <a:effectLst/>
                          <a:latin typeface="+mj-lt"/>
                        </a:rPr>
                        <a:t> 6: Hybrid/Blended Course</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457200">
                <a:tc>
                  <a:txBody>
                    <a:bodyPr/>
                    <a:lstStyle/>
                    <a:p>
                      <a:pPr marL="0" marR="0">
                        <a:spcBef>
                          <a:spcPts val="0"/>
                        </a:spcBef>
                        <a:spcAft>
                          <a:spcPts val="0"/>
                        </a:spcAft>
                      </a:pPr>
                      <a:r>
                        <a:rPr lang="en-US" sz="1200" b="0" dirty="0">
                          <a:solidFill>
                            <a:schemeClr val="accent1">
                              <a:lumMod val="50000"/>
                            </a:schemeClr>
                          </a:solidFill>
                          <a:effectLst/>
                          <a:latin typeface="+mj-lt"/>
                        </a:rPr>
                        <a:t>Instruction may include Face-to-Face, but 85% to 100% of instruction is facilitated by online resources such as Canvas.</a:t>
                      </a:r>
                      <a:endParaRPr lang="en-US" sz="1200" b="0" dirty="0">
                        <a:solidFill>
                          <a:schemeClr val="accent1">
                            <a:lumMod val="50000"/>
                          </a:schemeClr>
                        </a:solidFill>
                        <a:effectLst/>
                        <a:latin typeface="+mj-lt"/>
                        <a:ea typeface="Times New Roman" panose="02020603050405020304" pitchFamily="18" charset="0"/>
                      </a:endParaRPr>
                    </a:p>
                  </a:txBody>
                  <a:tcPr marL="68580" marR="68580" marT="0" marB="0">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noFill/>
                  </a:tcPr>
                </a:tc>
                <a:tc>
                  <a:txBody>
                    <a:bodyPr/>
                    <a:lstStyle/>
                    <a:p>
                      <a:pPr marL="0" marR="0">
                        <a:spcBef>
                          <a:spcPts val="0"/>
                        </a:spcBef>
                        <a:spcAft>
                          <a:spcPts val="0"/>
                        </a:spcAft>
                      </a:pPr>
                      <a:r>
                        <a:rPr lang="en-US" sz="1200" dirty="0">
                          <a:solidFill>
                            <a:schemeClr val="accent1">
                              <a:lumMod val="50000"/>
                            </a:schemeClr>
                          </a:solidFill>
                          <a:effectLst/>
                          <a:latin typeface="+mj-lt"/>
                        </a:rPr>
                        <a:t>2: Fully Online</a:t>
                      </a:r>
                      <a:endParaRPr lang="en-US" sz="1200" dirty="0">
                        <a:solidFill>
                          <a:schemeClr val="accent1">
                            <a:lumMod val="50000"/>
                          </a:schemeClr>
                        </a:solidFill>
                        <a:effectLst/>
                        <a:latin typeface="+mj-lt"/>
                        <a:ea typeface="Times New Roman" panose="02020603050405020304" pitchFamily="18" charset="0"/>
                      </a:endParaRPr>
                    </a:p>
                  </a:txBody>
                  <a:tcPr marL="68580" marR="68580" marT="0" marB="0">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pSp>
        <p:nvGrpSpPr>
          <p:cNvPr id="22" name="Group 21"/>
          <p:cNvGrpSpPr/>
          <p:nvPr/>
        </p:nvGrpSpPr>
        <p:grpSpPr>
          <a:xfrm>
            <a:off x="5543598" y="5078039"/>
            <a:ext cx="6687525" cy="899580"/>
            <a:chOff x="6687323" y="5760177"/>
            <a:chExt cx="6520948" cy="590895"/>
          </a:xfrm>
        </p:grpSpPr>
        <p:grpSp>
          <p:nvGrpSpPr>
            <p:cNvPr id="27" name="Group 26"/>
            <p:cNvGrpSpPr/>
            <p:nvPr/>
          </p:nvGrpSpPr>
          <p:grpSpPr>
            <a:xfrm>
              <a:off x="6687323" y="5760177"/>
              <a:ext cx="6495051" cy="590895"/>
              <a:chOff x="6687323" y="5760177"/>
              <a:chExt cx="6495051" cy="590895"/>
            </a:xfrm>
            <a:solidFill>
              <a:srgbClr val="FF9900">
                <a:alpha val="20000"/>
              </a:srgbClr>
            </a:solidFill>
          </p:grpSpPr>
          <p:sp>
            <p:nvSpPr>
              <p:cNvPr id="31" name="Parallelogram 30"/>
              <p:cNvSpPr/>
              <p:nvPr/>
            </p:nvSpPr>
            <p:spPr>
              <a:xfrm>
                <a:off x="6687323" y="5760177"/>
                <a:ext cx="6495051" cy="590895"/>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747959" y="5931475"/>
                <a:ext cx="956015" cy="242598"/>
              </a:xfrm>
              <a:prstGeom prst="rect">
                <a:avLst/>
              </a:prstGeom>
              <a:noFill/>
            </p:spPr>
            <p:txBody>
              <a:bodyPr wrap="square" rtlCol="0">
                <a:spAutoFit/>
              </a:bodyPr>
              <a:lstStyle/>
              <a:p>
                <a:r>
                  <a:rPr lang="en-US" dirty="0">
                    <a:solidFill>
                      <a:schemeClr val="accent2">
                        <a:lumMod val="50000"/>
                      </a:schemeClr>
                    </a:solidFill>
                    <a:latin typeface="Segoe UI Semibold" panose="020B0702040204020203" pitchFamily="34" charset="0"/>
                    <a:cs typeface="Albany WT" panose="020B0604020202020204" pitchFamily="34" charset="0"/>
                  </a:rPr>
                  <a:t>Pro Tip:</a:t>
                </a:r>
              </a:p>
            </p:txBody>
          </p:sp>
        </p:grpSp>
        <p:sp>
          <p:nvSpPr>
            <p:cNvPr id="30" name="Rectangle 29"/>
            <p:cNvSpPr/>
            <p:nvPr/>
          </p:nvSpPr>
          <p:spPr>
            <a:xfrm>
              <a:off x="7549591" y="5779852"/>
              <a:ext cx="5658680" cy="545846"/>
            </a:xfrm>
            <a:prstGeom prst="rect">
              <a:avLst/>
            </a:prstGeom>
          </p:spPr>
          <p:txBody>
            <a:bodyPr wrap="square">
              <a:spAutoFit/>
            </a:bodyPr>
            <a:lstStyle/>
            <a:p>
              <a:r>
                <a:rPr lang="en-US" sz="1200" dirty="0">
                  <a:solidFill>
                    <a:schemeClr val="accent2">
                      <a:lumMod val="50000"/>
                    </a:schemeClr>
                  </a:solidFill>
                </a:rPr>
                <a:t>The Section Number, Location, and Instruction Mode </a:t>
              </a:r>
              <a:r>
                <a:rPr lang="en-US" sz="1200" u="sng" dirty="0">
                  <a:solidFill>
                    <a:schemeClr val="accent2">
                      <a:lumMod val="50000"/>
                    </a:schemeClr>
                  </a:solidFill>
                </a:rPr>
                <a:t>must </a:t>
              </a:r>
              <a:r>
                <a:rPr lang="en-US" sz="1200" dirty="0">
                  <a:solidFill>
                    <a:schemeClr val="accent2">
                      <a:lumMod val="50000"/>
                    </a:schemeClr>
                  </a:solidFill>
                </a:rPr>
                <a:t>correlate with each other. </a:t>
              </a:r>
            </a:p>
            <a:p>
              <a:r>
                <a:rPr lang="en-US" sz="1200" dirty="0">
                  <a:solidFill>
                    <a:schemeClr val="accent2">
                      <a:lumMod val="50000"/>
                    </a:schemeClr>
                  </a:solidFill>
                </a:rPr>
                <a:t>For example, an online course wouldn’t have a UT Tyler Main Location or a 1 for Face-to-</a:t>
              </a:r>
            </a:p>
            <a:p>
              <a:r>
                <a:rPr lang="en-US" sz="1200" dirty="0">
                  <a:solidFill>
                    <a:schemeClr val="accent2">
                      <a:lumMod val="50000"/>
                    </a:schemeClr>
                  </a:solidFill>
                </a:rPr>
                <a:t>Face, it would have the Internet Location and a (2) for Full Distance. Just as a Face-to-Face </a:t>
              </a:r>
            </a:p>
            <a:p>
              <a:r>
                <a:rPr lang="en-US" sz="1200" dirty="0">
                  <a:solidFill>
                    <a:schemeClr val="accent2">
                      <a:lumMod val="50000"/>
                    </a:schemeClr>
                  </a:solidFill>
                </a:rPr>
                <a:t>course wouldn’t receive the Internet Location or a (2) for Full Distance. </a:t>
              </a:r>
            </a:p>
          </p:txBody>
        </p:sp>
      </p:grpSp>
      <p:pic>
        <p:nvPicPr>
          <p:cNvPr id="23" name="Picture 22">
            <a:extLst>
              <a:ext uri="{FF2B5EF4-FFF2-40B4-BE49-F238E27FC236}">
                <a16:creationId xmlns:a16="http://schemas.microsoft.com/office/drawing/2014/main" id="{BC2EE056-9CE1-4EC3-A093-AD8A2C4823A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4000" contrast="61000"/>
                    </a14:imgEffect>
                  </a14:imgLayer>
                </a14:imgProps>
              </a:ext>
              <a:ext uri="{28A0092B-C50C-407E-A947-70E740481C1C}">
                <a14:useLocalDpi xmlns:a14="http://schemas.microsoft.com/office/drawing/2010/main" val="0"/>
              </a:ext>
            </a:extLst>
          </a:blip>
          <a:stretch>
            <a:fillRect/>
          </a:stretch>
        </p:blipFill>
        <p:spPr>
          <a:xfrm>
            <a:off x="5816" y="1330171"/>
            <a:ext cx="5425813" cy="4647448"/>
          </a:xfrm>
          <a:prstGeom prst="rect">
            <a:avLst/>
          </a:prstGeom>
          <a:ln w="12700" cap="rnd">
            <a:solidFill>
              <a:schemeClr val="accent3"/>
            </a:solidFill>
          </a:ln>
        </p:spPr>
      </p:pic>
    </p:spTree>
    <p:extLst>
      <p:ext uri="{BB962C8B-B14F-4D97-AF65-F5344CB8AC3E}">
        <p14:creationId xmlns:p14="http://schemas.microsoft.com/office/powerpoint/2010/main" val="2011197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713753" y="77119"/>
            <a:ext cx="8478247" cy="650528"/>
            <a:chOff x="3713753" y="77119"/>
            <a:chExt cx="8478247" cy="650528"/>
          </a:xfrm>
        </p:grpSpPr>
        <p:sp>
          <p:nvSpPr>
            <p:cNvPr id="20" name="Rectangle 19"/>
            <p:cNvSpPr/>
            <p:nvPr/>
          </p:nvSpPr>
          <p:spPr>
            <a:xfrm>
              <a:off x="3713753" y="358315"/>
              <a:ext cx="8478247" cy="369332"/>
            </a:xfrm>
            <a:prstGeom prst="rect">
              <a:avLst/>
            </a:prstGeom>
          </p:spPr>
          <p:txBody>
            <a:bodyPr wrap="squar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Schedule New Course | </a:t>
              </a:r>
              <a:r>
                <a:rPr lang="en-US" dirty="0">
                  <a:solidFill>
                    <a:schemeClr val="accent1">
                      <a:lumMod val="50000"/>
                    </a:schemeClr>
                  </a:solidFill>
                  <a:latin typeface="Segoe UI Light" panose="020B0502040204020203" pitchFamily="34" charset="0"/>
                  <a:cs typeface="Albany WT" panose="020B0604020202020204" pitchFamily="34" charset="0"/>
                </a:rPr>
                <a:t>{Basic Data} </a:t>
              </a:r>
              <a:r>
                <a:rPr lang="en-US" dirty="0">
                  <a:solidFill>
                    <a:schemeClr val="accent1">
                      <a:lumMod val="40000"/>
                      <a:lumOff val="60000"/>
                    </a:schemeClr>
                  </a:solidFill>
                  <a:latin typeface="Segoe UI Light" panose="020B0502040204020203" pitchFamily="34" charset="0"/>
                  <a:cs typeface="Albany WT" panose="020B0604020202020204" pitchFamily="34" charset="0"/>
                </a:rPr>
                <a:t>| Meetings | Enrollment </a:t>
              </a:r>
              <a:r>
                <a:rPr lang="en-US" dirty="0" err="1">
                  <a:solidFill>
                    <a:schemeClr val="accent1">
                      <a:lumMod val="40000"/>
                      <a:lumOff val="60000"/>
                    </a:schemeClr>
                  </a:solidFill>
                  <a:latin typeface="Segoe UI Light" panose="020B0502040204020203" pitchFamily="34" charset="0"/>
                  <a:cs typeface="Albany WT" panose="020B0604020202020204" pitchFamily="34" charset="0"/>
                </a:rPr>
                <a:t>Cntrl</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Reserve Cap | Notes </a:t>
              </a:r>
              <a:endParaRPr lang="en-US" dirty="0">
                <a:solidFill>
                  <a:schemeClr val="accent1">
                    <a:lumMod val="40000"/>
                    <a:lumOff val="60000"/>
                  </a:schemeClr>
                </a:solidFill>
              </a:endParaRPr>
            </a:p>
          </p:txBody>
        </p:sp>
        <p:sp>
          <p:nvSpPr>
            <p:cNvPr id="21" name="Rectangle 20"/>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a:t>
              </a:r>
              <a:r>
                <a:rPr lang="en-US" b="1" dirty="0">
                  <a:solidFill>
                    <a:schemeClr val="accent1">
                      <a:lumMod val="50000"/>
                    </a:schemeClr>
                  </a:solidFill>
                </a:rPr>
                <a:t>2. Your First Class  </a:t>
              </a:r>
              <a:r>
                <a:rPr lang="en-US" b="1" dirty="0">
                  <a:solidFill>
                    <a:schemeClr val="accent1">
                      <a:lumMod val="40000"/>
                      <a:lumOff val="60000"/>
                    </a:schemeClr>
                  </a:solidFill>
                </a:rPr>
                <a:t>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grpSp>
        <p:nvGrpSpPr>
          <p:cNvPr id="6" name="Group 5"/>
          <p:cNvGrpSpPr/>
          <p:nvPr/>
        </p:nvGrpSpPr>
        <p:grpSpPr>
          <a:xfrm>
            <a:off x="5518298" y="3148884"/>
            <a:ext cx="6845152" cy="673012"/>
            <a:chOff x="5547738" y="1168413"/>
            <a:chExt cx="6815712" cy="673012"/>
          </a:xfrm>
        </p:grpSpPr>
        <p:sp>
          <p:nvSpPr>
            <p:cNvPr id="13" name="Rounded Rectangle 12"/>
            <p:cNvSpPr/>
            <p:nvPr/>
          </p:nvSpPr>
          <p:spPr>
            <a:xfrm>
              <a:off x="5903099" y="1168413"/>
              <a:ext cx="6460351" cy="673012"/>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547738" y="1245965"/>
              <a:ext cx="5418049" cy="492443"/>
            </a:xfrm>
            <a:prstGeom prst="rect">
              <a:avLst/>
            </a:prstGeom>
            <a:noFill/>
          </p:spPr>
          <p:txBody>
            <a:bodyPr wrap="square" rtlCol="0">
              <a:spAutoFit/>
            </a:bodyPr>
            <a:lstStyle/>
            <a:p>
              <a:pPr lvl="1"/>
              <a:r>
                <a:rPr lang="en-US" sz="1400" dirty="0">
                  <a:solidFill>
                    <a:schemeClr val="accent1">
                      <a:lumMod val="50000"/>
                    </a:schemeClr>
                  </a:solidFill>
                  <a:latin typeface="Segoe UI Semibold" panose="020B0702040204020203" pitchFamily="34" charset="0"/>
                  <a:cs typeface="Albany WT" panose="020B0604020202020204" pitchFamily="34" charset="0"/>
                </a:rPr>
                <a:t>Add Fee</a:t>
              </a:r>
            </a:p>
            <a:p>
              <a:pPr lvl="1"/>
              <a:r>
                <a:rPr lang="en-US" sz="1200" dirty="0">
                  <a:solidFill>
                    <a:schemeClr val="accent1">
                      <a:lumMod val="50000"/>
                    </a:schemeClr>
                  </a:solidFill>
                  <a:latin typeface="+mj-lt"/>
                </a:rPr>
                <a:t>Skip.</a:t>
              </a:r>
            </a:p>
          </p:txBody>
        </p:sp>
      </p:grpSp>
      <p:grpSp>
        <p:nvGrpSpPr>
          <p:cNvPr id="4" name="Group 3"/>
          <p:cNvGrpSpPr/>
          <p:nvPr/>
        </p:nvGrpSpPr>
        <p:grpSpPr>
          <a:xfrm>
            <a:off x="5511310" y="3883025"/>
            <a:ext cx="6995015" cy="1429874"/>
            <a:chOff x="5592249" y="2664118"/>
            <a:chExt cx="6311666" cy="1598757"/>
          </a:xfrm>
        </p:grpSpPr>
        <p:grpSp>
          <p:nvGrpSpPr>
            <p:cNvPr id="16" name="Group 15"/>
            <p:cNvGrpSpPr/>
            <p:nvPr/>
          </p:nvGrpSpPr>
          <p:grpSpPr>
            <a:xfrm>
              <a:off x="5592249" y="2664118"/>
              <a:ext cx="6311666" cy="1598757"/>
              <a:chOff x="5592250" y="1040037"/>
              <a:chExt cx="6311666" cy="1811971"/>
            </a:xfrm>
          </p:grpSpPr>
          <p:sp>
            <p:nvSpPr>
              <p:cNvPr id="17" name="Rounded Rectangle 16"/>
              <p:cNvSpPr/>
              <p:nvPr/>
            </p:nvSpPr>
            <p:spPr>
              <a:xfrm>
                <a:off x="5936837" y="1040037"/>
                <a:ext cx="5967079" cy="1811971"/>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636487" y="1374113"/>
                <a:ext cx="5418049" cy="523220"/>
              </a:xfrm>
              <a:prstGeom prst="rect">
                <a:avLst/>
              </a:prstGeom>
              <a:noFill/>
            </p:spPr>
            <p:txBody>
              <a:bodyPr wrap="square" rtlCol="0">
                <a:spAutoFit/>
              </a:bodyPr>
              <a:lstStyle/>
              <a:p>
                <a:pPr lvl="1"/>
                <a:endParaRPr lang="en-US" sz="1400" dirty="0">
                  <a:solidFill>
                    <a:schemeClr val="accent1">
                      <a:lumMod val="50000"/>
                    </a:schemeClr>
                  </a:solidFill>
                </a:endParaRPr>
              </a:p>
              <a:p>
                <a:pPr lvl="1"/>
                <a:endParaRPr lang="en-US" sz="1400" dirty="0">
                  <a:solidFill>
                    <a:schemeClr val="accent1">
                      <a:lumMod val="50000"/>
                    </a:schemeClr>
                  </a:solidFill>
                </a:endParaRPr>
              </a:p>
            </p:txBody>
          </p:sp>
          <p:sp>
            <p:nvSpPr>
              <p:cNvPr id="22" name="TextBox 21"/>
              <p:cNvSpPr txBox="1"/>
              <p:nvPr/>
            </p:nvSpPr>
            <p:spPr>
              <a:xfrm>
                <a:off x="5592250" y="1130452"/>
                <a:ext cx="1853392" cy="348823"/>
              </a:xfrm>
              <a:prstGeom prst="rect">
                <a:avLst/>
              </a:prstGeom>
              <a:noFill/>
            </p:spPr>
            <p:txBody>
              <a:bodyPr wrap="none" rtlCol="0">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          Schedule Print</a:t>
                </a:r>
              </a:p>
            </p:txBody>
          </p:sp>
        </p:grpSp>
        <p:sp>
          <p:nvSpPr>
            <p:cNvPr id="8" name="Rectangle 7"/>
            <p:cNvSpPr/>
            <p:nvPr/>
          </p:nvSpPr>
          <p:spPr>
            <a:xfrm>
              <a:off x="6034684" y="3049626"/>
              <a:ext cx="5084094" cy="1135624"/>
            </a:xfrm>
            <a:prstGeom prst="rect">
              <a:avLst/>
            </a:prstGeom>
          </p:spPr>
          <p:txBody>
            <a:bodyPr wrap="square">
              <a:spAutoFit/>
            </a:bodyPr>
            <a:lstStyle/>
            <a:p>
              <a:r>
                <a:rPr lang="en-US" sz="1200" dirty="0">
                  <a:solidFill>
                    <a:schemeClr val="accent1">
                      <a:lumMod val="50000"/>
                    </a:schemeClr>
                  </a:solidFill>
                  <a:latin typeface="+mj-lt"/>
                </a:rPr>
                <a:t>The Schedule Print check box is checked to allow a section to be shown in the Schedule of Classes and Class Search Functions. If you have classes such as independent studies or internships that you do not want to show in Class Search, leave this box unchecked. If left unchecked students will not be able to search this course. If unchecked, an advisor or staff member in enrollment services will have to enroll them. </a:t>
              </a:r>
            </a:p>
          </p:txBody>
        </p:sp>
      </p:grpSp>
      <p:grpSp>
        <p:nvGrpSpPr>
          <p:cNvPr id="24" name="Group 23"/>
          <p:cNvGrpSpPr/>
          <p:nvPr/>
        </p:nvGrpSpPr>
        <p:grpSpPr>
          <a:xfrm>
            <a:off x="5576972" y="5432433"/>
            <a:ext cx="6851931" cy="581199"/>
            <a:chOff x="5472086" y="861033"/>
            <a:chExt cx="6382620" cy="1676152"/>
          </a:xfrm>
        </p:grpSpPr>
        <p:sp>
          <p:nvSpPr>
            <p:cNvPr id="25" name="Rounded Rectangle 24"/>
            <p:cNvSpPr/>
            <p:nvPr/>
          </p:nvSpPr>
          <p:spPr>
            <a:xfrm>
              <a:off x="5782535" y="918920"/>
              <a:ext cx="6072171" cy="1618265"/>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472086" y="861033"/>
              <a:ext cx="5418049" cy="1331421"/>
            </a:xfrm>
            <a:prstGeom prst="rect">
              <a:avLst/>
            </a:prstGeom>
            <a:noFill/>
          </p:spPr>
          <p:txBody>
            <a:bodyPr wrap="square" rtlCol="0">
              <a:spAutoFit/>
            </a:bodyPr>
            <a:lstStyle/>
            <a:p>
              <a:pPr lvl="1"/>
              <a:endParaRPr lang="en-US" sz="1200" b="1" dirty="0">
                <a:solidFill>
                  <a:schemeClr val="accent1">
                    <a:lumMod val="50000"/>
                  </a:schemeClr>
                </a:solidFill>
              </a:endParaRPr>
            </a:p>
            <a:p>
              <a:pPr lvl="1"/>
              <a:r>
                <a:rPr lang="en-US" sz="1200" b="1" dirty="0">
                  <a:solidFill>
                    <a:schemeClr val="accent1">
                      <a:lumMod val="50000"/>
                    </a:schemeClr>
                  </a:solidFill>
                  <a:latin typeface="+mj-lt"/>
                </a:rPr>
                <a:t>Skip all other check boxes as well as Class Topic and Equivalent Course Group. </a:t>
              </a:r>
            </a:p>
          </p:txBody>
        </p:sp>
        <p:sp>
          <p:nvSpPr>
            <p:cNvPr id="27" name="TextBox 26"/>
            <p:cNvSpPr txBox="1"/>
            <p:nvPr/>
          </p:nvSpPr>
          <p:spPr>
            <a:xfrm>
              <a:off x="5472467" y="1038918"/>
              <a:ext cx="3042459" cy="316444"/>
            </a:xfrm>
            <a:prstGeom prst="rect">
              <a:avLst/>
            </a:prstGeom>
            <a:noFill/>
          </p:spPr>
          <p:txBody>
            <a:bodyPr wrap="square" rtlCol="0">
              <a:spAutoFit/>
            </a:bodyPr>
            <a:lstStyle/>
            <a:p>
              <a:endParaRPr lang="en-US" sz="1400" dirty="0">
                <a:solidFill>
                  <a:schemeClr val="accent1">
                    <a:lumMod val="50000"/>
                  </a:schemeClr>
                </a:solidFill>
                <a:latin typeface="Segoe UI Semibold" panose="020B0702040204020203" pitchFamily="34" charset="0"/>
                <a:cs typeface="Albany WT" panose="020B0604020202020204" pitchFamily="34" charset="0"/>
              </a:endParaRPr>
            </a:p>
          </p:txBody>
        </p:sp>
      </p:grpSp>
      <p:sp>
        <p:nvSpPr>
          <p:cNvPr id="3" name="Slide Number Placeholder 2"/>
          <p:cNvSpPr>
            <a:spLocks noGrp="1"/>
          </p:cNvSpPr>
          <p:nvPr>
            <p:ph type="sldNum" sz="quarter" idx="12"/>
          </p:nvPr>
        </p:nvSpPr>
        <p:spPr/>
        <p:txBody>
          <a:bodyPr/>
          <a:lstStyle/>
          <a:p>
            <a:fld id="{238630EC-33FC-4FC7-B8AE-D2B68DB04DEE}" type="slidenum">
              <a:rPr lang="en-US" smtClean="0"/>
              <a:t>21</a:t>
            </a:fld>
            <a:endParaRPr lang="en-US"/>
          </a:p>
        </p:txBody>
      </p:sp>
      <p:sp>
        <p:nvSpPr>
          <p:cNvPr id="23" name="TextBox 22"/>
          <p:cNvSpPr txBox="1"/>
          <p:nvPr/>
        </p:nvSpPr>
        <p:spPr>
          <a:xfrm>
            <a:off x="244549" y="605666"/>
            <a:ext cx="1865447" cy="40011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Basic Data Tab</a:t>
            </a:r>
          </a:p>
        </p:txBody>
      </p:sp>
      <p:grpSp>
        <p:nvGrpSpPr>
          <p:cNvPr id="5" name="Group 4"/>
          <p:cNvGrpSpPr/>
          <p:nvPr/>
        </p:nvGrpSpPr>
        <p:grpSpPr>
          <a:xfrm>
            <a:off x="5889550" y="2390097"/>
            <a:ext cx="6851769" cy="697659"/>
            <a:chOff x="5919018" y="1554634"/>
            <a:chExt cx="6822301" cy="697659"/>
          </a:xfrm>
        </p:grpSpPr>
        <p:sp>
          <p:nvSpPr>
            <p:cNvPr id="28" name="Rounded Rectangle 27"/>
            <p:cNvSpPr/>
            <p:nvPr/>
          </p:nvSpPr>
          <p:spPr>
            <a:xfrm>
              <a:off x="5919018" y="1554634"/>
              <a:ext cx="6822301" cy="697659"/>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004742" y="1677580"/>
              <a:ext cx="3420611" cy="492443"/>
            </a:xfrm>
            <a:prstGeom prst="rect">
              <a:avLst/>
            </a:prstGeom>
            <a:noFill/>
          </p:spPr>
          <p:txBody>
            <a:bodyPr wrap="square" rtlCol="0">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Associated Class Attributes Hyperlink</a:t>
              </a:r>
            </a:p>
            <a:p>
              <a:r>
                <a:rPr lang="en-US" sz="1200" dirty="0">
                  <a:solidFill>
                    <a:schemeClr val="accent1">
                      <a:lumMod val="50000"/>
                    </a:schemeClr>
                  </a:solidFill>
                  <a:latin typeface="+mj-lt"/>
                </a:rPr>
                <a:t>Skip.</a:t>
              </a:r>
            </a:p>
          </p:txBody>
        </p:sp>
      </p:grpSp>
      <p:grpSp>
        <p:nvGrpSpPr>
          <p:cNvPr id="2" name="Group 1"/>
          <p:cNvGrpSpPr/>
          <p:nvPr/>
        </p:nvGrpSpPr>
        <p:grpSpPr>
          <a:xfrm>
            <a:off x="5889549" y="1631310"/>
            <a:ext cx="6851769" cy="697659"/>
            <a:chOff x="6029622" y="5292493"/>
            <a:chExt cx="6822301" cy="697659"/>
          </a:xfrm>
        </p:grpSpPr>
        <p:sp>
          <p:nvSpPr>
            <p:cNvPr id="30" name="Rounded Rectangle 29"/>
            <p:cNvSpPr/>
            <p:nvPr/>
          </p:nvSpPr>
          <p:spPr>
            <a:xfrm>
              <a:off x="6029622" y="5292493"/>
              <a:ext cx="6822301" cy="697659"/>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6115346" y="5394173"/>
              <a:ext cx="3420611" cy="492443"/>
            </a:xfrm>
            <a:prstGeom prst="rect">
              <a:avLst/>
            </a:prstGeom>
            <a:noFill/>
          </p:spPr>
          <p:txBody>
            <a:bodyPr wrap="square" rtlCol="0">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Primary </a:t>
              </a:r>
              <a:r>
                <a:rPr lang="en-US" sz="1400" dirty="0" err="1">
                  <a:solidFill>
                    <a:schemeClr val="accent1">
                      <a:lumMod val="50000"/>
                    </a:schemeClr>
                  </a:solidFill>
                  <a:latin typeface="Segoe UI Semibold" panose="020B0702040204020203" pitchFamily="34" charset="0"/>
                  <a:cs typeface="Albany WT" panose="020B0604020202020204" pitchFamily="34" charset="0"/>
                </a:rPr>
                <a:t>Instr</a:t>
              </a:r>
              <a:r>
                <a:rPr lang="en-US" sz="1400" dirty="0">
                  <a:solidFill>
                    <a:schemeClr val="accent1">
                      <a:lumMod val="50000"/>
                    </a:schemeClr>
                  </a:solidFill>
                  <a:latin typeface="Segoe UI Semibold" panose="020B0702040204020203" pitchFamily="34" charset="0"/>
                  <a:cs typeface="Albany WT" panose="020B0604020202020204" pitchFamily="34" charset="0"/>
                </a:rPr>
                <a:t> Section</a:t>
              </a:r>
            </a:p>
            <a:p>
              <a:r>
                <a:rPr lang="en-US" sz="1200" dirty="0">
                  <a:solidFill>
                    <a:schemeClr val="accent1">
                      <a:lumMod val="50000"/>
                    </a:schemeClr>
                  </a:solidFill>
                  <a:latin typeface="+mj-lt"/>
                </a:rPr>
                <a:t>This section auto populates.</a:t>
              </a:r>
            </a:p>
          </p:txBody>
        </p:sp>
      </p:grpSp>
      <p:pic>
        <p:nvPicPr>
          <p:cNvPr id="32" name="Picture 31">
            <a:extLst>
              <a:ext uri="{FF2B5EF4-FFF2-40B4-BE49-F238E27FC236}">
                <a16:creationId xmlns:a16="http://schemas.microsoft.com/office/drawing/2014/main" id="{A80000AE-6A51-482C-8BD0-24411205179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4000" contrast="61000"/>
                    </a14:imgEffect>
                  </a14:imgLayer>
                </a14:imgProps>
              </a:ext>
              <a:ext uri="{28A0092B-C50C-407E-A947-70E740481C1C}">
                <a14:useLocalDpi xmlns:a14="http://schemas.microsoft.com/office/drawing/2010/main" val="0"/>
              </a:ext>
            </a:extLst>
          </a:blip>
          <a:stretch>
            <a:fillRect/>
          </a:stretch>
        </p:blipFill>
        <p:spPr>
          <a:xfrm>
            <a:off x="5816" y="1631310"/>
            <a:ext cx="5720011" cy="4344947"/>
          </a:xfrm>
          <a:prstGeom prst="rect">
            <a:avLst/>
          </a:prstGeom>
          <a:ln w="12700" cap="rnd">
            <a:solidFill>
              <a:schemeClr val="accent3"/>
            </a:solidFill>
          </a:ln>
        </p:spPr>
      </p:pic>
    </p:spTree>
    <p:extLst>
      <p:ext uri="{BB962C8B-B14F-4D97-AF65-F5344CB8AC3E}">
        <p14:creationId xmlns:p14="http://schemas.microsoft.com/office/powerpoint/2010/main" val="3722146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713753" y="77119"/>
            <a:ext cx="8478247" cy="650528"/>
            <a:chOff x="3713753" y="77119"/>
            <a:chExt cx="8478247" cy="650528"/>
          </a:xfrm>
        </p:grpSpPr>
        <p:sp>
          <p:nvSpPr>
            <p:cNvPr id="20" name="Rectangle 19"/>
            <p:cNvSpPr/>
            <p:nvPr/>
          </p:nvSpPr>
          <p:spPr>
            <a:xfrm>
              <a:off x="3713753" y="358315"/>
              <a:ext cx="8478247" cy="369332"/>
            </a:xfrm>
            <a:prstGeom prst="rect">
              <a:avLst/>
            </a:prstGeom>
          </p:spPr>
          <p:txBody>
            <a:bodyPr wrap="squar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Schedule New Course | </a:t>
              </a:r>
              <a:r>
                <a:rPr lang="en-US" dirty="0">
                  <a:solidFill>
                    <a:schemeClr val="accent1">
                      <a:lumMod val="50000"/>
                    </a:schemeClr>
                  </a:solidFill>
                  <a:latin typeface="Segoe UI Light" panose="020B0502040204020203" pitchFamily="34" charset="0"/>
                  <a:cs typeface="Albany WT" panose="020B0604020202020204" pitchFamily="34" charset="0"/>
                </a:rPr>
                <a:t>{Basic Data} </a:t>
              </a:r>
              <a:r>
                <a:rPr lang="en-US" dirty="0">
                  <a:solidFill>
                    <a:schemeClr val="accent1">
                      <a:lumMod val="40000"/>
                      <a:lumOff val="60000"/>
                    </a:schemeClr>
                  </a:solidFill>
                  <a:latin typeface="Segoe UI Light" panose="020B0502040204020203" pitchFamily="34" charset="0"/>
                  <a:cs typeface="Albany WT" panose="020B0604020202020204" pitchFamily="34" charset="0"/>
                </a:rPr>
                <a:t>| Meetings | Enrollment </a:t>
              </a:r>
              <a:r>
                <a:rPr lang="en-US" dirty="0" err="1">
                  <a:solidFill>
                    <a:schemeClr val="accent1">
                      <a:lumMod val="40000"/>
                      <a:lumOff val="60000"/>
                    </a:schemeClr>
                  </a:solidFill>
                  <a:latin typeface="Segoe UI Light" panose="020B0502040204020203" pitchFamily="34" charset="0"/>
                  <a:cs typeface="Albany WT" panose="020B0604020202020204" pitchFamily="34" charset="0"/>
                </a:rPr>
                <a:t>Cntrl</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Reserve Cap | Notes </a:t>
              </a:r>
              <a:endParaRPr lang="en-US" dirty="0">
                <a:solidFill>
                  <a:schemeClr val="accent1">
                    <a:lumMod val="40000"/>
                    <a:lumOff val="60000"/>
                  </a:schemeClr>
                </a:solidFill>
              </a:endParaRPr>
            </a:p>
          </p:txBody>
        </p:sp>
        <p:sp>
          <p:nvSpPr>
            <p:cNvPr id="21" name="Rectangle 20"/>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a:t>
              </a:r>
              <a:r>
                <a:rPr lang="en-US" b="1" dirty="0">
                  <a:solidFill>
                    <a:schemeClr val="accent1">
                      <a:lumMod val="50000"/>
                    </a:schemeClr>
                  </a:solidFill>
                </a:rPr>
                <a:t>2. Your First Class  </a:t>
              </a:r>
              <a:r>
                <a:rPr lang="en-US" b="1" dirty="0">
                  <a:solidFill>
                    <a:schemeClr val="accent1">
                      <a:lumMod val="40000"/>
                      <a:lumOff val="60000"/>
                    </a:schemeClr>
                  </a:solidFill>
                </a:rPr>
                <a:t>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grpSp>
        <p:nvGrpSpPr>
          <p:cNvPr id="2" name="Group 1"/>
          <p:cNvGrpSpPr/>
          <p:nvPr/>
        </p:nvGrpSpPr>
        <p:grpSpPr>
          <a:xfrm>
            <a:off x="-199819" y="1638447"/>
            <a:ext cx="12252120" cy="5391539"/>
            <a:chOff x="-199819" y="1638447"/>
            <a:chExt cx="12252120" cy="5391539"/>
          </a:xfrm>
        </p:grpSpPr>
        <p:grpSp>
          <p:nvGrpSpPr>
            <p:cNvPr id="23" name="Group 22"/>
            <p:cNvGrpSpPr/>
            <p:nvPr/>
          </p:nvGrpSpPr>
          <p:grpSpPr>
            <a:xfrm>
              <a:off x="-199819" y="1638447"/>
              <a:ext cx="12252120" cy="4999379"/>
              <a:chOff x="962271" y="1374113"/>
              <a:chExt cx="10580057" cy="2865306"/>
            </a:xfrm>
          </p:grpSpPr>
          <p:sp>
            <p:nvSpPr>
              <p:cNvPr id="28" name="Rounded Rectangle 27"/>
              <p:cNvSpPr/>
              <p:nvPr/>
            </p:nvSpPr>
            <p:spPr>
              <a:xfrm>
                <a:off x="1255455" y="2077535"/>
                <a:ext cx="10286873" cy="2161884"/>
              </a:xfrm>
              <a:prstGeom prst="roundRect">
                <a:avLst>
                  <a:gd name="adj" fmla="val 967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36487" y="1374113"/>
                <a:ext cx="5418049" cy="276999"/>
              </a:xfrm>
              <a:prstGeom prst="rect">
                <a:avLst/>
              </a:prstGeom>
              <a:noFill/>
            </p:spPr>
            <p:txBody>
              <a:bodyPr wrap="square" rtlCol="0">
                <a:spAutoFit/>
              </a:bodyPr>
              <a:lstStyle/>
              <a:p>
                <a:pPr lvl="1"/>
                <a:endParaRPr lang="en-US" sz="1200" dirty="0">
                  <a:solidFill>
                    <a:schemeClr val="accent1">
                      <a:lumMod val="50000"/>
                    </a:schemeClr>
                  </a:solidFill>
                </a:endParaRPr>
              </a:p>
            </p:txBody>
          </p:sp>
          <p:sp>
            <p:nvSpPr>
              <p:cNvPr id="30" name="TextBox 29"/>
              <p:cNvSpPr txBox="1"/>
              <p:nvPr/>
            </p:nvSpPr>
            <p:spPr>
              <a:xfrm>
                <a:off x="962271" y="2150738"/>
                <a:ext cx="1903333" cy="176397"/>
              </a:xfrm>
              <a:prstGeom prst="rect">
                <a:avLst/>
              </a:prstGeom>
              <a:noFill/>
            </p:spPr>
            <p:txBody>
              <a:bodyPr wrap="square" rtlCol="0">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        Class Attributes</a:t>
                </a:r>
              </a:p>
            </p:txBody>
          </p:sp>
        </p:grpSp>
        <p:sp>
          <p:nvSpPr>
            <p:cNvPr id="5" name="Rectangle 4"/>
            <p:cNvSpPr/>
            <p:nvPr/>
          </p:nvSpPr>
          <p:spPr>
            <a:xfrm>
              <a:off x="139698" y="3429000"/>
              <a:ext cx="11912601" cy="3600986"/>
            </a:xfrm>
            <a:prstGeom prst="rect">
              <a:avLst/>
            </a:prstGeom>
          </p:spPr>
          <p:txBody>
            <a:bodyPr wrap="square">
              <a:spAutoFit/>
            </a:bodyPr>
            <a:lstStyle/>
            <a:p>
              <a:r>
                <a:rPr lang="en-US" sz="1200" dirty="0">
                  <a:solidFill>
                    <a:schemeClr val="accent1">
                      <a:lumMod val="50000"/>
                    </a:schemeClr>
                  </a:solidFill>
                  <a:latin typeface="+mj-lt"/>
                </a:rPr>
                <a:t>Course Attributes that are on the section level of a course and do not pertain to all sections of a course are added in the Class Attributes section. Attributes that are applied here are considered individual Class Attributes and are on a per section basis. Course Attributes that apply to all sections will auto populate here, but you can add Attributes per section. </a:t>
              </a:r>
            </a:p>
            <a:p>
              <a:endParaRPr lang="en-US" sz="1200" dirty="0">
                <a:solidFill>
                  <a:schemeClr val="accent1">
                    <a:lumMod val="50000"/>
                  </a:schemeClr>
                </a:solidFill>
                <a:latin typeface="+mj-lt"/>
              </a:endParaRPr>
            </a:p>
            <a:p>
              <a:r>
                <a:rPr lang="en-US" sz="1200" dirty="0">
                  <a:solidFill>
                    <a:schemeClr val="accent1">
                      <a:lumMod val="50000"/>
                    </a:schemeClr>
                  </a:solidFill>
                  <a:latin typeface="+mj-lt"/>
                </a:rPr>
                <a:t>Examples of Class Attributes you may need to apply on a per section basis are the Service-Learning Designation attribute, the BAAS attribute, and the Other Hybrid attribute. </a:t>
              </a:r>
            </a:p>
            <a:p>
              <a:endParaRPr lang="en-US" sz="1200" dirty="0">
                <a:solidFill>
                  <a:schemeClr val="accent1">
                    <a:lumMod val="50000"/>
                  </a:schemeClr>
                </a:solidFill>
                <a:latin typeface="+mj-lt"/>
              </a:endParaRPr>
            </a:p>
            <a:p>
              <a:r>
                <a:rPr lang="en-US" sz="1200" dirty="0">
                  <a:solidFill>
                    <a:schemeClr val="accent1">
                      <a:lumMod val="50000"/>
                    </a:schemeClr>
                  </a:solidFill>
                  <a:latin typeface="+mj-lt"/>
                </a:rPr>
                <a:t>To add a Class Attribute, click on the plus sign to add another row. Use the magnifying glass on the new row under the Course Attribute column to select the appropriate Class Attribute. </a:t>
              </a:r>
            </a:p>
            <a:p>
              <a:endParaRPr lang="en-US" sz="1200" dirty="0">
                <a:solidFill>
                  <a:schemeClr val="accent1">
                    <a:lumMod val="50000"/>
                  </a:schemeClr>
                </a:solidFill>
                <a:latin typeface="+mj-lt"/>
              </a:endParaRPr>
            </a:p>
            <a:p>
              <a:r>
                <a:rPr lang="en-US" sz="1200" dirty="0">
                  <a:solidFill>
                    <a:schemeClr val="accent1">
                      <a:lumMod val="50000"/>
                    </a:schemeClr>
                  </a:solidFill>
                  <a:latin typeface="+mj-lt"/>
                </a:rPr>
                <a:t>Select, for example, SCHD for (Scheduling) and then use the magnifying glass under Course Attribute Value. For some, the Course Attribute Value will have more than one available option. Click save. </a:t>
              </a:r>
              <a:r>
                <a:rPr lang="en-US" sz="1200" u="sng" dirty="0">
                  <a:solidFill>
                    <a:schemeClr val="accent1">
                      <a:lumMod val="50000"/>
                    </a:schemeClr>
                  </a:solidFill>
                  <a:latin typeface="+mj-lt"/>
                </a:rPr>
                <a:t>Be sure to navigate to the appropriate section to which the Attribute is to be applied. </a:t>
              </a:r>
              <a:r>
                <a:rPr lang="en-US" sz="1200" dirty="0">
                  <a:solidFill>
                    <a:schemeClr val="accent1">
                      <a:lumMod val="50000"/>
                    </a:schemeClr>
                  </a:solidFill>
                  <a:latin typeface="+mj-lt"/>
                </a:rPr>
                <a:t>Attributes can be applied while scheduling a new course in Schedule New Course, or in Maintain Schedule of Classes, if the Attribute is being added to an existing class. </a:t>
              </a:r>
            </a:p>
            <a:p>
              <a:endParaRPr lang="en-US" sz="1200" dirty="0">
                <a:solidFill>
                  <a:schemeClr val="accent1">
                    <a:lumMod val="50000"/>
                  </a:schemeClr>
                </a:solidFill>
                <a:latin typeface="+mj-lt"/>
              </a:endParaRPr>
            </a:p>
            <a:p>
              <a:r>
                <a:rPr lang="en-US" sz="1200" dirty="0">
                  <a:solidFill>
                    <a:schemeClr val="accent1">
                      <a:lumMod val="50000"/>
                    </a:schemeClr>
                  </a:solidFill>
                  <a:latin typeface="+mj-lt"/>
                </a:rPr>
                <a:t>Supplemental Instruction for the following subjects: BIOL, CHEM, and MATH, will also need to add the Course Attribute CBRT/EXCL so that the section of the course is excluded from State Reporting.  The TLC Course Attribute on those same SI sections will need to be removed by the Admin to ensure those sections are not calculated in the faculty workload by Institutional Analysis.</a:t>
              </a:r>
            </a:p>
            <a:p>
              <a:endParaRPr lang="en-US" sz="1200" dirty="0">
                <a:solidFill>
                  <a:schemeClr val="accent1">
                    <a:lumMod val="50000"/>
                  </a:schemeClr>
                </a:solidFill>
                <a:latin typeface="+mj-lt"/>
              </a:endParaRPr>
            </a:p>
            <a:p>
              <a:r>
                <a:rPr lang="en-US" sz="1200" b="1" dirty="0">
                  <a:solidFill>
                    <a:schemeClr val="accent1">
                      <a:lumMod val="50000"/>
                    </a:schemeClr>
                  </a:solidFill>
                  <a:latin typeface="+mj-lt"/>
                </a:rPr>
                <a:t>NOTE: Every Section that is a Hybrid Course requires the Attribute on each section as it does not transfer to each section automatically. You must manually add it to each applicable section. Changes to </a:t>
              </a:r>
              <a:r>
                <a:rPr lang="en-US" sz="1200" b="1" u="sng" dirty="0">
                  <a:solidFill>
                    <a:schemeClr val="accent1">
                      <a:lumMod val="50000"/>
                    </a:schemeClr>
                  </a:solidFill>
                  <a:latin typeface="+mj-lt"/>
                </a:rPr>
                <a:t>existing Course Attributes</a:t>
              </a:r>
              <a:r>
                <a:rPr lang="en-US" sz="1200" b="1" dirty="0">
                  <a:solidFill>
                    <a:schemeClr val="accent1">
                      <a:lumMod val="50000"/>
                    </a:schemeClr>
                  </a:solidFill>
                  <a:latin typeface="+mj-lt"/>
                </a:rPr>
                <a:t> on the Course Catalog level must be completed through the Registrar's Office.</a:t>
              </a:r>
              <a:endParaRPr lang="en-US" sz="1200" dirty="0">
                <a:solidFill>
                  <a:schemeClr val="accent1">
                    <a:lumMod val="50000"/>
                  </a:schemeClr>
                </a:solidFill>
                <a:latin typeface="+mj-lt"/>
              </a:endParaRPr>
            </a:p>
            <a:p>
              <a:endParaRPr lang="en-US" sz="1200" dirty="0"/>
            </a:p>
            <a:p>
              <a:endParaRPr lang="en-US" sz="1200" dirty="0">
                <a:solidFill>
                  <a:schemeClr val="accent1">
                    <a:lumMod val="50000"/>
                  </a:schemeClr>
                </a:solidFill>
                <a:latin typeface="+mj-lt"/>
              </a:endParaRPr>
            </a:p>
          </p:txBody>
        </p:sp>
      </p:grpSp>
      <p:sp>
        <p:nvSpPr>
          <p:cNvPr id="3" name="Slide Number Placeholder 2"/>
          <p:cNvSpPr>
            <a:spLocks noGrp="1"/>
          </p:cNvSpPr>
          <p:nvPr>
            <p:ph type="sldNum" sz="quarter" idx="12"/>
          </p:nvPr>
        </p:nvSpPr>
        <p:spPr/>
        <p:txBody>
          <a:bodyPr/>
          <a:lstStyle/>
          <a:p>
            <a:fld id="{238630EC-33FC-4FC7-B8AE-D2B68DB04DEE}" type="slidenum">
              <a:rPr lang="en-US" smtClean="0"/>
              <a:t>22</a:t>
            </a:fld>
            <a:endParaRPr lang="en-US"/>
          </a:p>
        </p:txBody>
      </p:sp>
      <p:sp>
        <p:nvSpPr>
          <p:cNvPr id="13" name="TextBox 12"/>
          <p:cNvSpPr txBox="1"/>
          <p:nvPr/>
        </p:nvSpPr>
        <p:spPr>
          <a:xfrm>
            <a:off x="244549" y="605666"/>
            <a:ext cx="1865447" cy="40011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Basic Data Tab</a:t>
            </a:r>
          </a:p>
        </p:txBody>
      </p:sp>
      <p:pic>
        <p:nvPicPr>
          <p:cNvPr id="4" name="Picture 3">
            <a:extLst>
              <a:ext uri="{FF2B5EF4-FFF2-40B4-BE49-F238E27FC236}">
                <a16:creationId xmlns:a16="http://schemas.microsoft.com/office/drawing/2014/main" id="{885AE9F1-0A60-4243-A8E4-0656D21FEDC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4000" contrast="61000"/>
                    </a14:imgEffect>
                  </a14:imgLayer>
                </a14:imgProps>
              </a:ext>
            </a:extLst>
          </a:blip>
          <a:srcRect t="44125" b="6965"/>
          <a:stretch/>
        </p:blipFill>
        <p:spPr>
          <a:xfrm>
            <a:off x="139698" y="1009932"/>
            <a:ext cx="8775704" cy="1740336"/>
          </a:xfrm>
          <a:prstGeom prst="rect">
            <a:avLst/>
          </a:prstGeom>
        </p:spPr>
      </p:pic>
    </p:spTree>
    <p:extLst>
      <p:ext uri="{BB962C8B-B14F-4D97-AF65-F5344CB8AC3E}">
        <p14:creationId xmlns:p14="http://schemas.microsoft.com/office/powerpoint/2010/main" val="3830912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713753" y="77119"/>
            <a:ext cx="8478247" cy="650528"/>
            <a:chOff x="3713753" y="77119"/>
            <a:chExt cx="8478247" cy="650528"/>
          </a:xfrm>
        </p:grpSpPr>
        <p:sp>
          <p:nvSpPr>
            <p:cNvPr id="14" name="Rectangle 13"/>
            <p:cNvSpPr/>
            <p:nvPr/>
          </p:nvSpPr>
          <p:spPr>
            <a:xfrm>
              <a:off x="3713753" y="358315"/>
              <a:ext cx="8478247" cy="369332"/>
            </a:xfrm>
            <a:prstGeom prst="rect">
              <a:avLst/>
            </a:prstGeom>
          </p:spPr>
          <p:txBody>
            <a:bodyPr wrap="squar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Schedule New Course | Basic Data | </a:t>
              </a:r>
              <a:r>
                <a:rPr lang="en-US" dirty="0">
                  <a:solidFill>
                    <a:schemeClr val="accent1">
                      <a:lumMod val="50000"/>
                    </a:schemeClr>
                  </a:solidFill>
                  <a:latin typeface="Segoe UI Light" panose="020B0502040204020203" pitchFamily="34" charset="0"/>
                  <a:cs typeface="Albany WT" panose="020B0604020202020204" pitchFamily="34" charset="0"/>
                </a:rPr>
                <a:t>{Meetings}</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Enrollment </a:t>
              </a:r>
              <a:r>
                <a:rPr lang="en-US" dirty="0" err="1">
                  <a:solidFill>
                    <a:schemeClr val="accent1">
                      <a:lumMod val="40000"/>
                      <a:lumOff val="60000"/>
                    </a:schemeClr>
                  </a:solidFill>
                  <a:latin typeface="Segoe UI Light" panose="020B0502040204020203" pitchFamily="34" charset="0"/>
                  <a:cs typeface="Albany WT" panose="020B0604020202020204" pitchFamily="34" charset="0"/>
                </a:rPr>
                <a:t>Cntrl</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Reserve Cap | Notes </a:t>
              </a:r>
              <a:endParaRPr lang="en-US" dirty="0">
                <a:solidFill>
                  <a:schemeClr val="accent1">
                    <a:lumMod val="40000"/>
                    <a:lumOff val="60000"/>
                  </a:schemeClr>
                </a:solidFill>
              </a:endParaRPr>
            </a:p>
          </p:txBody>
        </p:sp>
        <p:sp>
          <p:nvSpPr>
            <p:cNvPr id="15" name="Rectangle 14"/>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a:t>
              </a:r>
              <a:r>
                <a:rPr lang="en-US" b="1" dirty="0">
                  <a:solidFill>
                    <a:schemeClr val="accent1">
                      <a:lumMod val="50000"/>
                    </a:schemeClr>
                  </a:solidFill>
                </a:rPr>
                <a:t>2. Your First Class  </a:t>
              </a:r>
              <a:r>
                <a:rPr lang="en-US" b="1" dirty="0">
                  <a:solidFill>
                    <a:schemeClr val="accent1">
                      <a:lumMod val="40000"/>
                      <a:lumOff val="60000"/>
                    </a:schemeClr>
                  </a:solidFill>
                </a:rPr>
                <a:t>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grpSp>
        <p:nvGrpSpPr>
          <p:cNvPr id="16" name="Group 15"/>
          <p:cNvGrpSpPr/>
          <p:nvPr/>
        </p:nvGrpSpPr>
        <p:grpSpPr>
          <a:xfrm>
            <a:off x="5449657" y="1249173"/>
            <a:ext cx="7304317" cy="4876922"/>
            <a:chOff x="6002425" y="2285646"/>
            <a:chExt cx="7629939" cy="1827666"/>
          </a:xfrm>
        </p:grpSpPr>
        <p:sp>
          <p:nvSpPr>
            <p:cNvPr id="17" name="Rounded Rectangle 16"/>
            <p:cNvSpPr/>
            <p:nvPr/>
          </p:nvSpPr>
          <p:spPr>
            <a:xfrm>
              <a:off x="6002425" y="2285646"/>
              <a:ext cx="7629939" cy="1611843"/>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457741" y="2486993"/>
              <a:ext cx="5930920" cy="1626319"/>
            </a:xfrm>
            <a:prstGeom prst="rect">
              <a:avLst/>
            </a:prstGeom>
          </p:spPr>
          <p:txBody>
            <a:bodyPr wrap="square">
              <a:spAutoFit/>
            </a:bodyPr>
            <a:lstStyle/>
            <a:p>
              <a:r>
                <a:rPr lang="en-US" sz="1200" b="1" dirty="0">
                  <a:solidFill>
                    <a:schemeClr val="accent1">
                      <a:lumMod val="50000"/>
                    </a:schemeClr>
                  </a:solidFill>
                  <a:latin typeface="+mj-lt"/>
                  <a:cs typeface="Albany WT" panose="020B0604020202020204" pitchFamily="34" charset="0"/>
                </a:rPr>
                <a:t>The Facility ID - </a:t>
              </a:r>
              <a:r>
                <a:rPr lang="en-US" sz="1200" dirty="0">
                  <a:solidFill>
                    <a:schemeClr val="accent1">
                      <a:lumMod val="50000"/>
                    </a:schemeClr>
                  </a:solidFill>
                  <a:latin typeface="+mj-lt"/>
                  <a:cs typeface="Albany WT" panose="020B0604020202020204" pitchFamily="34" charset="0"/>
                </a:rPr>
                <a:t>This field is populated by Ad Astra. Any data manually entered will be overridden by the data transfer process between Ad Astra and PeopleSoft. The room information is turned on prior to the next start date of any term. </a:t>
              </a:r>
            </a:p>
            <a:p>
              <a:endParaRPr lang="en-US" sz="1200" dirty="0">
                <a:solidFill>
                  <a:schemeClr val="accent1">
                    <a:lumMod val="50000"/>
                  </a:schemeClr>
                </a:solidFill>
                <a:latin typeface="+mj-lt"/>
                <a:cs typeface="Albany WT" panose="020B0604020202020204" pitchFamily="34" charset="0"/>
              </a:endParaRPr>
            </a:p>
            <a:p>
              <a:r>
                <a:rPr lang="en-US" sz="1200" b="1" dirty="0">
                  <a:solidFill>
                    <a:schemeClr val="accent1">
                      <a:lumMod val="50000"/>
                    </a:schemeClr>
                  </a:solidFill>
                  <a:latin typeface="+mj-lt"/>
                  <a:cs typeface="Albany WT" panose="020B0604020202020204" pitchFamily="34" charset="0"/>
                </a:rPr>
                <a:t>The PAT - </a:t>
              </a:r>
              <a:r>
                <a:rPr lang="en-US" sz="1200" dirty="0">
                  <a:solidFill>
                    <a:schemeClr val="accent1">
                      <a:lumMod val="50000"/>
                    </a:schemeClr>
                  </a:solidFill>
                  <a:latin typeface="+mj-lt"/>
                  <a:cs typeface="Albany WT" panose="020B0604020202020204" pitchFamily="34" charset="0"/>
                </a:rPr>
                <a:t>This</a:t>
              </a:r>
              <a:r>
                <a:rPr lang="en-US" sz="1200" b="1" dirty="0">
                  <a:solidFill>
                    <a:schemeClr val="accent1">
                      <a:lumMod val="50000"/>
                    </a:schemeClr>
                  </a:solidFill>
                  <a:latin typeface="+mj-lt"/>
                  <a:cs typeface="Albany WT" panose="020B0604020202020204" pitchFamily="34" charset="0"/>
                </a:rPr>
                <a:t> </a:t>
              </a:r>
              <a:r>
                <a:rPr lang="en-US" sz="1200" dirty="0">
                  <a:solidFill>
                    <a:schemeClr val="accent1">
                      <a:lumMod val="50000"/>
                    </a:schemeClr>
                  </a:solidFill>
                  <a:latin typeface="+mj-lt"/>
                  <a:cs typeface="Albany WT" panose="020B0604020202020204" pitchFamily="34" charset="0"/>
                </a:rPr>
                <a:t>field is to be used for courses following Standard meeting patterns (see slide 24 for standard meeting patterns). Each standard pattern is already preloaded in this dropdown. PeopleSoft checks the boxes based on the PAT selected. The checkboxes are only used for approved irregular or off-grid meeting patterns. Using the PAT field is also important as it will calculate the meeting end time based on the starting time in order to help ensure the course meets for the minimum required minutes in a semester. </a:t>
              </a:r>
            </a:p>
            <a:p>
              <a:endParaRPr lang="en-US" sz="1200" dirty="0">
                <a:solidFill>
                  <a:schemeClr val="accent1">
                    <a:lumMod val="50000"/>
                  </a:schemeClr>
                </a:solidFill>
                <a:latin typeface="+mj-lt"/>
                <a:cs typeface="Albany WT" panose="020B0604020202020204" pitchFamily="34" charset="0"/>
              </a:endParaRPr>
            </a:p>
            <a:p>
              <a:r>
                <a:rPr lang="en-US" sz="1200" b="1" dirty="0" err="1">
                  <a:solidFill>
                    <a:schemeClr val="accent1">
                      <a:lumMod val="50000"/>
                    </a:schemeClr>
                  </a:solidFill>
                  <a:latin typeface="+mj-lt"/>
                  <a:cs typeface="Albany WT" panose="020B0604020202020204" pitchFamily="34" charset="0"/>
                </a:rPr>
                <a:t>Mtg</a:t>
              </a:r>
              <a:r>
                <a:rPr lang="en-US" sz="1200" b="1" dirty="0">
                  <a:solidFill>
                    <a:schemeClr val="accent1">
                      <a:lumMod val="50000"/>
                    </a:schemeClr>
                  </a:solidFill>
                  <a:latin typeface="+mj-lt"/>
                  <a:cs typeface="Albany WT" panose="020B0604020202020204" pitchFamily="34" charset="0"/>
                </a:rPr>
                <a:t> Start/</a:t>
              </a:r>
              <a:r>
                <a:rPr lang="en-US" sz="1200" b="1" dirty="0" err="1">
                  <a:solidFill>
                    <a:schemeClr val="accent1">
                      <a:lumMod val="50000"/>
                    </a:schemeClr>
                  </a:solidFill>
                  <a:latin typeface="+mj-lt"/>
                  <a:cs typeface="Albany WT" panose="020B0604020202020204" pitchFamily="34" charset="0"/>
                </a:rPr>
                <a:t>Mtg</a:t>
              </a:r>
              <a:r>
                <a:rPr lang="en-US" sz="1200" b="1" dirty="0">
                  <a:solidFill>
                    <a:schemeClr val="accent1">
                      <a:lumMod val="50000"/>
                    </a:schemeClr>
                  </a:solidFill>
                  <a:latin typeface="+mj-lt"/>
                  <a:cs typeface="Albany WT" panose="020B0604020202020204" pitchFamily="34" charset="0"/>
                </a:rPr>
                <a:t> End - </a:t>
              </a:r>
              <a:r>
                <a:rPr lang="en-US" sz="1200" dirty="0">
                  <a:solidFill>
                    <a:schemeClr val="accent1">
                      <a:lumMod val="50000"/>
                    </a:schemeClr>
                  </a:solidFill>
                  <a:latin typeface="+mj-lt"/>
                  <a:cs typeface="Albany WT" panose="020B0604020202020204" pitchFamily="34" charset="0"/>
                </a:rPr>
                <a:t>Used to enter the start time for a course. This field works best with military time, so 9:30AM would be 0930a instead. The end time will populate if using a Standard Meeting Pattern selecting the PAT field. </a:t>
              </a:r>
            </a:p>
            <a:p>
              <a:endParaRPr lang="en-US" sz="1200" b="1" dirty="0">
                <a:solidFill>
                  <a:schemeClr val="accent1">
                    <a:lumMod val="50000"/>
                  </a:schemeClr>
                </a:solidFill>
                <a:latin typeface="+mj-lt"/>
                <a:cs typeface="Albany WT" panose="020B0604020202020204" pitchFamily="34" charset="0"/>
              </a:endParaRPr>
            </a:p>
            <a:p>
              <a:r>
                <a:rPr lang="en-US" sz="1200" b="1" dirty="0">
                  <a:solidFill>
                    <a:schemeClr val="accent1">
                      <a:lumMod val="50000"/>
                    </a:schemeClr>
                  </a:solidFill>
                  <a:latin typeface="+mj-lt"/>
                  <a:cs typeface="Albany WT" panose="020B0604020202020204" pitchFamily="34" charset="0"/>
                </a:rPr>
                <a:t>Day of the Week Checkboxes - </a:t>
              </a:r>
              <a:r>
                <a:rPr lang="en-US" sz="1200" dirty="0">
                  <a:solidFill>
                    <a:schemeClr val="accent1">
                      <a:lumMod val="50000"/>
                    </a:schemeClr>
                  </a:solidFill>
                  <a:latin typeface="+mj-lt"/>
                  <a:cs typeface="Albany WT" panose="020B0604020202020204" pitchFamily="34" charset="0"/>
                </a:rPr>
                <a:t>The check boxes are automatically selected if the PAT field was used to select a standard meeting pattern. These boxes should only be checked if  using an approved Non-standard pattern. </a:t>
              </a:r>
              <a:endParaRPr lang="en-US" sz="1200" b="1" dirty="0">
                <a:solidFill>
                  <a:schemeClr val="accent1">
                    <a:lumMod val="50000"/>
                  </a:schemeClr>
                </a:solidFill>
                <a:latin typeface="+mj-lt"/>
                <a:cs typeface="Albany WT" panose="020B0604020202020204" pitchFamily="34" charset="0"/>
              </a:endParaRPr>
            </a:p>
            <a:p>
              <a:endParaRPr lang="en-US" sz="1200" b="1" dirty="0">
                <a:solidFill>
                  <a:schemeClr val="accent1">
                    <a:lumMod val="50000"/>
                  </a:schemeClr>
                </a:solidFill>
                <a:latin typeface="+mj-lt"/>
                <a:cs typeface="Albany WT" panose="020B0604020202020204" pitchFamily="34" charset="0"/>
              </a:endParaRPr>
            </a:p>
            <a:p>
              <a:endParaRPr lang="en-US" sz="1200" dirty="0">
                <a:solidFill>
                  <a:schemeClr val="accent1">
                    <a:lumMod val="50000"/>
                  </a:schemeClr>
                </a:solidFill>
                <a:latin typeface="+mj-lt"/>
                <a:cs typeface="Albany WT" panose="020B0604020202020204" pitchFamily="34" charset="0"/>
              </a:endParaRPr>
            </a:p>
            <a:p>
              <a:endParaRPr lang="en-US" sz="1200" dirty="0">
                <a:solidFill>
                  <a:schemeClr val="accent1">
                    <a:lumMod val="50000"/>
                  </a:schemeClr>
                </a:solidFill>
                <a:latin typeface="+mj-lt"/>
                <a:cs typeface="Albany WT" panose="020B0604020202020204" pitchFamily="34" charset="0"/>
              </a:endParaRPr>
            </a:p>
            <a:p>
              <a:endParaRPr lang="en-US" sz="1200" b="1" dirty="0">
                <a:solidFill>
                  <a:schemeClr val="accent1">
                    <a:lumMod val="50000"/>
                  </a:schemeClr>
                </a:solidFill>
                <a:latin typeface="+mj-lt"/>
                <a:cs typeface="Albany WT" panose="020B0604020202020204" pitchFamily="34" charset="0"/>
              </a:endParaRPr>
            </a:p>
            <a:p>
              <a:endParaRPr lang="en-US" sz="1200" b="1" dirty="0">
                <a:solidFill>
                  <a:schemeClr val="accent1">
                    <a:lumMod val="50000"/>
                  </a:schemeClr>
                </a:solidFill>
                <a:latin typeface="+mj-lt"/>
                <a:cs typeface="Albany WT" panose="020B0604020202020204" pitchFamily="34" charset="0"/>
              </a:endParaRPr>
            </a:p>
          </p:txBody>
        </p:sp>
        <p:sp>
          <p:nvSpPr>
            <p:cNvPr id="19" name="TextBox 18"/>
            <p:cNvSpPr txBox="1"/>
            <p:nvPr/>
          </p:nvSpPr>
          <p:spPr>
            <a:xfrm>
              <a:off x="6457742" y="2358092"/>
              <a:ext cx="1500924" cy="307777"/>
            </a:xfrm>
            <a:prstGeom prst="rect">
              <a:avLst/>
            </a:prstGeom>
            <a:noFill/>
          </p:spPr>
          <p:txBody>
            <a:bodyPr wrap="none" rtlCol="0">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Meeting Pattern</a:t>
              </a:r>
            </a:p>
          </p:txBody>
        </p:sp>
      </p:grpSp>
      <p:sp>
        <p:nvSpPr>
          <p:cNvPr id="4" name="Slide Number Placeholder 3"/>
          <p:cNvSpPr>
            <a:spLocks noGrp="1"/>
          </p:cNvSpPr>
          <p:nvPr>
            <p:ph type="sldNum" sz="quarter" idx="12"/>
          </p:nvPr>
        </p:nvSpPr>
        <p:spPr/>
        <p:txBody>
          <a:bodyPr/>
          <a:lstStyle/>
          <a:p>
            <a:fld id="{238630EC-33FC-4FC7-B8AE-D2B68DB04DEE}" type="slidenum">
              <a:rPr lang="en-US" smtClean="0"/>
              <a:t>23</a:t>
            </a:fld>
            <a:endParaRPr lang="en-US"/>
          </a:p>
        </p:txBody>
      </p:sp>
      <p:sp>
        <p:nvSpPr>
          <p:cNvPr id="24" name="TextBox 23"/>
          <p:cNvSpPr txBox="1"/>
          <p:nvPr/>
        </p:nvSpPr>
        <p:spPr>
          <a:xfrm>
            <a:off x="244549" y="605666"/>
            <a:ext cx="1743619" cy="40011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Meetings Tab</a:t>
            </a:r>
          </a:p>
        </p:txBody>
      </p:sp>
      <p:pic>
        <p:nvPicPr>
          <p:cNvPr id="3" name="Picture 2">
            <a:extLst>
              <a:ext uri="{FF2B5EF4-FFF2-40B4-BE49-F238E27FC236}">
                <a16:creationId xmlns:a16="http://schemas.microsoft.com/office/drawing/2014/main" id="{DF085CB5-CBA4-4D6E-BE1B-F20170CC495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4000" contrast="61000"/>
                    </a14:imgEffect>
                  </a14:imgLayer>
                </a14:imgProps>
              </a:ext>
            </a:extLst>
          </a:blip>
          <a:stretch>
            <a:fillRect/>
          </a:stretch>
        </p:blipFill>
        <p:spPr>
          <a:xfrm>
            <a:off x="0" y="1249174"/>
            <a:ext cx="5384127" cy="4301022"/>
          </a:xfrm>
          <a:prstGeom prst="rect">
            <a:avLst/>
          </a:prstGeom>
        </p:spPr>
      </p:pic>
    </p:spTree>
    <p:extLst>
      <p:ext uri="{BB962C8B-B14F-4D97-AF65-F5344CB8AC3E}">
        <p14:creationId xmlns:p14="http://schemas.microsoft.com/office/powerpoint/2010/main" val="756574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 name="Rectangle 7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021CDE3-0858-419B-BAA1-4DA8BA53DE2C}"/>
              </a:ext>
            </a:extLst>
          </p:cNvPr>
          <p:cNvSpPr>
            <a:spLocks noGrp="1"/>
          </p:cNvSpPr>
          <p:nvPr>
            <p:ph type="title"/>
          </p:nvPr>
        </p:nvSpPr>
        <p:spPr>
          <a:xfrm>
            <a:off x="1183851" y="1678486"/>
            <a:ext cx="3182940" cy="2521375"/>
          </a:xfrm>
        </p:spPr>
        <p:txBody>
          <a:bodyPr vert="horz" lIns="91440" tIns="45720" rIns="91440" bIns="45720" rtlCol="0" anchor="ctr">
            <a:normAutofit fontScale="90000"/>
          </a:bodyPr>
          <a:lstStyle/>
          <a:p>
            <a:r>
              <a:rPr kumimoji="0" lang="en-US" altLang="en-US" sz="3600" b="0" i="0" u="none" strike="noStrike" cap="none" normalizeH="0" baseline="0" dirty="0">
                <a:ln>
                  <a:noFill/>
                </a:ln>
                <a:solidFill>
                  <a:srgbClr val="FEFFFF"/>
                </a:solidFill>
                <a:effectLst/>
                <a:latin typeface="+mn-lt"/>
              </a:rPr>
              <a:t>The standard meeting patterns are available by clicking the search button.</a:t>
            </a:r>
            <a:br>
              <a:rPr kumimoji="0" lang="en-US" altLang="en-US" sz="3600" b="0" i="0" u="none" strike="noStrike" cap="none" normalizeH="0" baseline="0" dirty="0">
                <a:ln>
                  <a:noFill/>
                </a:ln>
                <a:solidFill>
                  <a:srgbClr val="FEFFFF"/>
                </a:solidFill>
                <a:effectLst/>
                <a:latin typeface="+mn-lt"/>
              </a:rPr>
            </a:br>
            <a:endParaRPr lang="en-US" sz="3600" kern="1200" dirty="0">
              <a:solidFill>
                <a:srgbClr val="FFFFFF"/>
              </a:solidFill>
              <a:latin typeface="+mj-lt"/>
              <a:ea typeface="+mj-ea"/>
              <a:cs typeface="+mj-cs"/>
            </a:endParaRPr>
          </a:p>
        </p:txBody>
      </p:sp>
      <p:pic>
        <p:nvPicPr>
          <p:cNvPr id="5122" name="Picture 2" descr="PeopleSoft Meeting Pattern Options">
            <a:extLst>
              <a:ext uri="{FF2B5EF4-FFF2-40B4-BE49-F238E27FC236}">
                <a16:creationId xmlns:a16="http://schemas.microsoft.com/office/drawing/2014/main" id="{3BF76135-8195-4B34-A54A-6151AFC12DD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98268" y="1450577"/>
            <a:ext cx="6539075" cy="36374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4925C05-C5AB-4F62-AD8E-EC02DC3167AB}"/>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defTabSz="914400">
              <a:spcAft>
                <a:spcPts val="600"/>
              </a:spcAft>
            </a:pPr>
            <a:fld id="{238630EC-33FC-4FC7-B8AE-D2B68DB04DEE}" type="slidenum">
              <a:rPr lang="en-US" sz="1000"/>
              <a:pPr defTabSz="914400">
                <a:spcAft>
                  <a:spcPts val="600"/>
                </a:spcAft>
              </a:pPr>
              <a:t>24</a:t>
            </a:fld>
            <a:endParaRPr lang="en-US" sz="1000"/>
          </a:p>
        </p:txBody>
      </p:sp>
      <p:grpSp>
        <p:nvGrpSpPr>
          <p:cNvPr id="15" name="Group 14">
            <a:extLst>
              <a:ext uri="{FF2B5EF4-FFF2-40B4-BE49-F238E27FC236}">
                <a16:creationId xmlns:a16="http://schemas.microsoft.com/office/drawing/2014/main" id="{7A5D1033-3FC0-4923-8AF8-2E62B17FDB16}"/>
              </a:ext>
            </a:extLst>
          </p:cNvPr>
          <p:cNvGrpSpPr/>
          <p:nvPr/>
        </p:nvGrpSpPr>
        <p:grpSpPr>
          <a:xfrm>
            <a:off x="3713753" y="77119"/>
            <a:ext cx="8478247" cy="650528"/>
            <a:chOff x="3713753" y="77119"/>
            <a:chExt cx="8478247" cy="650528"/>
          </a:xfrm>
        </p:grpSpPr>
        <p:sp>
          <p:nvSpPr>
            <p:cNvPr id="16" name="Rectangle 15">
              <a:extLst>
                <a:ext uri="{FF2B5EF4-FFF2-40B4-BE49-F238E27FC236}">
                  <a16:creationId xmlns:a16="http://schemas.microsoft.com/office/drawing/2014/main" id="{2D5DA320-A4D4-4D7D-BAA6-05B417AF3D53}"/>
                </a:ext>
              </a:extLst>
            </p:cNvPr>
            <p:cNvSpPr/>
            <p:nvPr/>
          </p:nvSpPr>
          <p:spPr>
            <a:xfrm>
              <a:off x="3713753" y="358315"/>
              <a:ext cx="8478247" cy="369332"/>
            </a:xfrm>
            <a:prstGeom prst="rect">
              <a:avLst/>
            </a:prstGeom>
          </p:spPr>
          <p:txBody>
            <a:bodyPr wrap="squar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Schedule New Course | Basic Data | </a:t>
              </a:r>
              <a:r>
                <a:rPr lang="en-US" dirty="0">
                  <a:solidFill>
                    <a:schemeClr val="accent1">
                      <a:lumMod val="50000"/>
                    </a:schemeClr>
                  </a:solidFill>
                  <a:latin typeface="Segoe UI Light" panose="020B0502040204020203" pitchFamily="34" charset="0"/>
                  <a:cs typeface="Albany WT" panose="020B0604020202020204" pitchFamily="34" charset="0"/>
                </a:rPr>
                <a:t>{Meetings}</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Enrollment </a:t>
              </a:r>
              <a:r>
                <a:rPr lang="en-US" dirty="0" err="1">
                  <a:solidFill>
                    <a:schemeClr val="accent1">
                      <a:lumMod val="40000"/>
                      <a:lumOff val="60000"/>
                    </a:schemeClr>
                  </a:solidFill>
                  <a:latin typeface="Segoe UI Light" panose="020B0502040204020203" pitchFamily="34" charset="0"/>
                  <a:cs typeface="Albany WT" panose="020B0604020202020204" pitchFamily="34" charset="0"/>
                </a:rPr>
                <a:t>Cntrl</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Reserve Cap | Notes </a:t>
              </a:r>
              <a:endParaRPr lang="en-US" dirty="0">
                <a:solidFill>
                  <a:schemeClr val="accent1">
                    <a:lumMod val="40000"/>
                    <a:lumOff val="60000"/>
                  </a:schemeClr>
                </a:solidFill>
              </a:endParaRPr>
            </a:p>
          </p:txBody>
        </p:sp>
        <p:sp>
          <p:nvSpPr>
            <p:cNvPr id="17" name="Rectangle 16">
              <a:extLst>
                <a:ext uri="{FF2B5EF4-FFF2-40B4-BE49-F238E27FC236}">
                  <a16:creationId xmlns:a16="http://schemas.microsoft.com/office/drawing/2014/main" id="{5DBC04AA-4162-4DC3-A3C0-34CE60C2E4A6}"/>
                </a:ext>
              </a:extLst>
            </p:cNvPr>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a:t>
              </a:r>
              <a:r>
                <a:rPr lang="en-US" b="1" dirty="0">
                  <a:solidFill>
                    <a:schemeClr val="accent1">
                      <a:lumMod val="50000"/>
                    </a:schemeClr>
                  </a:solidFill>
                </a:rPr>
                <a:t>2. Your First Class  </a:t>
              </a:r>
              <a:r>
                <a:rPr lang="en-US" b="1" dirty="0">
                  <a:solidFill>
                    <a:schemeClr val="accent1">
                      <a:lumMod val="40000"/>
                      <a:lumOff val="60000"/>
                    </a:schemeClr>
                  </a:solidFill>
                </a:rPr>
                <a:t>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spTree>
    <p:extLst>
      <p:ext uri="{BB962C8B-B14F-4D97-AF65-F5344CB8AC3E}">
        <p14:creationId xmlns:p14="http://schemas.microsoft.com/office/powerpoint/2010/main" val="523427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557744" y="5296826"/>
            <a:ext cx="6843806" cy="690218"/>
            <a:chOff x="5926226" y="5762280"/>
            <a:chExt cx="6675349" cy="590895"/>
          </a:xfrm>
        </p:grpSpPr>
        <p:grpSp>
          <p:nvGrpSpPr>
            <p:cNvPr id="9" name="Group 8"/>
            <p:cNvGrpSpPr/>
            <p:nvPr/>
          </p:nvGrpSpPr>
          <p:grpSpPr>
            <a:xfrm>
              <a:off x="5926226" y="5762280"/>
              <a:ext cx="6675349" cy="590895"/>
              <a:chOff x="5926226" y="5762280"/>
              <a:chExt cx="6675349" cy="590895"/>
            </a:xfrm>
            <a:solidFill>
              <a:srgbClr val="FF9900">
                <a:alpha val="20000"/>
              </a:srgbClr>
            </a:solidFill>
          </p:grpSpPr>
          <p:sp>
            <p:nvSpPr>
              <p:cNvPr id="11" name="Parallelogram 10"/>
              <p:cNvSpPr/>
              <p:nvPr/>
            </p:nvSpPr>
            <p:spPr>
              <a:xfrm>
                <a:off x="5926226" y="5762280"/>
                <a:ext cx="6675349" cy="590895"/>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81929" y="5873061"/>
                <a:ext cx="987322" cy="369332"/>
              </a:xfrm>
              <a:prstGeom prst="rect">
                <a:avLst/>
              </a:prstGeom>
              <a:noFill/>
            </p:spPr>
            <p:txBody>
              <a:bodyPr wrap="none" rtlCol="0">
                <a:spAutoFit/>
              </a:bodyPr>
              <a:lstStyle/>
              <a:p>
                <a:r>
                  <a:rPr lang="en-US" dirty="0">
                    <a:solidFill>
                      <a:schemeClr val="accent2">
                        <a:lumMod val="50000"/>
                      </a:schemeClr>
                    </a:solidFill>
                    <a:latin typeface="Segoe UI Semibold" panose="020B0702040204020203" pitchFamily="34" charset="0"/>
                    <a:cs typeface="Albany WT" panose="020B0604020202020204" pitchFamily="34" charset="0"/>
                  </a:rPr>
                  <a:t>Pro Tip:</a:t>
                </a:r>
              </a:p>
            </p:txBody>
          </p:sp>
        </p:grpSp>
        <p:sp>
          <p:nvSpPr>
            <p:cNvPr id="10" name="Rectangle 9"/>
            <p:cNvSpPr/>
            <p:nvPr/>
          </p:nvSpPr>
          <p:spPr>
            <a:xfrm>
              <a:off x="7063712" y="5844760"/>
              <a:ext cx="4942619" cy="461665"/>
            </a:xfrm>
            <a:prstGeom prst="rect">
              <a:avLst/>
            </a:prstGeom>
          </p:spPr>
          <p:txBody>
            <a:bodyPr wrap="square">
              <a:spAutoFit/>
            </a:bodyPr>
            <a:lstStyle/>
            <a:p>
              <a:r>
                <a:rPr lang="en-US" sz="1200" dirty="0">
                  <a:solidFill>
                    <a:schemeClr val="accent2">
                      <a:lumMod val="50000"/>
                    </a:schemeClr>
                  </a:solidFill>
                  <a:cs typeface="Albany WT" panose="020B0604020202020204" pitchFamily="34" charset="0"/>
                </a:rPr>
                <a:t>All classes MUST follow a standard meeting pattern or receive prior approval from the </a:t>
              </a:r>
              <a:r>
                <a:rPr lang="en-US" sz="1200" dirty="0">
                  <a:solidFill>
                    <a:schemeClr val="accent2">
                      <a:lumMod val="50000"/>
                    </a:schemeClr>
                  </a:solidFill>
                </a:rPr>
                <a:t>Office of the Provost. Standard meeting patterns are on the next slide. </a:t>
              </a:r>
            </a:p>
          </p:txBody>
        </p:sp>
      </p:grpSp>
      <p:grpSp>
        <p:nvGrpSpPr>
          <p:cNvPr id="13" name="Group 12"/>
          <p:cNvGrpSpPr/>
          <p:nvPr/>
        </p:nvGrpSpPr>
        <p:grpSpPr>
          <a:xfrm>
            <a:off x="3713753" y="77119"/>
            <a:ext cx="8478247" cy="650528"/>
            <a:chOff x="3713753" y="77119"/>
            <a:chExt cx="8478247" cy="650528"/>
          </a:xfrm>
        </p:grpSpPr>
        <p:sp>
          <p:nvSpPr>
            <p:cNvPr id="14" name="Rectangle 13"/>
            <p:cNvSpPr/>
            <p:nvPr/>
          </p:nvSpPr>
          <p:spPr>
            <a:xfrm>
              <a:off x="3713753" y="358315"/>
              <a:ext cx="8478247" cy="369332"/>
            </a:xfrm>
            <a:prstGeom prst="rect">
              <a:avLst/>
            </a:prstGeom>
          </p:spPr>
          <p:txBody>
            <a:bodyPr wrap="squar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Schedule New Course | Basic Data | </a:t>
              </a:r>
              <a:r>
                <a:rPr lang="en-US" dirty="0">
                  <a:solidFill>
                    <a:schemeClr val="accent1">
                      <a:lumMod val="50000"/>
                    </a:schemeClr>
                  </a:solidFill>
                  <a:latin typeface="Segoe UI Light" panose="020B0502040204020203" pitchFamily="34" charset="0"/>
                  <a:cs typeface="Albany WT" panose="020B0604020202020204" pitchFamily="34" charset="0"/>
                </a:rPr>
                <a:t>{Meetings}</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Enrollment </a:t>
              </a:r>
              <a:r>
                <a:rPr lang="en-US" dirty="0" err="1">
                  <a:solidFill>
                    <a:schemeClr val="accent1">
                      <a:lumMod val="40000"/>
                      <a:lumOff val="60000"/>
                    </a:schemeClr>
                  </a:solidFill>
                  <a:latin typeface="Segoe UI Light" panose="020B0502040204020203" pitchFamily="34" charset="0"/>
                  <a:cs typeface="Albany WT" panose="020B0604020202020204" pitchFamily="34" charset="0"/>
                </a:rPr>
                <a:t>Cntrl</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Reserve Cap | Notes </a:t>
              </a:r>
              <a:endParaRPr lang="en-US" dirty="0">
                <a:solidFill>
                  <a:schemeClr val="accent1">
                    <a:lumMod val="40000"/>
                    <a:lumOff val="60000"/>
                  </a:schemeClr>
                </a:solidFill>
              </a:endParaRPr>
            </a:p>
          </p:txBody>
        </p:sp>
        <p:sp>
          <p:nvSpPr>
            <p:cNvPr id="15" name="Rectangle 14"/>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a:t>
              </a:r>
              <a:r>
                <a:rPr lang="en-US" b="1" dirty="0">
                  <a:solidFill>
                    <a:schemeClr val="accent1">
                      <a:lumMod val="50000"/>
                    </a:schemeClr>
                  </a:solidFill>
                </a:rPr>
                <a:t>2. Your First Class  </a:t>
              </a:r>
              <a:r>
                <a:rPr lang="en-US" b="1" dirty="0">
                  <a:solidFill>
                    <a:schemeClr val="accent1">
                      <a:lumMod val="40000"/>
                      <a:lumOff val="60000"/>
                    </a:schemeClr>
                  </a:solidFill>
                </a:rPr>
                <a:t>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grpSp>
        <p:nvGrpSpPr>
          <p:cNvPr id="16" name="Group 15"/>
          <p:cNvGrpSpPr/>
          <p:nvPr/>
        </p:nvGrpSpPr>
        <p:grpSpPr>
          <a:xfrm>
            <a:off x="5454670" y="1316077"/>
            <a:ext cx="7346930" cy="3976902"/>
            <a:chOff x="5859005" y="2248724"/>
            <a:chExt cx="7901829" cy="1764184"/>
          </a:xfrm>
        </p:grpSpPr>
        <p:sp>
          <p:nvSpPr>
            <p:cNvPr id="17" name="Rounded Rectangle 16"/>
            <p:cNvSpPr/>
            <p:nvPr/>
          </p:nvSpPr>
          <p:spPr>
            <a:xfrm>
              <a:off x="5859005" y="2248724"/>
              <a:ext cx="7901829" cy="1686304"/>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648" y="2497402"/>
              <a:ext cx="5418049" cy="1515506"/>
            </a:xfrm>
            <a:prstGeom prst="rect">
              <a:avLst/>
            </a:prstGeom>
          </p:spPr>
          <p:txBody>
            <a:bodyPr wrap="square">
              <a:spAutoFit/>
            </a:bodyPr>
            <a:lstStyle/>
            <a:p>
              <a:r>
                <a:rPr lang="en-US" sz="1200" b="1" dirty="0">
                  <a:solidFill>
                    <a:schemeClr val="accent1">
                      <a:lumMod val="50000"/>
                    </a:schemeClr>
                  </a:solidFill>
                  <a:latin typeface="+mj-lt"/>
                  <a:cs typeface="Albany WT" panose="020B0604020202020204" pitchFamily="34" charset="0"/>
                </a:rPr>
                <a:t>Start/End Date - </a:t>
              </a:r>
              <a:r>
                <a:rPr lang="en-US" sz="1200" dirty="0">
                  <a:solidFill>
                    <a:schemeClr val="accent1">
                      <a:lumMod val="50000"/>
                    </a:schemeClr>
                  </a:solidFill>
                  <a:latin typeface="+mj-lt"/>
                  <a:cs typeface="Albany WT" panose="020B0604020202020204" pitchFamily="34" charset="0"/>
                </a:rPr>
                <a:t>Input the time the class begins, and this field will auto populate the MTG Start/MTG End dates based on the dates for the session. This field can be manipulated for a course that has multiple meeting patterns. If the course meets on different dates and times, use this field to enter the date range that the meeting pattern applies to. Use the + sign to add additional meeting pattern rows. </a:t>
              </a:r>
            </a:p>
            <a:p>
              <a:endParaRPr lang="en-US" sz="1200" b="1" dirty="0">
                <a:solidFill>
                  <a:schemeClr val="accent1">
                    <a:lumMod val="50000"/>
                  </a:schemeClr>
                </a:solidFill>
                <a:latin typeface="+mj-lt"/>
                <a:cs typeface="Albany WT" panose="020B0604020202020204" pitchFamily="34" charset="0"/>
              </a:endParaRPr>
            </a:p>
            <a:p>
              <a:r>
                <a:rPr lang="en-US" sz="1200" b="1" dirty="0">
                  <a:solidFill>
                    <a:schemeClr val="accent1">
                      <a:lumMod val="50000"/>
                    </a:schemeClr>
                  </a:solidFill>
                  <a:latin typeface="+mj-lt"/>
                  <a:cs typeface="Albany WT" panose="020B0604020202020204" pitchFamily="34" charset="0"/>
                </a:rPr>
                <a:t>Topic ID - </a:t>
              </a:r>
              <a:r>
                <a:rPr lang="en-US" sz="1200" dirty="0">
                  <a:solidFill>
                    <a:schemeClr val="accent1">
                      <a:lumMod val="50000"/>
                    </a:schemeClr>
                  </a:solidFill>
                  <a:latin typeface="+mj-lt"/>
                  <a:cs typeface="Albany WT" panose="020B0604020202020204" pitchFamily="34" charset="0"/>
                </a:rPr>
                <a:t>Skip</a:t>
              </a:r>
            </a:p>
            <a:p>
              <a:endParaRPr lang="en-US" sz="1200" b="1" dirty="0">
                <a:solidFill>
                  <a:schemeClr val="accent1">
                    <a:lumMod val="50000"/>
                  </a:schemeClr>
                </a:solidFill>
                <a:latin typeface="+mj-lt"/>
                <a:cs typeface="Albany WT" panose="020B0604020202020204" pitchFamily="34" charset="0"/>
              </a:endParaRPr>
            </a:p>
            <a:p>
              <a:r>
                <a:rPr lang="en-US" sz="1200" b="1" dirty="0">
                  <a:solidFill>
                    <a:schemeClr val="accent1">
                      <a:lumMod val="50000"/>
                    </a:schemeClr>
                  </a:solidFill>
                  <a:latin typeface="+mj-lt"/>
                  <a:cs typeface="Albany WT" panose="020B0604020202020204" pitchFamily="34" charset="0"/>
                </a:rPr>
                <a:t>Free Format Topic - </a:t>
              </a:r>
              <a:r>
                <a:rPr lang="en-US" sz="1200" u="sng" dirty="0">
                  <a:solidFill>
                    <a:schemeClr val="accent1">
                      <a:lumMod val="50000"/>
                    </a:schemeClr>
                  </a:solidFill>
                  <a:latin typeface="+mj-lt"/>
                  <a:cs typeface="Albany WT" panose="020B0604020202020204" pitchFamily="34" charset="0"/>
                </a:rPr>
                <a:t>This field will print on a student’s transcript</a:t>
              </a:r>
              <a:r>
                <a:rPr lang="en-US" sz="1200" dirty="0">
                  <a:solidFill>
                    <a:schemeClr val="accent1">
                      <a:lumMod val="50000"/>
                    </a:schemeClr>
                  </a:solidFill>
                  <a:latin typeface="+mj-lt"/>
                  <a:cs typeface="Albany WT" panose="020B0604020202020204" pitchFamily="34" charset="0"/>
                </a:rPr>
                <a:t>. Please use discretion when using this field. It should be reserved for naming titles of special topic courses, or independent studies. </a:t>
              </a:r>
            </a:p>
            <a:p>
              <a:endParaRPr lang="en-US" sz="1200" b="1" dirty="0">
                <a:solidFill>
                  <a:schemeClr val="accent1">
                    <a:lumMod val="50000"/>
                  </a:schemeClr>
                </a:solidFill>
                <a:latin typeface="+mj-lt"/>
                <a:cs typeface="Albany WT" panose="020B0604020202020204" pitchFamily="34" charset="0"/>
              </a:endParaRPr>
            </a:p>
            <a:p>
              <a:r>
                <a:rPr lang="en-US" sz="1200" b="1" dirty="0">
                  <a:solidFill>
                    <a:schemeClr val="accent1">
                      <a:lumMod val="50000"/>
                    </a:schemeClr>
                  </a:solidFill>
                  <a:latin typeface="+mj-lt"/>
                  <a:cs typeface="Albany WT" panose="020B0604020202020204" pitchFamily="34" charset="0"/>
                </a:rPr>
                <a:t>Print Topic on Transcript - </a:t>
              </a:r>
              <a:r>
                <a:rPr lang="en-US" sz="1200" dirty="0">
                  <a:solidFill>
                    <a:schemeClr val="accent1">
                      <a:lumMod val="50000"/>
                    </a:schemeClr>
                  </a:solidFill>
                  <a:latin typeface="+mj-lt"/>
                  <a:cs typeface="Albany WT" panose="020B0604020202020204" pitchFamily="34" charset="0"/>
                </a:rPr>
                <a:t>Skip</a:t>
              </a:r>
            </a:p>
            <a:p>
              <a:endParaRPr lang="en-US" sz="1200" dirty="0">
                <a:solidFill>
                  <a:schemeClr val="accent1">
                    <a:lumMod val="50000"/>
                  </a:schemeClr>
                </a:solidFill>
                <a:latin typeface="+mj-lt"/>
                <a:cs typeface="Albany WT" panose="020B0604020202020204" pitchFamily="34" charset="0"/>
              </a:endParaRPr>
            </a:p>
            <a:p>
              <a:r>
                <a:rPr lang="en-US" sz="1200" b="1" dirty="0">
                  <a:solidFill>
                    <a:schemeClr val="accent1">
                      <a:lumMod val="50000"/>
                    </a:schemeClr>
                  </a:solidFill>
                  <a:latin typeface="+mj-lt"/>
                  <a:cs typeface="Albany WT" panose="020B0604020202020204" pitchFamily="34" charset="0"/>
                </a:rPr>
                <a:t>Contact Hours hyperlink - </a:t>
              </a:r>
              <a:r>
                <a:rPr lang="en-US" sz="1200" dirty="0">
                  <a:solidFill>
                    <a:schemeClr val="accent1">
                      <a:lumMod val="50000"/>
                    </a:schemeClr>
                  </a:solidFill>
                  <a:latin typeface="+mj-lt"/>
                  <a:cs typeface="Albany WT" panose="020B0604020202020204" pitchFamily="34" charset="0"/>
                </a:rPr>
                <a:t> Skip</a:t>
              </a:r>
            </a:p>
            <a:p>
              <a:endParaRPr lang="en-US" sz="1200" b="1" dirty="0">
                <a:solidFill>
                  <a:schemeClr val="accent1">
                    <a:lumMod val="50000"/>
                  </a:schemeClr>
                </a:solidFill>
                <a:latin typeface="+mj-lt"/>
                <a:cs typeface="Albany WT" panose="020B0604020202020204" pitchFamily="34" charset="0"/>
              </a:endParaRPr>
            </a:p>
            <a:p>
              <a:endParaRPr lang="en-US" sz="1200" b="1" dirty="0">
                <a:solidFill>
                  <a:schemeClr val="accent1">
                    <a:lumMod val="50000"/>
                  </a:schemeClr>
                </a:solidFill>
                <a:latin typeface="+mj-lt"/>
                <a:cs typeface="Albany WT" panose="020B0604020202020204" pitchFamily="34" charset="0"/>
              </a:endParaRPr>
            </a:p>
          </p:txBody>
        </p:sp>
        <p:sp>
          <p:nvSpPr>
            <p:cNvPr id="19" name="TextBox 18"/>
            <p:cNvSpPr txBox="1"/>
            <p:nvPr/>
          </p:nvSpPr>
          <p:spPr>
            <a:xfrm>
              <a:off x="6278649" y="2336673"/>
              <a:ext cx="1500924" cy="307777"/>
            </a:xfrm>
            <a:prstGeom prst="rect">
              <a:avLst/>
            </a:prstGeom>
            <a:noFill/>
          </p:spPr>
          <p:txBody>
            <a:bodyPr wrap="none" rtlCol="0">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Meeting Pattern</a:t>
              </a:r>
            </a:p>
          </p:txBody>
        </p:sp>
      </p:grpSp>
      <p:sp>
        <p:nvSpPr>
          <p:cNvPr id="4" name="Slide Number Placeholder 3"/>
          <p:cNvSpPr>
            <a:spLocks noGrp="1"/>
          </p:cNvSpPr>
          <p:nvPr>
            <p:ph type="sldNum" sz="quarter" idx="12"/>
          </p:nvPr>
        </p:nvSpPr>
        <p:spPr/>
        <p:txBody>
          <a:bodyPr/>
          <a:lstStyle/>
          <a:p>
            <a:fld id="{238630EC-33FC-4FC7-B8AE-D2B68DB04DEE}" type="slidenum">
              <a:rPr lang="en-US" smtClean="0"/>
              <a:t>25</a:t>
            </a:fld>
            <a:endParaRPr lang="en-US"/>
          </a:p>
        </p:txBody>
      </p:sp>
      <p:sp>
        <p:nvSpPr>
          <p:cNvPr id="20" name="TextBox 19"/>
          <p:cNvSpPr txBox="1"/>
          <p:nvPr/>
        </p:nvSpPr>
        <p:spPr>
          <a:xfrm>
            <a:off x="244549" y="605666"/>
            <a:ext cx="1743619" cy="40011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Meetings Tab</a:t>
            </a:r>
          </a:p>
        </p:txBody>
      </p:sp>
      <p:pic>
        <p:nvPicPr>
          <p:cNvPr id="21" name="Picture 20">
            <a:extLst>
              <a:ext uri="{FF2B5EF4-FFF2-40B4-BE49-F238E27FC236}">
                <a16:creationId xmlns:a16="http://schemas.microsoft.com/office/drawing/2014/main" id="{B40BC733-D111-491D-A704-7AD7F7FEC12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4000" contrast="61000"/>
                    </a14:imgEffect>
                  </a14:imgLayer>
                </a14:imgProps>
              </a:ext>
            </a:extLst>
          </a:blip>
          <a:stretch>
            <a:fillRect/>
          </a:stretch>
        </p:blipFill>
        <p:spPr>
          <a:xfrm>
            <a:off x="-6127" y="1316077"/>
            <a:ext cx="5563871" cy="4460862"/>
          </a:xfrm>
          <a:prstGeom prst="rect">
            <a:avLst/>
          </a:prstGeom>
        </p:spPr>
      </p:pic>
    </p:spTree>
    <p:extLst>
      <p:ext uri="{BB962C8B-B14F-4D97-AF65-F5344CB8AC3E}">
        <p14:creationId xmlns:p14="http://schemas.microsoft.com/office/powerpoint/2010/main" val="846676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38630EC-33FC-4FC7-B8AE-D2B68DB04DEE}" type="slidenum">
              <a:rPr lang="en-US" smtClean="0"/>
              <a:t>26</a:t>
            </a:fld>
            <a:endParaRPr lang="en-US" dirty="0"/>
          </a:p>
        </p:txBody>
      </p:sp>
      <p:sp>
        <p:nvSpPr>
          <p:cNvPr id="16" name="TextBox 15"/>
          <p:cNvSpPr txBox="1"/>
          <p:nvPr/>
        </p:nvSpPr>
        <p:spPr>
          <a:xfrm>
            <a:off x="244549" y="605666"/>
            <a:ext cx="6271717" cy="707886"/>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Standard Meeting Patterns </a:t>
            </a:r>
          </a:p>
          <a:p>
            <a:r>
              <a:rPr lang="en-US" sz="2000" dirty="0">
                <a:solidFill>
                  <a:schemeClr val="accent1">
                    <a:lumMod val="50000"/>
                  </a:schemeClr>
                </a:solidFill>
                <a:latin typeface="Segoe UI Semibold" panose="020B0702040204020203" pitchFamily="34" charset="0"/>
                <a:cs typeface="Albany WT" panose="020B0604020202020204" pitchFamily="34" charset="0"/>
              </a:rPr>
              <a:t>for 3 Credit Hour Courses Fall and Spring Semesters </a:t>
            </a:r>
          </a:p>
        </p:txBody>
      </p:sp>
      <p:grpSp>
        <p:nvGrpSpPr>
          <p:cNvPr id="7" name="Group 6"/>
          <p:cNvGrpSpPr/>
          <p:nvPr/>
        </p:nvGrpSpPr>
        <p:grpSpPr>
          <a:xfrm>
            <a:off x="6516266" y="766784"/>
            <a:ext cx="6447259" cy="5883002"/>
            <a:chOff x="6516265" y="1024741"/>
            <a:chExt cx="6447259" cy="5786804"/>
          </a:xfrm>
        </p:grpSpPr>
        <p:sp>
          <p:nvSpPr>
            <p:cNvPr id="14" name="Rounded Rectangle 13"/>
            <p:cNvSpPr/>
            <p:nvPr/>
          </p:nvSpPr>
          <p:spPr>
            <a:xfrm>
              <a:off x="6516265" y="1024741"/>
              <a:ext cx="6447259" cy="5458880"/>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6754038" y="1272428"/>
              <a:ext cx="4809312" cy="5539117"/>
              <a:chOff x="6767286" y="1158128"/>
              <a:chExt cx="4809312" cy="5539117"/>
            </a:xfrm>
          </p:grpSpPr>
          <p:sp>
            <p:nvSpPr>
              <p:cNvPr id="15" name="TextBox 14"/>
              <p:cNvSpPr txBox="1"/>
              <p:nvPr/>
            </p:nvSpPr>
            <p:spPr>
              <a:xfrm>
                <a:off x="6767286" y="1158128"/>
                <a:ext cx="4809312" cy="4268688"/>
              </a:xfrm>
              <a:prstGeom prst="rect">
                <a:avLst/>
              </a:prstGeom>
              <a:noFill/>
            </p:spPr>
            <p:txBody>
              <a:bodyPr wrap="square" rtlCol="0">
                <a:spAutoFit/>
              </a:bodyPr>
              <a:lstStyle/>
              <a:p>
                <a:r>
                  <a:rPr lang="en-US" sz="1200" b="1" dirty="0">
                    <a:solidFill>
                      <a:schemeClr val="accent1">
                        <a:lumMod val="50000"/>
                      </a:schemeClr>
                    </a:solidFill>
                    <a:latin typeface="+mj-lt"/>
                  </a:rPr>
                  <a:t>Common Meeting Time: </a:t>
                </a:r>
              </a:p>
              <a:p>
                <a:r>
                  <a:rPr lang="en-US" sz="1200" dirty="0">
                    <a:solidFill>
                      <a:schemeClr val="accent1">
                        <a:lumMod val="50000"/>
                      </a:schemeClr>
                    </a:solidFill>
                    <a:latin typeface="+mj-lt"/>
                  </a:rPr>
                  <a:t>The Provost has declared Thursdays from 12:30PM to 1:50PM to be a “Common Meeting time,” during which time no classes should be scheduled. Make sure that when you are scheduling a section that it does not fall within this time. The only exceptions are lab courses, and hybrid courses that meet face-to-face on Tuesday and then are online on Thursday.</a:t>
                </a:r>
              </a:p>
              <a:p>
                <a:r>
                  <a:rPr lang="en-US" sz="1200" dirty="0">
                    <a:solidFill>
                      <a:schemeClr val="accent1">
                        <a:lumMod val="50000"/>
                      </a:schemeClr>
                    </a:solidFill>
                    <a:latin typeface="+mj-lt"/>
                  </a:rPr>
                  <a:t> </a:t>
                </a:r>
              </a:p>
              <a:p>
                <a:r>
                  <a:rPr lang="en-US" sz="200" dirty="0">
                    <a:solidFill>
                      <a:schemeClr val="accent1">
                        <a:lumMod val="50000"/>
                      </a:schemeClr>
                    </a:solidFill>
                    <a:latin typeface="+mj-lt"/>
                  </a:rPr>
                  <a:t> </a:t>
                </a:r>
                <a:r>
                  <a:rPr lang="en-US" sz="1200" dirty="0">
                    <a:solidFill>
                      <a:schemeClr val="accent1">
                        <a:lumMod val="50000"/>
                      </a:schemeClr>
                    </a:solidFill>
                    <a:latin typeface="+mj-lt"/>
                  </a:rPr>
                  <a:t>*Freshman Level Courses (Catalog </a:t>
                </a:r>
                <a:r>
                  <a:rPr lang="en-US" sz="1200" dirty="0" err="1">
                    <a:solidFill>
                      <a:schemeClr val="accent1">
                        <a:lumMod val="50000"/>
                      </a:schemeClr>
                    </a:solidFill>
                    <a:latin typeface="+mj-lt"/>
                  </a:rPr>
                  <a:t>Nbr</a:t>
                </a:r>
                <a:r>
                  <a:rPr lang="en-US" sz="1200" dirty="0">
                    <a:solidFill>
                      <a:schemeClr val="accent1">
                        <a:lumMod val="50000"/>
                      </a:schemeClr>
                    </a:solidFill>
                    <a:latin typeface="+mj-lt"/>
                  </a:rPr>
                  <a:t> begins with a 1) MUST be scheduled for either a MWF or TR Meeting Pattern</a:t>
                </a:r>
              </a:p>
              <a:p>
                <a:endParaRPr lang="en-US" sz="1200" dirty="0">
                  <a:solidFill>
                    <a:schemeClr val="accent1">
                      <a:lumMod val="50000"/>
                    </a:schemeClr>
                  </a:solidFill>
                  <a:latin typeface="+mj-lt"/>
                </a:endParaRPr>
              </a:p>
              <a:p>
                <a:r>
                  <a:rPr lang="en-US" sz="1200" b="1" dirty="0">
                    <a:solidFill>
                      <a:schemeClr val="accent1">
                        <a:lumMod val="50000"/>
                      </a:schemeClr>
                    </a:solidFill>
                    <a:latin typeface="+mj-lt"/>
                  </a:rPr>
                  <a:t>Reminders:</a:t>
                </a:r>
                <a:r>
                  <a:rPr lang="en-US" sz="1200" dirty="0">
                    <a:solidFill>
                      <a:schemeClr val="accent1">
                        <a:lumMod val="50000"/>
                      </a:schemeClr>
                    </a:solidFill>
                    <a:latin typeface="+mj-lt"/>
                  </a:rPr>
                  <a:t> </a:t>
                </a:r>
              </a:p>
              <a:p>
                <a:pPr marL="171450" lvl="0" indent="-171450">
                  <a:buFont typeface="Arial" panose="020B0604020202020204" pitchFamily="34" charset="0"/>
                  <a:buChar char="•"/>
                </a:pPr>
                <a:r>
                  <a:rPr lang="en-US" sz="1200" dirty="0">
                    <a:solidFill>
                      <a:schemeClr val="accent1">
                        <a:lumMod val="50000"/>
                      </a:schemeClr>
                    </a:solidFill>
                    <a:latin typeface="+mj-lt"/>
                  </a:rPr>
                  <a:t>3 credit hour classes must meet for a minimum of 2250 minutes per semester.  This does include the time allotted for final exams.</a:t>
                </a:r>
              </a:p>
              <a:p>
                <a:pPr marL="171450" lvl="0" indent="-171450">
                  <a:buFont typeface="Arial" panose="020B0604020202020204" pitchFamily="34" charset="0"/>
                  <a:buChar char="•"/>
                </a:pPr>
                <a:r>
                  <a:rPr lang="en-US" sz="1200" dirty="0">
                    <a:solidFill>
                      <a:schemeClr val="accent1">
                        <a:lumMod val="50000"/>
                      </a:schemeClr>
                    </a:solidFill>
                    <a:latin typeface="+mj-lt"/>
                  </a:rPr>
                  <a:t>Course times in the darker shaded boxes are considered night classes.</a:t>
                </a:r>
              </a:p>
              <a:p>
                <a:pPr marL="171450" lvl="0" indent="-171450">
                  <a:buFont typeface="Arial" panose="020B0604020202020204" pitchFamily="34" charset="0"/>
                  <a:buChar char="•"/>
                </a:pPr>
                <a:r>
                  <a:rPr lang="en-US" sz="1200" dirty="0">
                    <a:solidFill>
                      <a:schemeClr val="accent1">
                        <a:lumMod val="50000"/>
                      </a:schemeClr>
                    </a:solidFill>
                    <a:latin typeface="+mj-lt"/>
                  </a:rPr>
                  <a:t>Course offerings for 3 credit hour courses outside the Standard Course Meeting Patterns must receive special approval from the Department Chair, College Dean, and Academic Affairs. </a:t>
                </a:r>
              </a:p>
              <a:p>
                <a:pPr lvl="0"/>
                <a:r>
                  <a:rPr lang="en-US" sz="1200" b="1" dirty="0">
                    <a:solidFill>
                      <a:schemeClr val="accent1">
                        <a:lumMod val="50000"/>
                      </a:schemeClr>
                    </a:solidFill>
                    <a:latin typeface="+mj-lt"/>
                  </a:rPr>
                  <a:t> </a:t>
                </a:r>
                <a:endParaRPr lang="en-US" sz="1200" dirty="0">
                  <a:solidFill>
                    <a:schemeClr val="accent1">
                      <a:lumMod val="50000"/>
                    </a:schemeClr>
                  </a:solidFill>
                  <a:latin typeface="+mj-lt"/>
                </a:endParaRPr>
              </a:p>
              <a:p>
                <a:r>
                  <a:rPr lang="en-US" sz="1200" b="1" dirty="0">
                    <a:solidFill>
                      <a:schemeClr val="accent1">
                        <a:lumMod val="50000"/>
                      </a:schemeClr>
                    </a:solidFill>
                    <a:latin typeface="+mj-lt"/>
                  </a:rPr>
                  <a:t>Standard total minutes of instruction per course:</a:t>
                </a:r>
                <a:endParaRPr lang="en-US" sz="1200" dirty="0">
                  <a:solidFill>
                    <a:schemeClr val="accent1">
                      <a:lumMod val="50000"/>
                    </a:schemeClr>
                  </a:solidFill>
                  <a:latin typeface="+mj-lt"/>
                </a:endParaRPr>
              </a:p>
              <a:p>
                <a:r>
                  <a:rPr lang="en-US" sz="1200" dirty="0">
                    <a:solidFill>
                      <a:schemeClr val="accent1">
                        <a:lumMod val="50000"/>
                      </a:schemeClr>
                    </a:solidFill>
                    <a:latin typeface="+mj-lt"/>
                  </a:rPr>
                  <a:t>For each semester credit hour earned, 750 minutes of instruction are required.  The requirement is the same for Fall, Spring or Summer.</a:t>
                </a:r>
              </a:p>
              <a:p>
                <a:endParaRPr lang="en-US" sz="1200" dirty="0">
                  <a:solidFill>
                    <a:schemeClr val="accent1">
                      <a:lumMod val="50000"/>
                    </a:schemeClr>
                  </a:solidFill>
                  <a:latin typeface="+mj-lt"/>
                </a:endParaRPr>
              </a:p>
              <a:p>
                <a:endParaRPr lang="en-US" sz="1200" dirty="0">
                  <a:solidFill>
                    <a:schemeClr val="accent1">
                      <a:lumMod val="50000"/>
                    </a:schemeClr>
                  </a:solidFill>
                  <a:latin typeface="+mj-lt"/>
                  <a:cs typeface="Albany WT" panose="020B0604020202020204" pitchFamily="34" charset="0"/>
                </a:endParaRPr>
              </a:p>
            </p:txBody>
          </p:sp>
          <p:sp>
            <p:nvSpPr>
              <p:cNvPr id="4" name="Rectangle 3"/>
              <p:cNvSpPr/>
              <p:nvPr/>
            </p:nvSpPr>
            <p:spPr>
              <a:xfrm>
                <a:off x="7163382" y="5496916"/>
                <a:ext cx="3933825" cy="1200329"/>
              </a:xfrm>
              <a:prstGeom prst="rect">
                <a:avLst/>
              </a:prstGeom>
            </p:spPr>
            <p:txBody>
              <a:bodyPr wrap="square" numCol="2">
                <a:spAutoFit/>
              </a:bodyPr>
              <a:lstStyle/>
              <a:p>
                <a:r>
                  <a:rPr lang="en-US" sz="1200" dirty="0">
                    <a:solidFill>
                      <a:schemeClr val="accent1">
                        <a:lumMod val="50000"/>
                      </a:schemeClr>
                    </a:solidFill>
                    <a:latin typeface="+mj-lt"/>
                  </a:rPr>
                  <a:t>1 credit hour = 750 minutes </a:t>
                </a:r>
              </a:p>
              <a:p>
                <a:r>
                  <a:rPr lang="en-US" sz="1200" dirty="0">
                    <a:solidFill>
                      <a:schemeClr val="accent1">
                        <a:lumMod val="50000"/>
                      </a:schemeClr>
                    </a:solidFill>
                    <a:latin typeface="+mj-lt"/>
                  </a:rPr>
                  <a:t>2 credit hour = 1500 minutes</a:t>
                </a:r>
              </a:p>
              <a:p>
                <a:r>
                  <a:rPr lang="en-US" sz="1200" dirty="0">
                    <a:solidFill>
                      <a:schemeClr val="accent1">
                        <a:lumMod val="50000"/>
                      </a:schemeClr>
                    </a:solidFill>
                    <a:latin typeface="+mj-lt"/>
                  </a:rPr>
                  <a:t>3 credit hour = 2250 minutes </a:t>
                </a:r>
              </a:p>
              <a:p>
                <a:endParaRPr lang="en-US" sz="1200" dirty="0">
                  <a:solidFill>
                    <a:schemeClr val="accent1">
                      <a:lumMod val="50000"/>
                    </a:schemeClr>
                  </a:solidFill>
                  <a:latin typeface="+mj-lt"/>
                </a:endParaRPr>
              </a:p>
              <a:p>
                <a:endParaRPr lang="en-US" sz="1200" dirty="0">
                  <a:solidFill>
                    <a:schemeClr val="accent1">
                      <a:lumMod val="50000"/>
                    </a:schemeClr>
                  </a:solidFill>
                  <a:latin typeface="+mj-lt"/>
                </a:endParaRPr>
              </a:p>
              <a:p>
                <a:endParaRPr lang="en-US" sz="1200" dirty="0">
                  <a:solidFill>
                    <a:schemeClr val="accent1">
                      <a:lumMod val="50000"/>
                    </a:schemeClr>
                  </a:solidFill>
                  <a:latin typeface="+mj-lt"/>
                </a:endParaRPr>
              </a:p>
              <a:p>
                <a:r>
                  <a:rPr lang="en-US" sz="1200" dirty="0">
                    <a:solidFill>
                      <a:schemeClr val="accent1">
                        <a:lumMod val="50000"/>
                      </a:schemeClr>
                    </a:solidFill>
                    <a:latin typeface="+mj-lt"/>
                  </a:rPr>
                  <a:t>4 credit hour = 3000 minutes</a:t>
                </a:r>
              </a:p>
              <a:p>
                <a:r>
                  <a:rPr lang="en-US" sz="1200" dirty="0">
                    <a:solidFill>
                      <a:schemeClr val="accent1">
                        <a:lumMod val="50000"/>
                      </a:schemeClr>
                    </a:solidFill>
                    <a:latin typeface="+mj-lt"/>
                  </a:rPr>
                  <a:t>5 credit hour = 3750 minutes</a:t>
                </a:r>
              </a:p>
              <a:p>
                <a:r>
                  <a:rPr lang="en-US" sz="1200" dirty="0">
                    <a:solidFill>
                      <a:schemeClr val="accent1">
                        <a:lumMod val="50000"/>
                      </a:schemeClr>
                    </a:solidFill>
                    <a:latin typeface="+mj-lt"/>
                  </a:rPr>
                  <a:t>6 credit hour = 4500 minutes</a:t>
                </a:r>
              </a:p>
            </p:txBody>
          </p:sp>
        </p:grpSp>
      </p:grpSp>
      <p:grpSp>
        <p:nvGrpSpPr>
          <p:cNvPr id="17" name="Group 16"/>
          <p:cNvGrpSpPr/>
          <p:nvPr/>
        </p:nvGrpSpPr>
        <p:grpSpPr>
          <a:xfrm>
            <a:off x="3713753" y="77119"/>
            <a:ext cx="8478247" cy="650528"/>
            <a:chOff x="3713753" y="77119"/>
            <a:chExt cx="8478247" cy="650528"/>
          </a:xfrm>
        </p:grpSpPr>
        <p:sp>
          <p:nvSpPr>
            <p:cNvPr id="18" name="Rectangle 17"/>
            <p:cNvSpPr/>
            <p:nvPr/>
          </p:nvSpPr>
          <p:spPr>
            <a:xfrm>
              <a:off x="3713753" y="358315"/>
              <a:ext cx="8478247" cy="369332"/>
            </a:xfrm>
            <a:prstGeom prst="rect">
              <a:avLst/>
            </a:prstGeom>
          </p:spPr>
          <p:txBody>
            <a:bodyPr wrap="squar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Schedule New Course | Basic Data | </a:t>
              </a:r>
              <a:r>
                <a:rPr lang="en-US" dirty="0">
                  <a:solidFill>
                    <a:schemeClr val="accent1">
                      <a:lumMod val="50000"/>
                    </a:schemeClr>
                  </a:solidFill>
                  <a:latin typeface="Segoe UI Light" panose="020B0502040204020203" pitchFamily="34" charset="0"/>
                  <a:cs typeface="Albany WT" panose="020B0604020202020204" pitchFamily="34" charset="0"/>
                </a:rPr>
                <a:t>{Meetings}</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Enrollment </a:t>
              </a:r>
              <a:r>
                <a:rPr lang="en-US" dirty="0" err="1">
                  <a:solidFill>
                    <a:schemeClr val="accent1">
                      <a:lumMod val="40000"/>
                      <a:lumOff val="60000"/>
                    </a:schemeClr>
                  </a:solidFill>
                  <a:latin typeface="Segoe UI Light" panose="020B0502040204020203" pitchFamily="34" charset="0"/>
                  <a:cs typeface="Albany WT" panose="020B0604020202020204" pitchFamily="34" charset="0"/>
                </a:rPr>
                <a:t>Cntrl</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Reserve Cap | Notes </a:t>
              </a:r>
              <a:endParaRPr lang="en-US" dirty="0">
                <a:solidFill>
                  <a:schemeClr val="accent1">
                    <a:lumMod val="40000"/>
                    <a:lumOff val="60000"/>
                  </a:schemeClr>
                </a:solidFill>
              </a:endParaRPr>
            </a:p>
          </p:txBody>
        </p:sp>
        <p:sp>
          <p:nvSpPr>
            <p:cNvPr id="19" name="Rectangle 18"/>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a:t>
              </a:r>
              <a:r>
                <a:rPr lang="en-US" b="1" dirty="0">
                  <a:solidFill>
                    <a:schemeClr val="accent1">
                      <a:lumMod val="50000"/>
                    </a:schemeClr>
                  </a:solidFill>
                </a:rPr>
                <a:t>2. Your First Class  </a:t>
              </a:r>
              <a:r>
                <a:rPr lang="en-US" b="1" dirty="0">
                  <a:solidFill>
                    <a:schemeClr val="accent1">
                      <a:lumMod val="40000"/>
                      <a:lumOff val="60000"/>
                    </a:schemeClr>
                  </a:solidFill>
                </a:rPr>
                <a:t>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graphicFrame>
        <p:nvGraphicFramePr>
          <p:cNvPr id="2" name="Table 1">
            <a:extLst>
              <a:ext uri="{FF2B5EF4-FFF2-40B4-BE49-F238E27FC236}">
                <a16:creationId xmlns:a16="http://schemas.microsoft.com/office/drawing/2014/main" id="{3176158A-DFD7-4362-A5FF-FE2B6FEB7BDD}"/>
              </a:ext>
            </a:extLst>
          </p:cNvPr>
          <p:cNvGraphicFramePr>
            <a:graphicFrameLocks noGrp="1"/>
          </p:cNvGraphicFramePr>
          <p:nvPr>
            <p:extLst>
              <p:ext uri="{D42A27DB-BD31-4B8C-83A1-F6EECF244321}">
                <p14:modId xmlns:p14="http://schemas.microsoft.com/office/powerpoint/2010/main" val="3093858567"/>
              </p:ext>
            </p:extLst>
          </p:nvPr>
        </p:nvGraphicFramePr>
        <p:xfrm>
          <a:off x="369466" y="1560903"/>
          <a:ext cx="6146800" cy="3653633"/>
        </p:xfrm>
        <a:graphic>
          <a:graphicData uri="http://schemas.openxmlformats.org/drawingml/2006/table">
            <a:tbl>
              <a:tblPr>
                <a:tableStyleId>{5C22544A-7EE6-4342-B048-85BDC9FD1C3A}</a:tableStyleId>
              </a:tblPr>
              <a:tblGrid>
                <a:gridCol w="825265">
                  <a:extLst>
                    <a:ext uri="{9D8B030D-6E8A-4147-A177-3AD203B41FA5}">
                      <a16:colId xmlns:a16="http://schemas.microsoft.com/office/drawing/2014/main" val="2641562600"/>
                    </a:ext>
                  </a:extLst>
                </a:gridCol>
                <a:gridCol w="825265">
                  <a:extLst>
                    <a:ext uri="{9D8B030D-6E8A-4147-A177-3AD203B41FA5}">
                      <a16:colId xmlns:a16="http://schemas.microsoft.com/office/drawing/2014/main" val="3474312899"/>
                    </a:ext>
                  </a:extLst>
                </a:gridCol>
                <a:gridCol w="825265">
                  <a:extLst>
                    <a:ext uri="{9D8B030D-6E8A-4147-A177-3AD203B41FA5}">
                      <a16:colId xmlns:a16="http://schemas.microsoft.com/office/drawing/2014/main" val="2596722953"/>
                    </a:ext>
                  </a:extLst>
                </a:gridCol>
                <a:gridCol w="825265">
                  <a:extLst>
                    <a:ext uri="{9D8B030D-6E8A-4147-A177-3AD203B41FA5}">
                      <a16:colId xmlns:a16="http://schemas.microsoft.com/office/drawing/2014/main" val="2942006325"/>
                    </a:ext>
                  </a:extLst>
                </a:gridCol>
                <a:gridCol w="711435">
                  <a:extLst>
                    <a:ext uri="{9D8B030D-6E8A-4147-A177-3AD203B41FA5}">
                      <a16:colId xmlns:a16="http://schemas.microsoft.com/office/drawing/2014/main" val="1776810598"/>
                    </a:ext>
                  </a:extLst>
                </a:gridCol>
                <a:gridCol w="711435">
                  <a:extLst>
                    <a:ext uri="{9D8B030D-6E8A-4147-A177-3AD203B41FA5}">
                      <a16:colId xmlns:a16="http://schemas.microsoft.com/office/drawing/2014/main" val="756475679"/>
                    </a:ext>
                  </a:extLst>
                </a:gridCol>
                <a:gridCol w="711435">
                  <a:extLst>
                    <a:ext uri="{9D8B030D-6E8A-4147-A177-3AD203B41FA5}">
                      <a16:colId xmlns:a16="http://schemas.microsoft.com/office/drawing/2014/main" val="764979869"/>
                    </a:ext>
                  </a:extLst>
                </a:gridCol>
                <a:gridCol w="711435">
                  <a:extLst>
                    <a:ext uri="{9D8B030D-6E8A-4147-A177-3AD203B41FA5}">
                      <a16:colId xmlns:a16="http://schemas.microsoft.com/office/drawing/2014/main" val="2420858131"/>
                    </a:ext>
                  </a:extLst>
                </a:gridCol>
              </a:tblGrid>
              <a:tr h="247650">
                <a:tc gridSpan="8">
                  <a:txBody>
                    <a:bodyPr/>
                    <a:lstStyle/>
                    <a:p>
                      <a:pPr algn="ctr" fontAlgn="b"/>
                      <a:r>
                        <a:rPr lang="en-US" sz="1400" u="none" strike="noStrike" dirty="0">
                          <a:effectLst/>
                        </a:rPr>
                        <a:t>Standard Meeting Times</a:t>
                      </a:r>
                      <a:endParaRPr lang="en-US"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974917"/>
                  </a:ext>
                </a:extLst>
              </a:tr>
              <a:tr h="238125">
                <a:tc gridSpan="2">
                  <a:txBody>
                    <a:bodyPr/>
                    <a:lstStyle/>
                    <a:p>
                      <a:pPr algn="ctr" fontAlgn="ctr"/>
                      <a:r>
                        <a:rPr lang="en-US" sz="1400" u="none" strike="noStrike">
                          <a:effectLst/>
                        </a:rPr>
                        <a:t>MWF</a:t>
                      </a:r>
                      <a:endParaRPr lang="en-US"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en-US" sz="1400" u="none" strike="noStrike">
                          <a:effectLst/>
                        </a:rPr>
                        <a:t>TR</a:t>
                      </a:r>
                      <a:endParaRPr lang="en-US"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en-US" sz="1400" u="none" strike="noStrike">
                          <a:effectLst/>
                        </a:rPr>
                        <a:t>MW</a:t>
                      </a:r>
                      <a:endParaRPr lang="en-US"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en-US" sz="1400" u="none" strike="noStrike">
                          <a:effectLst/>
                        </a:rPr>
                        <a:t>T-F</a:t>
                      </a:r>
                      <a:endParaRPr lang="en-US"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081184871"/>
                  </a:ext>
                </a:extLst>
              </a:tr>
              <a:tr h="238125">
                <a:tc gridSpan="2">
                  <a:txBody>
                    <a:bodyPr/>
                    <a:lstStyle/>
                    <a:p>
                      <a:pPr algn="ctr" fontAlgn="ctr"/>
                      <a:r>
                        <a:rPr lang="en-US" sz="1400" u="none" strike="noStrike">
                          <a:effectLst/>
                        </a:rPr>
                        <a:t>55 minutes</a:t>
                      </a:r>
                      <a:endParaRPr lang="en-US"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en-US" sz="1400" u="none" strike="noStrike">
                          <a:effectLst/>
                        </a:rPr>
                        <a:t>80 minutes</a:t>
                      </a:r>
                      <a:endParaRPr lang="en-US"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en-US" sz="1400" u="none" strike="noStrike">
                          <a:effectLst/>
                        </a:rPr>
                        <a:t>85 minutes</a:t>
                      </a:r>
                      <a:endParaRPr lang="en-US"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en-US" sz="1400" u="none" strike="noStrike">
                          <a:effectLst/>
                        </a:rPr>
                        <a:t>165</a:t>
                      </a:r>
                      <a:endParaRPr lang="en-US"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026468759"/>
                  </a:ext>
                </a:extLst>
              </a:tr>
              <a:tr h="238125">
                <a:tc>
                  <a:txBody>
                    <a:bodyPr/>
                    <a:lstStyle/>
                    <a:p>
                      <a:pPr algn="ctr" fontAlgn="ctr"/>
                      <a:r>
                        <a:rPr lang="en-US" sz="1400" u="none" strike="noStrike">
                          <a:effectLst/>
                        </a:rPr>
                        <a:t>Start</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End</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Start</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End</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Start</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End</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Start</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End</a:t>
                      </a:r>
                      <a:endParaRPr lang="en-US"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69107141"/>
                  </a:ext>
                </a:extLst>
              </a:tr>
              <a:tr h="238125">
                <a:tc>
                  <a:txBody>
                    <a:bodyPr/>
                    <a:lstStyle/>
                    <a:p>
                      <a:pPr algn="ctr" fontAlgn="ctr"/>
                      <a:r>
                        <a:rPr lang="en-US" sz="1400" u="none" strike="noStrike">
                          <a:effectLst/>
                        </a:rPr>
                        <a:t>8:00 AM</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8:55 AM</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8:00 AM</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9:20 AM</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97807078"/>
                  </a:ext>
                </a:extLst>
              </a:tr>
              <a:tr h="238125">
                <a:tc>
                  <a:txBody>
                    <a:bodyPr/>
                    <a:lstStyle/>
                    <a:p>
                      <a:pPr algn="ctr" fontAlgn="ctr"/>
                      <a:r>
                        <a:rPr lang="en-US" sz="1400" u="none" strike="noStrike">
                          <a:effectLst/>
                        </a:rPr>
                        <a:t>9:05 AM</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10:00 AM</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9:30 AM</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10:50 AM</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22352580"/>
                  </a:ext>
                </a:extLst>
              </a:tr>
              <a:tr h="338933">
                <a:tc>
                  <a:txBody>
                    <a:bodyPr/>
                    <a:lstStyle/>
                    <a:p>
                      <a:pPr algn="ctr" fontAlgn="ctr"/>
                      <a:r>
                        <a:rPr lang="en-US" sz="1400" u="none" strike="noStrike">
                          <a:effectLst/>
                        </a:rPr>
                        <a:t>10:10 AM</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11:05 AM</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11:00 AM</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12:20 PM</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37881644"/>
                  </a:ext>
                </a:extLst>
              </a:tr>
              <a:tr h="238125">
                <a:tc>
                  <a:txBody>
                    <a:bodyPr/>
                    <a:lstStyle/>
                    <a:p>
                      <a:pPr algn="ctr" fontAlgn="ctr"/>
                      <a:r>
                        <a:rPr lang="en-US" sz="1400" u="none" strike="noStrike">
                          <a:effectLst/>
                        </a:rPr>
                        <a:t>11:15 AM</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12:10 PM</a:t>
                      </a:r>
                      <a:endParaRPr lang="en-US" sz="1400" b="1" i="0" u="none" strike="noStrike">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en-US" sz="1400" u="none" strike="noStrike" dirty="0">
                          <a:effectLst/>
                        </a:rPr>
                        <a:t>No Scheduling</a:t>
                      </a:r>
                      <a:endParaRPr lang="en-US" sz="1400" b="1" i="0" u="none" strike="noStrike" dirty="0">
                        <a:solidFill>
                          <a:srgbClr val="FFFFFF"/>
                        </a:solidFill>
                        <a:effectLst/>
                        <a:latin typeface="Calibri" panose="020F0502020204030204" pitchFamily="34" charset="0"/>
                      </a:endParaRPr>
                    </a:p>
                  </a:txBody>
                  <a:tcPr marL="9525" marR="9525" marT="9525" marB="0" anchor="ctr">
                    <a:solidFill>
                      <a:srgbClr val="FF3300"/>
                    </a:solidFill>
                  </a:tcPr>
                </a:tc>
                <a:tc hMerge="1">
                  <a:txBody>
                    <a:bodyPr/>
                    <a:lstStyle/>
                    <a:p>
                      <a:endParaRPr lang="en-US"/>
                    </a:p>
                  </a:txBody>
                  <a:tcPr/>
                </a:tc>
                <a:tc>
                  <a:txBody>
                    <a:bodyPr/>
                    <a:lstStyle/>
                    <a:p>
                      <a:pPr algn="ctr"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83319460"/>
                  </a:ext>
                </a:extLst>
              </a:tr>
              <a:tr h="238125">
                <a:tc>
                  <a:txBody>
                    <a:bodyPr/>
                    <a:lstStyle/>
                    <a:p>
                      <a:pPr algn="ctr" fontAlgn="ctr"/>
                      <a:r>
                        <a:rPr lang="en-US" sz="1400" u="none" strike="noStrike">
                          <a:effectLst/>
                        </a:rPr>
                        <a:t>12:20 PM</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1:15 PM</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2:00 PM</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3:20 PM</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2:30 PM</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3:55 PM</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54258781"/>
                  </a:ext>
                </a:extLst>
              </a:tr>
              <a:tr h="238125">
                <a:tc>
                  <a:txBody>
                    <a:bodyPr/>
                    <a:lstStyle/>
                    <a:p>
                      <a:pPr algn="ctr" fontAlgn="ctr"/>
                      <a:r>
                        <a:rPr lang="en-US" sz="1400" u="none" strike="noStrike">
                          <a:effectLst/>
                        </a:rPr>
                        <a:t>1:25 PM</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2:20 PM</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3:30 PM</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4:50 PM</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4:05 PM</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5:30 PM</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78140971"/>
                  </a:ext>
                </a:extLst>
              </a:tr>
              <a:tr h="238125">
                <a:tc>
                  <a:txBody>
                    <a:bodyPr/>
                    <a:lstStyle/>
                    <a:p>
                      <a:pPr algn="ctr"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highlight>
                            <a:srgbClr val="5B9BD5"/>
                          </a:highlight>
                        </a:rPr>
                        <a:t>5:30 PM</a:t>
                      </a:r>
                      <a:endParaRPr lang="en-US" sz="1400" b="1" i="0" u="none" strike="noStrike" dirty="0">
                        <a:solidFill>
                          <a:srgbClr val="000000"/>
                        </a:solidFill>
                        <a:effectLst/>
                        <a:highlight>
                          <a:srgbClr val="5B9BD5"/>
                        </a:highlight>
                        <a:latin typeface="Calibri" panose="020F0502020204030204" pitchFamily="34" charset="0"/>
                      </a:endParaRPr>
                    </a:p>
                  </a:txBody>
                  <a:tcPr marL="9525" marR="9525" marT="9525" marB="0" anchor="ctr"/>
                </a:tc>
                <a:tc>
                  <a:txBody>
                    <a:bodyPr/>
                    <a:lstStyle/>
                    <a:p>
                      <a:pPr algn="ctr" fontAlgn="ctr"/>
                      <a:r>
                        <a:rPr lang="en-US" sz="1400" u="none" strike="noStrike">
                          <a:effectLst/>
                          <a:highlight>
                            <a:srgbClr val="5B9BD5"/>
                          </a:highlight>
                        </a:rPr>
                        <a:t>6:50 PM</a:t>
                      </a:r>
                      <a:endParaRPr lang="en-US" sz="1400" b="1" i="0" u="none" strike="noStrike">
                        <a:solidFill>
                          <a:srgbClr val="000000"/>
                        </a:solidFill>
                        <a:effectLst/>
                        <a:highlight>
                          <a:srgbClr val="5B9BD5"/>
                        </a:highlight>
                        <a:latin typeface="Calibri" panose="020F0502020204030204" pitchFamily="34" charset="0"/>
                      </a:endParaRPr>
                    </a:p>
                  </a:txBody>
                  <a:tcPr marL="9525" marR="9525" marT="9525" marB="0" anchor="ctr"/>
                </a:tc>
                <a:tc>
                  <a:txBody>
                    <a:bodyPr/>
                    <a:lstStyle/>
                    <a:p>
                      <a:pPr algn="ctr" fontAlgn="ctr"/>
                      <a:r>
                        <a:rPr lang="en-US" sz="1400" u="none" strike="noStrike">
                          <a:effectLst/>
                          <a:highlight>
                            <a:srgbClr val="5B9BD5"/>
                          </a:highlight>
                        </a:rPr>
                        <a:t>5:40 PM</a:t>
                      </a:r>
                      <a:endParaRPr lang="en-US" sz="1400" b="1" i="0" u="none" strike="noStrike">
                        <a:solidFill>
                          <a:srgbClr val="000000"/>
                        </a:solidFill>
                        <a:effectLst/>
                        <a:highlight>
                          <a:srgbClr val="5B9BD5"/>
                        </a:highlight>
                        <a:latin typeface="Calibri" panose="020F0502020204030204" pitchFamily="34" charset="0"/>
                      </a:endParaRPr>
                    </a:p>
                  </a:txBody>
                  <a:tcPr marL="9525" marR="9525" marT="9525" marB="0" anchor="ctr"/>
                </a:tc>
                <a:tc>
                  <a:txBody>
                    <a:bodyPr/>
                    <a:lstStyle/>
                    <a:p>
                      <a:pPr algn="ctr" fontAlgn="ctr"/>
                      <a:r>
                        <a:rPr lang="en-US" sz="1400" u="none" strike="noStrike">
                          <a:effectLst/>
                          <a:highlight>
                            <a:srgbClr val="5B9BD5"/>
                          </a:highlight>
                        </a:rPr>
                        <a:t>7:05 PM</a:t>
                      </a:r>
                      <a:endParaRPr lang="en-US" sz="1400" b="1" i="0" u="none" strike="noStrike">
                        <a:solidFill>
                          <a:srgbClr val="000000"/>
                        </a:solidFill>
                        <a:effectLst/>
                        <a:highlight>
                          <a:srgbClr val="5B9BD5"/>
                        </a:highlight>
                        <a:latin typeface="Calibri" panose="020F0502020204030204" pitchFamily="34" charset="0"/>
                      </a:endParaRPr>
                    </a:p>
                  </a:txBody>
                  <a:tcPr marL="9525" marR="9525" marT="9525" marB="0" anchor="ctr"/>
                </a:tc>
                <a:tc>
                  <a:txBody>
                    <a:bodyPr/>
                    <a:lstStyle/>
                    <a:p>
                      <a:pPr algn="ctr" fontAlgn="ctr"/>
                      <a:r>
                        <a:rPr lang="en-US" sz="1400" u="none" strike="noStrike">
                          <a:effectLst/>
                          <a:highlight>
                            <a:srgbClr val="5B9BD5"/>
                          </a:highlight>
                        </a:rPr>
                        <a:t>5:00 PM</a:t>
                      </a:r>
                      <a:endParaRPr lang="en-US" sz="1400" b="1" i="0" u="none" strike="noStrike">
                        <a:solidFill>
                          <a:srgbClr val="000000"/>
                        </a:solidFill>
                        <a:effectLst/>
                        <a:highlight>
                          <a:srgbClr val="5B9BD5"/>
                        </a:highlight>
                        <a:latin typeface="Calibri" panose="020F0502020204030204" pitchFamily="34" charset="0"/>
                      </a:endParaRPr>
                    </a:p>
                  </a:txBody>
                  <a:tcPr marL="9525" marR="9525" marT="9525" marB="0" anchor="ctr"/>
                </a:tc>
                <a:tc>
                  <a:txBody>
                    <a:bodyPr/>
                    <a:lstStyle/>
                    <a:p>
                      <a:pPr algn="ctr" fontAlgn="ctr"/>
                      <a:r>
                        <a:rPr lang="en-US" sz="1400" u="none" strike="noStrike">
                          <a:effectLst/>
                          <a:highlight>
                            <a:srgbClr val="5B9BD5"/>
                          </a:highlight>
                        </a:rPr>
                        <a:t>7:45 PM</a:t>
                      </a:r>
                      <a:endParaRPr lang="en-US" sz="1400" b="1" i="0" u="none" strike="noStrike">
                        <a:solidFill>
                          <a:srgbClr val="000000"/>
                        </a:solidFill>
                        <a:effectLst/>
                        <a:highlight>
                          <a:srgbClr val="5B9BD5"/>
                        </a:highlight>
                        <a:latin typeface="Calibri" panose="020F0502020204030204" pitchFamily="34" charset="0"/>
                      </a:endParaRPr>
                    </a:p>
                  </a:txBody>
                  <a:tcPr marL="9525" marR="9525" marT="9525" marB="0" anchor="ctr"/>
                </a:tc>
                <a:extLst>
                  <a:ext uri="{0D108BD9-81ED-4DB2-BD59-A6C34878D82A}">
                    <a16:rowId xmlns:a16="http://schemas.microsoft.com/office/drawing/2014/main" val="4061890883"/>
                  </a:ext>
                </a:extLst>
              </a:tr>
              <a:tr h="238125">
                <a:tc>
                  <a:txBody>
                    <a:bodyPr/>
                    <a:lstStyle/>
                    <a:p>
                      <a:pPr algn="ctr"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highlight>
                            <a:srgbClr val="5B9BD5"/>
                          </a:highlight>
                        </a:rPr>
                        <a:t>6:00 PM</a:t>
                      </a:r>
                      <a:endParaRPr lang="en-US" sz="1400" b="1" i="0" u="none" strike="noStrike" dirty="0">
                        <a:solidFill>
                          <a:srgbClr val="000000"/>
                        </a:solidFill>
                        <a:effectLst/>
                        <a:highlight>
                          <a:srgbClr val="5B9BD5"/>
                        </a:highlight>
                        <a:latin typeface="Calibri" panose="020F0502020204030204" pitchFamily="34" charset="0"/>
                      </a:endParaRPr>
                    </a:p>
                  </a:txBody>
                  <a:tcPr marL="9525" marR="9525" marT="9525" marB="0" anchor="ctr"/>
                </a:tc>
                <a:tc>
                  <a:txBody>
                    <a:bodyPr/>
                    <a:lstStyle/>
                    <a:p>
                      <a:pPr algn="ctr" fontAlgn="ctr"/>
                      <a:r>
                        <a:rPr lang="en-US" sz="1400" u="none" strike="noStrike" dirty="0">
                          <a:effectLst/>
                          <a:highlight>
                            <a:srgbClr val="5B9BD5"/>
                          </a:highlight>
                        </a:rPr>
                        <a:t>7:20 PM</a:t>
                      </a:r>
                      <a:endParaRPr lang="en-US" sz="1400" b="1" i="0" u="none" strike="noStrike" dirty="0">
                        <a:solidFill>
                          <a:srgbClr val="000000"/>
                        </a:solidFill>
                        <a:effectLst/>
                        <a:highlight>
                          <a:srgbClr val="5B9BD5"/>
                        </a:highlight>
                        <a:latin typeface="Calibri" panose="020F0502020204030204" pitchFamily="34" charset="0"/>
                      </a:endParaRPr>
                    </a:p>
                  </a:txBody>
                  <a:tcPr marL="9525" marR="9525" marT="9525" marB="0" anchor="ctr"/>
                </a:tc>
                <a:tc>
                  <a:txBody>
                    <a:bodyPr/>
                    <a:lstStyle/>
                    <a:p>
                      <a:pPr algn="ctr" fontAlgn="ctr"/>
                      <a:r>
                        <a:rPr lang="en-US" sz="1400" u="none" strike="noStrike" dirty="0">
                          <a:effectLst/>
                          <a:highlight>
                            <a:srgbClr val="5B9BD5"/>
                          </a:highlight>
                        </a:rPr>
                        <a:t>6:00 PM</a:t>
                      </a:r>
                      <a:endParaRPr lang="en-US" sz="1400" b="1" i="0" u="none" strike="noStrike" dirty="0">
                        <a:solidFill>
                          <a:srgbClr val="000000"/>
                        </a:solidFill>
                        <a:effectLst/>
                        <a:highlight>
                          <a:srgbClr val="5B9BD5"/>
                        </a:highlight>
                        <a:latin typeface="Calibri" panose="020F0502020204030204" pitchFamily="34" charset="0"/>
                      </a:endParaRPr>
                    </a:p>
                  </a:txBody>
                  <a:tcPr marL="9525" marR="9525" marT="9525" marB="0" anchor="ctr"/>
                </a:tc>
                <a:tc>
                  <a:txBody>
                    <a:bodyPr/>
                    <a:lstStyle/>
                    <a:p>
                      <a:pPr algn="ctr" fontAlgn="ctr"/>
                      <a:r>
                        <a:rPr lang="en-US" sz="1400" u="none" strike="noStrike">
                          <a:effectLst/>
                          <a:highlight>
                            <a:srgbClr val="5B9BD5"/>
                          </a:highlight>
                        </a:rPr>
                        <a:t>7:25 PM</a:t>
                      </a:r>
                      <a:endParaRPr lang="en-US" sz="1400" b="1" i="0" u="none" strike="noStrike">
                        <a:solidFill>
                          <a:srgbClr val="000000"/>
                        </a:solidFill>
                        <a:effectLst/>
                        <a:highlight>
                          <a:srgbClr val="5B9BD5"/>
                        </a:highlight>
                        <a:latin typeface="Calibri" panose="020F0502020204030204" pitchFamily="34" charset="0"/>
                      </a:endParaRPr>
                    </a:p>
                  </a:txBody>
                  <a:tcPr marL="9525" marR="9525" marT="9525" marB="0" anchor="ctr"/>
                </a:tc>
                <a:tc>
                  <a:txBody>
                    <a:bodyPr/>
                    <a:lstStyle/>
                    <a:p>
                      <a:pPr algn="ctr" fontAlgn="ctr"/>
                      <a:r>
                        <a:rPr lang="en-US" sz="1400" u="none" strike="noStrike">
                          <a:effectLst/>
                          <a:highlight>
                            <a:srgbClr val="5B9BD5"/>
                          </a:highlight>
                        </a:rPr>
                        <a:t>6:00 PM</a:t>
                      </a:r>
                      <a:endParaRPr lang="en-US" sz="1400" b="1" i="0" u="none" strike="noStrike">
                        <a:solidFill>
                          <a:srgbClr val="000000"/>
                        </a:solidFill>
                        <a:effectLst/>
                        <a:highlight>
                          <a:srgbClr val="5B9BD5"/>
                        </a:highlight>
                        <a:latin typeface="Calibri" panose="020F0502020204030204" pitchFamily="34" charset="0"/>
                      </a:endParaRPr>
                    </a:p>
                  </a:txBody>
                  <a:tcPr marL="9525" marR="9525" marT="9525" marB="0" anchor="ctr"/>
                </a:tc>
                <a:tc>
                  <a:txBody>
                    <a:bodyPr/>
                    <a:lstStyle/>
                    <a:p>
                      <a:pPr algn="ctr" fontAlgn="ctr"/>
                      <a:r>
                        <a:rPr lang="en-US" sz="1400" u="none" strike="noStrike" dirty="0">
                          <a:effectLst/>
                          <a:highlight>
                            <a:srgbClr val="5B9BD5"/>
                          </a:highlight>
                        </a:rPr>
                        <a:t>8:45 PM</a:t>
                      </a:r>
                      <a:endParaRPr lang="en-US" sz="1400" b="1" i="0" u="none" strike="noStrike" dirty="0">
                        <a:solidFill>
                          <a:srgbClr val="000000"/>
                        </a:solidFill>
                        <a:effectLst/>
                        <a:highlight>
                          <a:srgbClr val="5B9BD5"/>
                        </a:highlight>
                        <a:latin typeface="Calibri" panose="020F0502020204030204" pitchFamily="34" charset="0"/>
                      </a:endParaRPr>
                    </a:p>
                  </a:txBody>
                  <a:tcPr marL="9525" marR="9525" marT="9525" marB="0" anchor="ctr"/>
                </a:tc>
                <a:extLst>
                  <a:ext uri="{0D108BD9-81ED-4DB2-BD59-A6C34878D82A}">
                    <a16:rowId xmlns:a16="http://schemas.microsoft.com/office/drawing/2014/main" val="3488886868"/>
                  </a:ext>
                </a:extLst>
              </a:tr>
              <a:tr h="238125">
                <a:tc>
                  <a:txBody>
                    <a:bodyPr/>
                    <a:lstStyle/>
                    <a:p>
                      <a:pPr algn="ctr"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highlight>
                            <a:srgbClr val="5B9BD5"/>
                          </a:highlight>
                        </a:rPr>
                        <a:t>7:00 PM</a:t>
                      </a:r>
                      <a:endParaRPr lang="en-US" sz="1400" b="1" i="0" u="none" strike="noStrike">
                        <a:solidFill>
                          <a:srgbClr val="000000"/>
                        </a:solidFill>
                        <a:effectLst/>
                        <a:highlight>
                          <a:srgbClr val="5B9BD5"/>
                        </a:highlight>
                        <a:latin typeface="Calibri" panose="020F0502020204030204" pitchFamily="34" charset="0"/>
                      </a:endParaRPr>
                    </a:p>
                  </a:txBody>
                  <a:tcPr marL="9525" marR="9525" marT="9525" marB="0" anchor="ctr"/>
                </a:tc>
                <a:tc>
                  <a:txBody>
                    <a:bodyPr/>
                    <a:lstStyle/>
                    <a:p>
                      <a:pPr algn="ctr" fontAlgn="ctr"/>
                      <a:r>
                        <a:rPr lang="en-US" sz="1400" u="none" strike="noStrike">
                          <a:effectLst/>
                          <a:highlight>
                            <a:srgbClr val="5B9BD5"/>
                          </a:highlight>
                        </a:rPr>
                        <a:t>8:20 PM</a:t>
                      </a:r>
                      <a:endParaRPr lang="en-US" sz="1400" b="1" i="0" u="none" strike="noStrike">
                        <a:solidFill>
                          <a:srgbClr val="000000"/>
                        </a:solidFill>
                        <a:effectLst/>
                        <a:highlight>
                          <a:srgbClr val="5B9BD5"/>
                        </a:highlight>
                        <a:latin typeface="Calibri" panose="020F0502020204030204" pitchFamily="34" charset="0"/>
                      </a:endParaRPr>
                    </a:p>
                  </a:txBody>
                  <a:tcPr marL="9525" marR="9525" marT="9525" marB="0" anchor="ctr"/>
                </a:tc>
                <a:tc>
                  <a:txBody>
                    <a:bodyPr/>
                    <a:lstStyle/>
                    <a:p>
                      <a:pPr algn="ctr" fontAlgn="ctr"/>
                      <a:r>
                        <a:rPr lang="en-US" sz="1400" u="none" strike="noStrike" dirty="0">
                          <a:effectLst/>
                          <a:highlight>
                            <a:srgbClr val="5B9BD5"/>
                          </a:highlight>
                        </a:rPr>
                        <a:t>7:00 PM</a:t>
                      </a:r>
                      <a:endParaRPr lang="en-US" sz="1400" b="1" i="0" u="none" strike="noStrike" dirty="0">
                        <a:solidFill>
                          <a:srgbClr val="000000"/>
                        </a:solidFill>
                        <a:effectLst/>
                        <a:highlight>
                          <a:srgbClr val="5B9BD5"/>
                        </a:highlight>
                        <a:latin typeface="Calibri" panose="020F0502020204030204" pitchFamily="34" charset="0"/>
                      </a:endParaRPr>
                    </a:p>
                  </a:txBody>
                  <a:tcPr marL="9525" marR="9525" marT="9525" marB="0" anchor="ctr"/>
                </a:tc>
                <a:tc>
                  <a:txBody>
                    <a:bodyPr/>
                    <a:lstStyle/>
                    <a:p>
                      <a:pPr algn="ctr" fontAlgn="ctr"/>
                      <a:r>
                        <a:rPr lang="en-US" sz="1400" u="none" strike="noStrike" dirty="0">
                          <a:effectLst/>
                          <a:highlight>
                            <a:srgbClr val="5B9BD5"/>
                          </a:highlight>
                        </a:rPr>
                        <a:t>8:25 PM</a:t>
                      </a:r>
                      <a:endParaRPr lang="en-US" sz="1400" b="1" i="0" u="none" strike="noStrike" dirty="0">
                        <a:solidFill>
                          <a:srgbClr val="000000"/>
                        </a:solidFill>
                        <a:effectLst/>
                        <a:highlight>
                          <a:srgbClr val="5B9BD5"/>
                        </a:highlight>
                        <a:latin typeface="Calibri" panose="020F0502020204030204" pitchFamily="34" charset="0"/>
                      </a:endParaRPr>
                    </a:p>
                  </a:txBody>
                  <a:tcPr marL="9525" marR="9525" marT="9525" marB="0" anchor="ctr"/>
                </a:tc>
                <a:tc>
                  <a:txBody>
                    <a:bodyPr/>
                    <a:lstStyle/>
                    <a:p>
                      <a:pPr algn="ctr" fontAlgn="ctr"/>
                      <a:r>
                        <a:rPr lang="en-US" sz="1400" u="none" strike="noStrike" dirty="0">
                          <a:effectLst/>
                          <a:highlight>
                            <a:srgbClr val="5B9BD5"/>
                          </a:highlight>
                        </a:rPr>
                        <a:t> </a:t>
                      </a:r>
                      <a:endParaRPr lang="en-US" sz="1400" b="1" i="0" u="none" strike="noStrike" dirty="0">
                        <a:solidFill>
                          <a:srgbClr val="000000"/>
                        </a:solidFill>
                        <a:effectLst/>
                        <a:highlight>
                          <a:srgbClr val="5B9BD5"/>
                        </a:highlight>
                        <a:latin typeface="Calibri" panose="020F0502020204030204" pitchFamily="34" charset="0"/>
                      </a:endParaRPr>
                    </a:p>
                  </a:txBody>
                  <a:tcPr marL="9525" marR="9525" marT="9525" marB="0" anchor="ctr"/>
                </a:tc>
                <a:tc>
                  <a:txBody>
                    <a:bodyPr/>
                    <a:lstStyle/>
                    <a:p>
                      <a:pPr algn="ctr" fontAlgn="ctr"/>
                      <a:r>
                        <a:rPr lang="en-US" sz="1400" u="none" strike="noStrike" dirty="0">
                          <a:effectLst/>
                          <a:highlight>
                            <a:srgbClr val="5B9BD5"/>
                          </a:highlight>
                        </a:rPr>
                        <a:t> </a:t>
                      </a:r>
                      <a:endParaRPr lang="en-US" sz="1400" b="1" i="0" u="none" strike="noStrike" dirty="0">
                        <a:solidFill>
                          <a:srgbClr val="000000"/>
                        </a:solidFill>
                        <a:effectLst/>
                        <a:highlight>
                          <a:srgbClr val="5B9BD5"/>
                        </a:highlight>
                        <a:latin typeface="Calibri" panose="020F0502020204030204" pitchFamily="34" charset="0"/>
                      </a:endParaRPr>
                    </a:p>
                  </a:txBody>
                  <a:tcPr marL="9525" marR="9525" marT="9525" marB="0" anchor="ctr"/>
                </a:tc>
                <a:extLst>
                  <a:ext uri="{0D108BD9-81ED-4DB2-BD59-A6C34878D82A}">
                    <a16:rowId xmlns:a16="http://schemas.microsoft.com/office/drawing/2014/main" val="419315048"/>
                  </a:ext>
                </a:extLst>
              </a:tr>
              <a:tr h="247650">
                <a:tc>
                  <a:txBody>
                    <a:bodyPr/>
                    <a:lstStyle/>
                    <a:p>
                      <a:pPr algn="ctr"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highlight>
                            <a:srgbClr val="5B9BD5"/>
                          </a:highlight>
                        </a:rPr>
                        <a:t>8:00 PM</a:t>
                      </a:r>
                      <a:endParaRPr lang="en-US" sz="1400" b="1" i="0" u="none" strike="noStrike">
                        <a:solidFill>
                          <a:srgbClr val="000000"/>
                        </a:solidFill>
                        <a:effectLst/>
                        <a:highlight>
                          <a:srgbClr val="5B9BD5"/>
                        </a:highlight>
                        <a:latin typeface="Calibri" panose="020F0502020204030204" pitchFamily="34" charset="0"/>
                      </a:endParaRPr>
                    </a:p>
                  </a:txBody>
                  <a:tcPr marL="9525" marR="9525" marT="9525" marB="0" anchor="ctr"/>
                </a:tc>
                <a:tc>
                  <a:txBody>
                    <a:bodyPr/>
                    <a:lstStyle/>
                    <a:p>
                      <a:pPr algn="ctr" fontAlgn="ctr"/>
                      <a:r>
                        <a:rPr lang="en-US" sz="1400" u="none" strike="noStrike">
                          <a:effectLst/>
                          <a:highlight>
                            <a:srgbClr val="5B9BD5"/>
                          </a:highlight>
                        </a:rPr>
                        <a:t>9:20 PM</a:t>
                      </a:r>
                      <a:endParaRPr lang="en-US" sz="1400" b="1" i="0" u="none" strike="noStrike">
                        <a:solidFill>
                          <a:srgbClr val="000000"/>
                        </a:solidFill>
                        <a:effectLst/>
                        <a:highlight>
                          <a:srgbClr val="5B9BD5"/>
                        </a:highlight>
                        <a:latin typeface="Calibri" panose="020F0502020204030204" pitchFamily="34" charset="0"/>
                      </a:endParaRPr>
                    </a:p>
                  </a:txBody>
                  <a:tcPr marL="9525" marR="9525" marT="9525" marB="0" anchor="ctr"/>
                </a:tc>
                <a:tc>
                  <a:txBody>
                    <a:bodyPr/>
                    <a:lstStyle/>
                    <a:p>
                      <a:pPr algn="ctr" fontAlgn="ctr"/>
                      <a:r>
                        <a:rPr lang="en-US" sz="1400" u="none" strike="noStrike">
                          <a:effectLst/>
                          <a:highlight>
                            <a:srgbClr val="5B9BD5"/>
                          </a:highlight>
                        </a:rPr>
                        <a:t>8:00 PM</a:t>
                      </a:r>
                      <a:endParaRPr lang="en-US" sz="1400" b="1" i="0" u="none" strike="noStrike">
                        <a:solidFill>
                          <a:srgbClr val="000000"/>
                        </a:solidFill>
                        <a:effectLst/>
                        <a:highlight>
                          <a:srgbClr val="5B9BD5"/>
                        </a:highlight>
                        <a:latin typeface="Calibri" panose="020F0502020204030204" pitchFamily="34" charset="0"/>
                      </a:endParaRPr>
                    </a:p>
                  </a:txBody>
                  <a:tcPr marL="9525" marR="9525" marT="9525" marB="0" anchor="ctr"/>
                </a:tc>
                <a:tc>
                  <a:txBody>
                    <a:bodyPr/>
                    <a:lstStyle/>
                    <a:p>
                      <a:pPr algn="ctr" fontAlgn="ctr"/>
                      <a:r>
                        <a:rPr lang="en-US" sz="1400" u="none" strike="noStrike">
                          <a:effectLst/>
                          <a:highlight>
                            <a:srgbClr val="5B9BD5"/>
                          </a:highlight>
                        </a:rPr>
                        <a:t>9:25 PM</a:t>
                      </a:r>
                      <a:endParaRPr lang="en-US" sz="1400" b="1" i="0" u="none" strike="noStrike">
                        <a:solidFill>
                          <a:srgbClr val="000000"/>
                        </a:solidFill>
                        <a:effectLst/>
                        <a:highlight>
                          <a:srgbClr val="5B9BD5"/>
                        </a:highlight>
                        <a:latin typeface="Calibri" panose="020F0502020204030204" pitchFamily="34" charset="0"/>
                      </a:endParaRPr>
                    </a:p>
                  </a:txBody>
                  <a:tcPr marL="9525" marR="9525" marT="9525" marB="0" anchor="ctr"/>
                </a:tc>
                <a:tc>
                  <a:txBody>
                    <a:bodyPr/>
                    <a:lstStyle/>
                    <a:p>
                      <a:pPr algn="ctr" fontAlgn="ctr"/>
                      <a:r>
                        <a:rPr lang="en-US" sz="1400" u="none" strike="noStrike">
                          <a:effectLst/>
                          <a:highlight>
                            <a:srgbClr val="5B9BD5"/>
                          </a:highlight>
                        </a:rPr>
                        <a:t> </a:t>
                      </a:r>
                      <a:endParaRPr lang="en-US" sz="1400" b="1" i="0" u="none" strike="noStrike">
                        <a:solidFill>
                          <a:srgbClr val="000000"/>
                        </a:solidFill>
                        <a:effectLst/>
                        <a:highlight>
                          <a:srgbClr val="5B9BD5"/>
                        </a:highlight>
                        <a:latin typeface="Calibri" panose="020F0502020204030204" pitchFamily="34" charset="0"/>
                      </a:endParaRPr>
                    </a:p>
                  </a:txBody>
                  <a:tcPr marL="9525" marR="9525" marT="9525" marB="0" anchor="ctr"/>
                </a:tc>
                <a:tc>
                  <a:txBody>
                    <a:bodyPr/>
                    <a:lstStyle/>
                    <a:p>
                      <a:pPr algn="ctr" fontAlgn="ctr"/>
                      <a:r>
                        <a:rPr lang="en-US" sz="1400" u="none" strike="noStrike" dirty="0">
                          <a:effectLst/>
                          <a:highlight>
                            <a:srgbClr val="5B9BD5"/>
                          </a:highlight>
                        </a:rPr>
                        <a:t> </a:t>
                      </a:r>
                      <a:endParaRPr lang="en-US" sz="1400" b="1" i="0" u="none" strike="noStrike" dirty="0">
                        <a:solidFill>
                          <a:srgbClr val="000000"/>
                        </a:solidFill>
                        <a:effectLst/>
                        <a:highlight>
                          <a:srgbClr val="5B9BD5"/>
                        </a:highlight>
                        <a:latin typeface="Calibri" panose="020F0502020204030204" pitchFamily="34" charset="0"/>
                      </a:endParaRPr>
                    </a:p>
                  </a:txBody>
                  <a:tcPr marL="9525" marR="9525" marT="9525" marB="0" anchor="ctr"/>
                </a:tc>
                <a:extLst>
                  <a:ext uri="{0D108BD9-81ED-4DB2-BD59-A6C34878D82A}">
                    <a16:rowId xmlns:a16="http://schemas.microsoft.com/office/drawing/2014/main" val="1786367952"/>
                  </a:ext>
                </a:extLst>
              </a:tr>
              <a:tr h="200025">
                <a:tc gridSpan="8">
                  <a:txBody>
                    <a:bodyPr/>
                    <a:lstStyle/>
                    <a:p>
                      <a:pPr algn="l" fontAlgn="b"/>
                      <a:r>
                        <a:rPr lang="en-US" sz="1100" u="none" strike="noStrike" dirty="0">
                          <a:effectLst/>
                        </a:rPr>
                        <a:t>*Blue highlighted time blocks are considered night classes</a:t>
                      </a:r>
                      <a:endParaRPr lang="en-US" sz="1100" b="0" i="1"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082508"/>
                  </a:ext>
                </a:extLst>
              </a:tr>
            </a:tbl>
          </a:graphicData>
        </a:graphic>
      </p:graphicFrame>
    </p:spTree>
    <p:extLst>
      <p:ext uri="{BB962C8B-B14F-4D97-AF65-F5344CB8AC3E}">
        <p14:creationId xmlns:p14="http://schemas.microsoft.com/office/powerpoint/2010/main" val="3348964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713753" y="77119"/>
            <a:ext cx="8478247" cy="650528"/>
            <a:chOff x="3713753" y="77119"/>
            <a:chExt cx="8478247" cy="650528"/>
          </a:xfrm>
        </p:grpSpPr>
        <p:sp>
          <p:nvSpPr>
            <p:cNvPr id="14" name="Rectangle 13"/>
            <p:cNvSpPr/>
            <p:nvPr/>
          </p:nvSpPr>
          <p:spPr>
            <a:xfrm>
              <a:off x="3713753" y="358315"/>
              <a:ext cx="8478247" cy="369332"/>
            </a:xfrm>
            <a:prstGeom prst="rect">
              <a:avLst/>
            </a:prstGeom>
          </p:spPr>
          <p:txBody>
            <a:bodyPr wrap="squar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Schedule New Course | Basic Data | </a:t>
              </a:r>
              <a:r>
                <a:rPr lang="en-US" dirty="0">
                  <a:solidFill>
                    <a:schemeClr val="accent1">
                      <a:lumMod val="50000"/>
                    </a:schemeClr>
                  </a:solidFill>
                  <a:latin typeface="Segoe UI Light" panose="020B0502040204020203" pitchFamily="34" charset="0"/>
                  <a:cs typeface="Albany WT" panose="020B0604020202020204" pitchFamily="34" charset="0"/>
                </a:rPr>
                <a:t>{Meetings}</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Enrollment </a:t>
              </a:r>
              <a:r>
                <a:rPr lang="en-US" dirty="0" err="1">
                  <a:solidFill>
                    <a:schemeClr val="accent1">
                      <a:lumMod val="40000"/>
                      <a:lumOff val="60000"/>
                    </a:schemeClr>
                  </a:solidFill>
                  <a:latin typeface="Segoe UI Light" panose="020B0502040204020203" pitchFamily="34" charset="0"/>
                  <a:cs typeface="Albany WT" panose="020B0604020202020204" pitchFamily="34" charset="0"/>
                </a:rPr>
                <a:t>Cntrl</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Reserve Cap | Notes </a:t>
              </a:r>
              <a:endParaRPr lang="en-US" dirty="0">
                <a:solidFill>
                  <a:schemeClr val="accent1">
                    <a:lumMod val="40000"/>
                    <a:lumOff val="60000"/>
                  </a:schemeClr>
                </a:solidFill>
              </a:endParaRPr>
            </a:p>
          </p:txBody>
        </p:sp>
        <p:sp>
          <p:nvSpPr>
            <p:cNvPr id="15" name="Rectangle 14"/>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a:t>
              </a:r>
              <a:r>
                <a:rPr lang="en-US" b="1" dirty="0">
                  <a:solidFill>
                    <a:schemeClr val="accent1">
                      <a:lumMod val="50000"/>
                    </a:schemeClr>
                  </a:solidFill>
                </a:rPr>
                <a:t>2. Your First Class  </a:t>
              </a:r>
              <a:r>
                <a:rPr lang="en-US" b="1" dirty="0">
                  <a:solidFill>
                    <a:schemeClr val="accent1">
                      <a:lumMod val="40000"/>
                      <a:lumOff val="60000"/>
                    </a:schemeClr>
                  </a:solidFill>
                </a:rPr>
                <a:t>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grpSp>
        <p:nvGrpSpPr>
          <p:cNvPr id="2" name="Group 1"/>
          <p:cNvGrpSpPr/>
          <p:nvPr/>
        </p:nvGrpSpPr>
        <p:grpSpPr>
          <a:xfrm>
            <a:off x="5369504" y="995845"/>
            <a:ext cx="7441042" cy="4843277"/>
            <a:chOff x="5369504" y="995845"/>
            <a:chExt cx="7441042" cy="4843277"/>
          </a:xfrm>
        </p:grpSpPr>
        <p:sp>
          <p:nvSpPr>
            <p:cNvPr id="17" name="Rounded Rectangle 16"/>
            <p:cNvSpPr/>
            <p:nvPr/>
          </p:nvSpPr>
          <p:spPr>
            <a:xfrm>
              <a:off x="5369504" y="995845"/>
              <a:ext cx="7441042" cy="4331607"/>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67477" y="1314807"/>
              <a:ext cx="5937852" cy="4524315"/>
            </a:xfrm>
            <a:prstGeom prst="rect">
              <a:avLst/>
            </a:prstGeom>
          </p:spPr>
          <p:txBody>
            <a:bodyPr wrap="square">
              <a:spAutoFit/>
            </a:bodyPr>
            <a:lstStyle/>
            <a:p>
              <a:endParaRPr lang="en-US" sz="1200" b="1" dirty="0">
                <a:solidFill>
                  <a:schemeClr val="accent1">
                    <a:lumMod val="50000"/>
                  </a:schemeClr>
                </a:solidFill>
                <a:latin typeface="+mj-lt"/>
                <a:cs typeface="Albany WT" panose="020B0604020202020204" pitchFamily="34" charset="0"/>
              </a:endParaRPr>
            </a:p>
            <a:p>
              <a:r>
                <a:rPr lang="en-US" sz="1200" b="1" dirty="0">
                  <a:solidFill>
                    <a:schemeClr val="accent1">
                      <a:lumMod val="50000"/>
                    </a:schemeClr>
                  </a:solidFill>
                  <a:latin typeface="+mj-lt"/>
                  <a:cs typeface="Albany WT" panose="020B0604020202020204" pitchFamily="34" charset="0"/>
                </a:rPr>
                <a:t>ID - </a:t>
              </a:r>
              <a:r>
                <a:rPr lang="en-US" sz="1200" dirty="0">
                  <a:solidFill>
                    <a:schemeClr val="accent1">
                      <a:lumMod val="50000"/>
                    </a:schemeClr>
                  </a:solidFill>
                  <a:latin typeface="+mj-lt"/>
                  <a:cs typeface="Albany WT" panose="020B0604020202020204" pitchFamily="34" charset="0"/>
                </a:rPr>
                <a:t>Enter the instructors ID in the field. It is always easier to have the instructor's identification number on hand to ensure the appropriate person is selected. Using the magnifying glass will allow a search for the instructor but searching on a name basis only can prompt an accidental selection of a similar name but could be someone other than the instructor. </a:t>
              </a:r>
              <a:r>
                <a:rPr lang="en-US" sz="1200" b="1" dirty="0">
                  <a:solidFill>
                    <a:schemeClr val="accent1">
                      <a:lumMod val="50000"/>
                    </a:schemeClr>
                  </a:solidFill>
                  <a:latin typeface="+mj-lt"/>
                  <a:cs typeface="Albany WT" panose="020B0604020202020204" pitchFamily="34" charset="0"/>
                </a:rPr>
                <a:t> </a:t>
              </a:r>
            </a:p>
            <a:p>
              <a:endParaRPr lang="en-US" sz="1200" dirty="0">
                <a:solidFill>
                  <a:schemeClr val="accent1">
                    <a:lumMod val="50000"/>
                  </a:schemeClr>
                </a:solidFill>
                <a:latin typeface="+mj-lt"/>
                <a:cs typeface="Albany WT" panose="020B0604020202020204" pitchFamily="34" charset="0"/>
              </a:endParaRPr>
            </a:p>
            <a:p>
              <a:r>
                <a:rPr lang="en-US" sz="1200" b="1" dirty="0">
                  <a:solidFill>
                    <a:schemeClr val="accent1">
                      <a:lumMod val="50000"/>
                    </a:schemeClr>
                  </a:solidFill>
                  <a:latin typeface="+mj-lt"/>
                  <a:cs typeface="Albany WT" panose="020B0604020202020204" pitchFamily="34" charset="0"/>
                </a:rPr>
                <a:t>Instructor Role - </a:t>
              </a:r>
              <a:r>
                <a:rPr lang="en-US" sz="1200" dirty="0">
                  <a:solidFill>
                    <a:schemeClr val="accent1">
                      <a:lumMod val="50000"/>
                    </a:schemeClr>
                  </a:solidFill>
                  <a:latin typeface="+mj-lt"/>
                  <a:cs typeface="Albany WT" panose="020B0604020202020204" pitchFamily="34" charset="0"/>
                </a:rPr>
                <a:t>Every course must have at least one Primary Instructor. The values in this field are Primary, Secondary, and TA. Primary instructors should be listed first. If a course does not have a primary instructor, grade rosters will not be generated. If a course does not have any instructor, it will not appear in the Bookstore Report. Please ensure that if selecting TA, the TA has met all the requirements of a TA. </a:t>
              </a:r>
            </a:p>
            <a:p>
              <a:endParaRPr lang="en-US" sz="1200" b="1" dirty="0">
                <a:solidFill>
                  <a:schemeClr val="accent1">
                    <a:lumMod val="50000"/>
                  </a:schemeClr>
                </a:solidFill>
                <a:latin typeface="+mj-lt"/>
                <a:cs typeface="Albany WT" panose="020B0604020202020204" pitchFamily="34" charset="0"/>
              </a:endParaRPr>
            </a:p>
            <a:p>
              <a:r>
                <a:rPr lang="en-US" sz="1200" b="1" dirty="0">
                  <a:solidFill>
                    <a:schemeClr val="accent1">
                      <a:lumMod val="50000"/>
                    </a:schemeClr>
                  </a:solidFill>
                  <a:latin typeface="+mj-lt"/>
                  <a:cs typeface="Albany WT" panose="020B0604020202020204" pitchFamily="34" charset="0"/>
                </a:rPr>
                <a:t>Print – </a:t>
              </a:r>
              <a:r>
                <a:rPr lang="en-US" sz="1200" dirty="0">
                  <a:solidFill>
                    <a:schemeClr val="accent1">
                      <a:lumMod val="50000"/>
                    </a:schemeClr>
                  </a:solidFill>
                  <a:latin typeface="+mj-lt"/>
                  <a:cs typeface="Albany WT" panose="020B0604020202020204" pitchFamily="34" charset="0"/>
                </a:rPr>
                <a:t>Leave checked. </a:t>
              </a:r>
            </a:p>
            <a:p>
              <a:endParaRPr lang="en-US" sz="1200" dirty="0">
                <a:solidFill>
                  <a:schemeClr val="accent1">
                    <a:lumMod val="50000"/>
                  </a:schemeClr>
                </a:solidFill>
                <a:latin typeface="+mj-lt"/>
                <a:cs typeface="Albany WT" panose="020B0604020202020204" pitchFamily="34" charset="0"/>
              </a:endParaRPr>
            </a:p>
            <a:p>
              <a:r>
                <a:rPr lang="en-US" sz="1200" b="1" dirty="0">
                  <a:solidFill>
                    <a:schemeClr val="accent1">
                      <a:lumMod val="50000"/>
                    </a:schemeClr>
                  </a:solidFill>
                  <a:latin typeface="+mj-lt"/>
                  <a:cs typeface="Albany WT" panose="020B0604020202020204" pitchFamily="34" charset="0"/>
                </a:rPr>
                <a:t>Access - </a:t>
              </a:r>
              <a:r>
                <a:rPr lang="en-US" sz="1200" dirty="0">
                  <a:solidFill>
                    <a:schemeClr val="accent1">
                      <a:lumMod val="50000"/>
                    </a:schemeClr>
                  </a:solidFill>
                  <a:latin typeface="+mj-lt"/>
                  <a:cs typeface="Albany WT" panose="020B0604020202020204" pitchFamily="34" charset="0"/>
                </a:rPr>
                <a:t>Select Approve access for the Primary Instructor of record. All courses must have a Primary Instructor with Approve access. Approve means the instructor can enter grades and approve the grade roster. Grade means the instructor can only enter grades for the class. Grade access allows the grades to be entered but not approved. The Registrar’s Office will be unable to post grades if there is not a primary instructor with approve access. Post is not used. Grade posting is processed by the Office of the Registrar. </a:t>
              </a:r>
            </a:p>
            <a:p>
              <a:endParaRPr lang="en-US" sz="1200" dirty="0">
                <a:solidFill>
                  <a:schemeClr val="accent1">
                    <a:lumMod val="50000"/>
                  </a:schemeClr>
                </a:solidFill>
                <a:latin typeface="+mj-lt"/>
                <a:cs typeface="Albany WT" panose="020B0604020202020204" pitchFamily="34" charset="0"/>
              </a:endParaRPr>
            </a:p>
            <a:p>
              <a:endParaRPr lang="en-US" sz="1200" b="1" dirty="0">
                <a:solidFill>
                  <a:schemeClr val="accent1">
                    <a:lumMod val="50000"/>
                  </a:schemeClr>
                </a:solidFill>
                <a:latin typeface="+mj-lt"/>
                <a:cs typeface="Albany WT" panose="020B0604020202020204" pitchFamily="34" charset="0"/>
              </a:endParaRPr>
            </a:p>
            <a:p>
              <a:endParaRPr lang="en-US" sz="1200" b="1" dirty="0">
                <a:solidFill>
                  <a:schemeClr val="accent1">
                    <a:lumMod val="50000"/>
                  </a:schemeClr>
                </a:solidFill>
                <a:latin typeface="+mj-lt"/>
                <a:cs typeface="Albany WT" panose="020B0604020202020204" pitchFamily="34" charset="0"/>
              </a:endParaRPr>
            </a:p>
          </p:txBody>
        </p:sp>
        <p:sp>
          <p:nvSpPr>
            <p:cNvPr id="19" name="TextBox 18"/>
            <p:cNvSpPr txBox="1"/>
            <p:nvPr/>
          </p:nvSpPr>
          <p:spPr>
            <a:xfrm>
              <a:off x="5767477" y="1131393"/>
              <a:ext cx="2703304" cy="307778"/>
            </a:xfrm>
            <a:prstGeom prst="rect">
              <a:avLst/>
            </a:prstGeom>
            <a:noFill/>
          </p:spPr>
          <p:txBody>
            <a:bodyPr wrap="none" rtlCol="0">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Instructors for Meeting Pattern</a:t>
              </a:r>
            </a:p>
          </p:txBody>
        </p:sp>
      </p:grpSp>
      <p:sp>
        <p:nvSpPr>
          <p:cNvPr id="4" name="Slide Number Placeholder 3"/>
          <p:cNvSpPr>
            <a:spLocks noGrp="1"/>
          </p:cNvSpPr>
          <p:nvPr>
            <p:ph type="sldNum" sz="quarter" idx="12"/>
          </p:nvPr>
        </p:nvSpPr>
        <p:spPr/>
        <p:txBody>
          <a:bodyPr/>
          <a:lstStyle/>
          <a:p>
            <a:fld id="{238630EC-33FC-4FC7-B8AE-D2B68DB04DEE}" type="slidenum">
              <a:rPr lang="en-US" smtClean="0"/>
              <a:t>27</a:t>
            </a:fld>
            <a:endParaRPr lang="en-US"/>
          </a:p>
        </p:txBody>
      </p:sp>
      <p:grpSp>
        <p:nvGrpSpPr>
          <p:cNvPr id="5" name="Group 4"/>
          <p:cNvGrpSpPr/>
          <p:nvPr/>
        </p:nvGrpSpPr>
        <p:grpSpPr>
          <a:xfrm>
            <a:off x="5369504" y="5469753"/>
            <a:ext cx="7021942" cy="1251722"/>
            <a:chOff x="765" y="6198210"/>
            <a:chExt cx="7021942" cy="605408"/>
          </a:xfrm>
        </p:grpSpPr>
        <p:grpSp>
          <p:nvGrpSpPr>
            <p:cNvPr id="20" name="Group 19"/>
            <p:cNvGrpSpPr/>
            <p:nvPr/>
          </p:nvGrpSpPr>
          <p:grpSpPr>
            <a:xfrm>
              <a:off x="765" y="6212723"/>
              <a:ext cx="7021942" cy="590895"/>
              <a:chOff x="5888891" y="5795241"/>
              <a:chExt cx="7021942" cy="590895"/>
            </a:xfrm>
            <a:solidFill>
              <a:srgbClr val="FF9900">
                <a:alpha val="20000"/>
              </a:srgbClr>
            </a:solidFill>
          </p:grpSpPr>
          <p:sp>
            <p:nvSpPr>
              <p:cNvPr id="22" name="Parallelogram 21"/>
              <p:cNvSpPr/>
              <p:nvPr/>
            </p:nvSpPr>
            <p:spPr>
              <a:xfrm>
                <a:off x="5888891" y="5795241"/>
                <a:ext cx="7021942" cy="590895"/>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6081929" y="5898066"/>
                <a:ext cx="987322" cy="369332"/>
              </a:xfrm>
              <a:prstGeom prst="rect">
                <a:avLst/>
              </a:prstGeom>
              <a:noFill/>
            </p:spPr>
            <p:txBody>
              <a:bodyPr wrap="none" rtlCol="0">
                <a:spAutoFit/>
              </a:bodyPr>
              <a:lstStyle/>
              <a:p>
                <a:r>
                  <a:rPr lang="en-US" dirty="0">
                    <a:solidFill>
                      <a:schemeClr val="accent2">
                        <a:lumMod val="50000"/>
                      </a:schemeClr>
                    </a:solidFill>
                    <a:latin typeface="Segoe UI Semibold" panose="020B0702040204020203" pitchFamily="34" charset="0"/>
                    <a:cs typeface="Albany WT" panose="020B0604020202020204" pitchFamily="34" charset="0"/>
                  </a:rPr>
                  <a:t>Pro Tip:</a:t>
                </a:r>
              </a:p>
            </p:txBody>
          </p:sp>
        </p:grpSp>
        <p:sp>
          <p:nvSpPr>
            <p:cNvPr id="21" name="Rectangle 20"/>
            <p:cNvSpPr/>
            <p:nvPr/>
          </p:nvSpPr>
          <p:spPr>
            <a:xfrm>
              <a:off x="1181125" y="6198210"/>
              <a:ext cx="184731" cy="276999"/>
            </a:xfrm>
            <a:prstGeom prst="rect">
              <a:avLst/>
            </a:prstGeom>
          </p:spPr>
          <p:txBody>
            <a:bodyPr wrap="none">
              <a:spAutoFit/>
            </a:bodyPr>
            <a:lstStyle/>
            <a:p>
              <a:endParaRPr lang="en-US" sz="1200" dirty="0">
                <a:solidFill>
                  <a:schemeClr val="accent2">
                    <a:lumMod val="50000"/>
                  </a:schemeClr>
                </a:solidFill>
              </a:endParaRPr>
            </a:p>
          </p:txBody>
        </p:sp>
        <p:sp>
          <p:nvSpPr>
            <p:cNvPr id="24" name="Rectangle 23"/>
            <p:cNvSpPr/>
            <p:nvPr/>
          </p:nvSpPr>
          <p:spPr>
            <a:xfrm>
              <a:off x="1145341" y="6265338"/>
              <a:ext cx="5174978" cy="491236"/>
            </a:xfrm>
            <a:prstGeom prst="rect">
              <a:avLst/>
            </a:prstGeom>
          </p:spPr>
          <p:txBody>
            <a:bodyPr wrap="square">
              <a:spAutoFit/>
            </a:bodyPr>
            <a:lstStyle/>
            <a:p>
              <a:r>
                <a:rPr lang="en-US" sz="1200" b="1" u="sng" dirty="0">
                  <a:solidFill>
                    <a:schemeClr val="accent2">
                      <a:lumMod val="50000"/>
                    </a:schemeClr>
                  </a:solidFill>
                  <a:cs typeface="Albany WT" panose="020B0604020202020204" pitchFamily="34" charset="0"/>
                </a:rPr>
                <a:t>All sections must have at least one instructor with an Instructor Role of Primary Instructor and Approve Access!</a:t>
              </a:r>
            </a:p>
            <a:p>
              <a:r>
                <a:rPr lang="en-US" sz="1200" b="0" i="0" dirty="0">
                  <a:solidFill>
                    <a:srgbClr val="242424"/>
                  </a:solidFill>
                  <a:effectLst/>
                  <a:latin typeface="-apple-system"/>
                </a:rPr>
                <a:t>Make sure all new or returning adjunct instructors have both the UTT_CS_FACULTY_MISC and UTT_CS_SS_INSTRUCTOR roles, by submitting an IT Support ticket.</a:t>
              </a:r>
              <a:endParaRPr lang="en-US" sz="1200" dirty="0">
                <a:solidFill>
                  <a:schemeClr val="accent2">
                    <a:lumMod val="50000"/>
                  </a:schemeClr>
                </a:solidFill>
              </a:endParaRPr>
            </a:p>
          </p:txBody>
        </p:sp>
      </p:grpSp>
      <p:sp>
        <p:nvSpPr>
          <p:cNvPr id="25" name="TextBox 24"/>
          <p:cNvSpPr txBox="1"/>
          <p:nvPr/>
        </p:nvSpPr>
        <p:spPr>
          <a:xfrm>
            <a:off x="244549" y="605666"/>
            <a:ext cx="1743619" cy="40011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Meetings Tab</a:t>
            </a:r>
          </a:p>
        </p:txBody>
      </p:sp>
      <p:pic>
        <p:nvPicPr>
          <p:cNvPr id="27" name="Picture 26">
            <a:extLst>
              <a:ext uri="{FF2B5EF4-FFF2-40B4-BE49-F238E27FC236}">
                <a16:creationId xmlns:a16="http://schemas.microsoft.com/office/drawing/2014/main" id="{A868F93F-25AC-4525-8D96-D28FE1D24CD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4000" contrast="61000"/>
                    </a14:imgEffect>
                  </a14:imgLayer>
                </a14:imgProps>
              </a:ext>
            </a:extLst>
          </a:blip>
          <a:stretch>
            <a:fillRect/>
          </a:stretch>
        </p:blipFill>
        <p:spPr>
          <a:xfrm>
            <a:off x="1" y="1131393"/>
            <a:ext cx="5316036" cy="4654915"/>
          </a:xfrm>
          <a:prstGeom prst="rect">
            <a:avLst/>
          </a:prstGeom>
        </p:spPr>
      </p:pic>
    </p:spTree>
    <p:extLst>
      <p:ext uri="{BB962C8B-B14F-4D97-AF65-F5344CB8AC3E}">
        <p14:creationId xmlns:p14="http://schemas.microsoft.com/office/powerpoint/2010/main" val="1005142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713753" y="77119"/>
            <a:ext cx="8478247" cy="650528"/>
            <a:chOff x="3713753" y="77119"/>
            <a:chExt cx="8478247" cy="650528"/>
          </a:xfrm>
        </p:grpSpPr>
        <p:sp>
          <p:nvSpPr>
            <p:cNvPr id="14" name="Rectangle 13"/>
            <p:cNvSpPr/>
            <p:nvPr/>
          </p:nvSpPr>
          <p:spPr>
            <a:xfrm>
              <a:off x="3713753" y="358315"/>
              <a:ext cx="8478247" cy="369332"/>
            </a:xfrm>
            <a:prstGeom prst="rect">
              <a:avLst/>
            </a:prstGeom>
          </p:spPr>
          <p:txBody>
            <a:bodyPr wrap="squar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Schedule New Course | Basic Data | </a:t>
              </a:r>
              <a:r>
                <a:rPr lang="en-US" dirty="0">
                  <a:solidFill>
                    <a:schemeClr val="accent1">
                      <a:lumMod val="50000"/>
                    </a:schemeClr>
                  </a:solidFill>
                  <a:latin typeface="Segoe UI Light" panose="020B0502040204020203" pitchFamily="34" charset="0"/>
                  <a:cs typeface="Albany WT" panose="020B0604020202020204" pitchFamily="34" charset="0"/>
                </a:rPr>
                <a:t>{Meetings}</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Enrollment </a:t>
              </a:r>
              <a:r>
                <a:rPr lang="en-US" dirty="0" err="1">
                  <a:solidFill>
                    <a:schemeClr val="accent1">
                      <a:lumMod val="40000"/>
                      <a:lumOff val="60000"/>
                    </a:schemeClr>
                  </a:solidFill>
                  <a:latin typeface="Segoe UI Light" panose="020B0502040204020203" pitchFamily="34" charset="0"/>
                  <a:cs typeface="Albany WT" panose="020B0604020202020204" pitchFamily="34" charset="0"/>
                </a:rPr>
                <a:t>Cntrl</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Reserve Cap | Notes </a:t>
              </a:r>
              <a:endParaRPr lang="en-US" dirty="0">
                <a:solidFill>
                  <a:schemeClr val="accent1">
                    <a:lumMod val="40000"/>
                    <a:lumOff val="60000"/>
                  </a:schemeClr>
                </a:solidFill>
              </a:endParaRPr>
            </a:p>
          </p:txBody>
        </p:sp>
        <p:sp>
          <p:nvSpPr>
            <p:cNvPr id="15" name="Rectangle 14"/>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a:t>
              </a:r>
              <a:r>
                <a:rPr lang="en-US" b="1" dirty="0">
                  <a:solidFill>
                    <a:schemeClr val="accent1">
                      <a:lumMod val="50000"/>
                    </a:schemeClr>
                  </a:solidFill>
                </a:rPr>
                <a:t>2. Your First Class  </a:t>
              </a:r>
              <a:r>
                <a:rPr lang="en-US" b="1" dirty="0">
                  <a:solidFill>
                    <a:schemeClr val="accent1">
                      <a:lumMod val="40000"/>
                      <a:lumOff val="60000"/>
                    </a:schemeClr>
                  </a:solidFill>
                </a:rPr>
                <a:t>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grpSp>
        <p:nvGrpSpPr>
          <p:cNvPr id="16" name="Group 15"/>
          <p:cNvGrpSpPr/>
          <p:nvPr/>
        </p:nvGrpSpPr>
        <p:grpSpPr>
          <a:xfrm>
            <a:off x="5391213" y="1692296"/>
            <a:ext cx="7458012" cy="2649335"/>
            <a:chOff x="6002426" y="2204172"/>
            <a:chExt cx="7060155" cy="2002659"/>
          </a:xfrm>
        </p:grpSpPr>
        <p:sp>
          <p:nvSpPr>
            <p:cNvPr id="17" name="Rounded Rectangle 16"/>
            <p:cNvSpPr/>
            <p:nvPr/>
          </p:nvSpPr>
          <p:spPr>
            <a:xfrm>
              <a:off x="6002426" y="2204172"/>
              <a:ext cx="7060155" cy="1989355"/>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96683" y="2322355"/>
              <a:ext cx="5451842" cy="1884476"/>
            </a:xfrm>
            <a:prstGeom prst="rect">
              <a:avLst/>
            </a:prstGeom>
          </p:spPr>
          <p:txBody>
            <a:bodyPr wrap="square">
              <a:spAutoFit/>
            </a:bodyPr>
            <a:lstStyle/>
            <a:p>
              <a:endParaRPr lang="en-US" sz="1200" b="1" dirty="0">
                <a:solidFill>
                  <a:schemeClr val="accent1">
                    <a:lumMod val="50000"/>
                  </a:schemeClr>
                </a:solidFill>
                <a:latin typeface="+mj-lt"/>
                <a:cs typeface="Albany WT" panose="020B0604020202020204" pitchFamily="34" charset="0"/>
              </a:endParaRPr>
            </a:p>
            <a:p>
              <a:endParaRPr lang="en-US" sz="1200" b="1" dirty="0">
                <a:solidFill>
                  <a:schemeClr val="accent1">
                    <a:lumMod val="50000"/>
                  </a:schemeClr>
                </a:solidFill>
                <a:latin typeface="+mj-lt"/>
                <a:cs typeface="Albany WT" panose="020B0604020202020204" pitchFamily="34" charset="0"/>
              </a:endParaRPr>
            </a:p>
            <a:p>
              <a:r>
                <a:rPr lang="en-US" sz="1200" b="1" dirty="0">
                  <a:solidFill>
                    <a:schemeClr val="accent1">
                      <a:lumMod val="50000"/>
                    </a:schemeClr>
                  </a:solidFill>
                  <a:latin typeface="+mj-lt"/>
                  <a:cs typeface="Albany WT" panose="020B0604020202020204" pitchFamily="34" charset="0"/>
                </a:rPr>
                <a:t>Contact - </a:t>
              </a:r>
              <a:r>
                <a:rPr lang="en-US" sz="1200" dirty="0">
                  <a:solidFill>
                    <a:schemeClr val="accent1">
                      <a:lumMod val="50000"/>
                    </a:schemeClr>
                  </a:solidFill>
                  <a:latin typeface="+mj-lt"/>
                  <a:cs typeface="Albany WT" panose="020B0604020202020204" pitchFamily="34" charset="0"/>
                </a:rPr>
                <a:t>Skip</a:t>
              </a:r>
            </a:p>
            <a:p>
              <a:endParaRPr lang="en-US" sz="1200" dirty="0">
                <a:solidFill>
                  <a:schemeClr val="accent1">
                    <a:lumMod val="50000"/>
                  </a:schemeClr>
                </a:solidFill>
                <a:latin typeface="+mj-lt"/>
                <a:cs typeface="Albany WT" panose="020B0604020202020204" pitchFamily="34" charset="0"/>
              </a:endParaRPr>
            </a:p>
            <a:p>
              <a:r>
                <a:rPr lang="en-US" sz="1200" b="1" dirty="0" err="1">
                  <a:solidFill>
                    <a:schemeClr val="accent1">
                      <a:lumMod val="50000"/>
                    </a:schemeClr>
                  </a:solidFill>
                  <a:latin typeface="+mj-lt"/>
                  <a:cs typeface="Albany WT" panose="020B0604020202020204" pitchFamily="34" charset="0"/>
                </a:rPr>
                <a:t>Empl</a:t>
              </a:r>
              <a:r>
                <a:rPr lang="en-US" sz="1200" b="1" dirty="0">
                  <a:solidFill>
                    <a:schemeClr val="accent1">
                      <a:lumMod val="50000"/>
                    </a:schemeClr>
                  </a:solidFill>
                  <a:latin typeface="+mj-lt"/>
                  <a:cs typeface="Albany WT" panose="020B0604020202020204" pitchFamily="34" charset="0"/>
                </a:rPr>
                <a:t> </a:t>
              </a:r>
              <a:r>
                <a:rPr lang="en-US" sz="1200" b="1" dirty="0" err="1">
                  <a:solidFill>
                    <a:schemeClr val="accent1">
                      <a:lumMod val="50000"/>
                    </a:schemeClr>
                  </a:solidFill>
                  <a:latin typeface="+mj-lt"/>
                  <a:cs typeface="Albany WT" panose="020B0604020202020204" pitchFamily="34" charset="0"/>
                </a:rPr>
                <a:t>Recl</a:t>
              </a:r>
              <a:r>
                <a:rPr lang="en-US" sz="1200" b="1" dirty="0">
                  <a:solidFill>
                    <a:schemeClr val="accent1">
                      <a:lumMod val="50000"/>
                    </a:schemeClr>
                  </a:solidFill>
                  <a:latin typeface="+mj-lt"/>
                  <a:cs typeface="Albany WT" panose="020B0604020202020204" pitchFamily="34" charset="0"/>
                </a:rPr>
                <a:t># -  </a:t>
              </a:r>
              <a:r>
                <a:rPr lang="en-US" sz="1200" dirty="0">
                  <a:solidFill>
                    <a:schemeClr val="accent1">
                      <a:lumMod val="50000"/>
                    </a:schemeClr>
                  </a:solidFill>
                  <a:latin typeface="+mj-lt"/>
                  <a:cs typeface="Albany WT" panose="020B0604020202020204" pitchFamily="34" charset="0"/>
                </a:rPr>
                <a:t>Skip</a:t>
              </a:r>
            </a:p>
            <a:p>
              <a:endParaRPr lang="en-US" sz="1200" dirty="0">
                <a:solidFill>
                  <a:schemeClr val="accent1">
                    <a:lumMod val="50000"/>
                  </a:schemeClr>
                </a:solidFill>
                <a:latin typeface="+mj-lt"/>
                <a:cs typeface="Albany WT" panose="020B0604020202020204" pitchFamily="34" charset="0"/>
              </a:endParaRPr>
            </a:p>
            <a:p>
              <a:r>
                <a:rPr lang="en-US" sz="1200" b="1" dirty="0">
                  <a:solidFill>
                    <a:schemeClr val="accent1">
                      <a:lumMod val="50000"/>
                    </a:schemeClr>
                  </a:solidFill>
                  <a:latin typeface="+mj-lt"/>
                  <a:cs typeface="Albany WT" panose="020B0604020202020204" pitchFamily="34" charset="0"/>
                </a:rPr>
                <a:t>Job Code - </a:t>
              </a:r>
              <a:r>
                <a:rPr lang="en-US" sz="1200" dirty="0">
                  <a:solidFill>
                    <a:schemeClr val="accent1">
                      <a:lumMod val="50000"/>
                    </a:schemeClr>
                  </a:solidFill>
                  <a:latin typeface="+mj-lt"/>
                  <a:cs typeface="Albany WT" panose="020B0604020202020204" pitchFamily="34" charset="0"/>
                </a:rPr>
                <a:t>Skip</a:t>
              </a:r>
            </a:p>
            <a:p>
              <a:endParaRPr lang="en-US" sz="1200" dirty="0">
                <a:solidFill>
                  <a:schemeClr val="accent1">
                    <a:lumMod val="50000"/>
                  </a:schemeClr>
                </a:solidFill>
                <a:latin typeface="+mj-lt"/>
                <a:cs typeface="Albany WT" panose="020B0604020202020204" pitchFamily="34" charset="0"/>
              </a:endParaRPr>
            </a:p>
            <a:p>
              <a:r>
                <a:rPr lang="en-US" sz="1200" b="1" dirty="0">
                  <a:solidFill>
                    <a:schemeClr val="accent1">
                      <a:lumMod val="50000"/>
                    </a:schemeClr>
                  </a:solidFill>
                  <a:latin typeface="+mj-lt"/>
                  <a:cs typeface="Albany WT" panose="020B0604020202020204" pitchFamily="34" charset="0"/>
                </a:rPr>
                <a:t>Plus and Minus Icons - </a:t>
              </a:r>
              <a:r>
                <a:rPr lang="en-US" sz="1200" dirty="0">
                  <a:solidFill>
                    <a:schemeClr val="accent1">
                      <a:lumMod val="50000"/>
                    </a:schemeClr>
                  </a:solidFill>
                  <a:latin typeface="+mj-lt"/>
                  <a:cs typeface="Albany WT" panose="020B0604020202020204" pitchFamily="34" charset="0"/>
                </a:rPr>
                <a:t>Notice the + and – icons, this is how you will add an instructor if there is more than one. It is also how you will remove an instructor. Instructors should always be removed by using the minus sign to do so. Overtyping or backspacing the instructor ID on an existing row will not delete the previous instructor information. </a:t>
              </a:r>
            </a:p>
            <a:p>
              <a:endParaRPr lang="en-US" sz="1200" b="1" dirty="0">
                <a:solidFill>
                  <a:schemeClr val="accent1">
                    <a:lumMod val="50000"/>
                  </a:schemeClr>
                </a:solidFill>
                <a:latin typeface="+mj-lt"/>
                <a:cs typeface="Albany WT" panose="020B0604020202020204" pitchFamily="34" charset="0"/>
              </a:endParaRPr>
            </a:p>
          </p:txBody>
        </p:sp>
        <p:sp>
          <p:nvSpPr>
            <p:cNvPr id="19" name="TextBox 18"/>
            <p:cNvSpPr txBox="1"/>
            <p:nvPr/>
          </p:nvSpPr>
          <p:spPr>
            <a:xfrm>
              <a:off x="6287666" y="2358273"/>
              <a:ext cx="1500924" cy="307777"/>
            </a:xfrm>
            <a:prstGeom prst="rect">
              <a:avLst/>
            </a:prstGeom>
            <a:noFill/>
          </p:spPr>
          <p:txBody>
            <a:bodyPr wrap="none" rtlCol="0">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Meeting Pattern</a:t>
              </a:r>
            </a:p>
          </p:txBody>
        </p:sp>
      </p:grpSp>
      <p:sp>
        <p:nvSpPr>
          <p:cNvPr id="4" name="Slide Number Placeholder 3"/>
          <p:cNvSpPr>
            <a:spLocks noGrp="1"/>
          </p:cNvSpPr>
          <p:nvPr>
            <p:ph type="sldNum" sz="quarter" idx="12"/>
          </p:nvPr>
        </p:nvSpPr>
        <p:spPr/>
        <p:txBody>
          <a:bodyPr/>
          <a:lstStyle/>
          <a:p>
            <a:fld id="{238630EC-33FC-4FC7-B8AE-D2B68DB04DEE}" type="slidenum">
              <a:rPr lang="en-US" smtClean="0"/>
              <a:t>28</a:t>
            </a:fld>
            <a:endParaRPr lang="en-US"/>
          </a:p>
        </p:txBody>
      </p:sp>
      <p:grpSp>
        <p:nvGrpSpPr>
          <p:cNvPr id="5" name="Group 4"/>
          <p:cNvGrpSpPr/>
          <p:nvPr/>
        </p:nvGrpSpPr>
        <p:grpSpPr>
          <a:xfrm>
            <a:off x="5391213" y="4475044"/>
            <a:ext cx="7458012" cy="818245"/>
            <a:chOff x="-300549" y="6198210"/>
            <a:chExt cx="7458012" cy="818245"/>
          </a:xfrm>
        </p:grpSpPr>
        <p:grpSp>
          <p:nvGrpSpPr>
            <p:cNvPr id="8" name="Group 7"/>
            <p:cNvGrpSpPr/>
            <p:nvPr/>
          </p:nvGrpSpPr>
          <p:grpSpPr>
            <a:xfrm>
              <a:off x="-300549" y="6198210"/>
              <a:ext cx="7458012" cy="818245"/>
              <a:chOff x="5587577" y="5780728"/>
              <a:chExt cx="7458012" cy="818245"/>
            </a:xfrm>
          </p:grpSpPr>
          <p:grpSp>
            <p:nvGrpSpPr>
              <p:cNvPr id="9" name="Group 8"/>
              <p:cNvGrpSpPr/>
              <p:nvPr/>
            </p:nvGrpSpPr>
            <p:grpSpPr>
              <a:xfrm>
                <a:off x="5587577" y="5795241"/>
                <a:ext cx="7458012" cy="803732"/>
                <a:chOff x="5587577" y="5795241"/>
                <a:chExt cx="7458012" cy="803732"/>
              </a:xfrm>
              <a:solidFill>
                <a:srgbClr val="FF9900">
                  <a:alpha val="20000"/>
                </a:srgbClr>
              </a:solidFill>
            </p:grpSpPr>
            <p:sp>
              <p:nvSpPr>
                <p:cNvPr id="11" name="Parallelogram 10"/>
                <p:cNvSpPr/>
                <p:nvPr/>
              </p:nvSpPr>
              <p:spPr>
                <a:xfrm>
                  <a:off x="5587577" y="5795241"/>
                  <a:ext cx="7458012" cy="803732"/>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898416" y="5982672"/>
                  <a:ext cx="987322" cy="369332"/>
                </a:xfrm>
                <a:prstGeom prst="rect">
                  <a:avLst/>
                </a:prstGeom>
                <a:noFill/>
              </p:spPr>
              <p:txBody>
                <a:bodyPr wrap="none" rtlCol="0">
                  <a:spAutoFit/>
                </a:bodyPr>
                <a:lstStyle/>
                <a:p>
                  <a:r>
                    <a:rPr lang="en-US" dirty="0">
                      <a:solidFill>
                        <a:schemeClr val="accent2">
                          <a:lumMod val="50000"/>
                        </a:schemeClr>
                      </a:solidFill>
                      <a:latin typeface="Segoe UI Semibold" panose="020B0702040204020203" pitchFamily="34" charset="0"/>
                      <a:cs typeface="Albany WT" panose="020B0604020202020204" pitchFamily="34" charset="0"/>
                    </a:rPr>
                    <a:t>Pro Tip:</a:t>
                  </a:r>
                </a:p>
              </p:txBody>
            </p:sp>
          </p:grpSp>
          <p:sp>
            <p:nvSpPr>
              <p:cNvPr id="10" name="Rectangle 9"/>
              <p:cNvSpPr/>
              <p:nvPr/>
            </p:nvSpPr>
            <p:spPr>
              <a:xfrm>
                <a:off x="7069251" y="5780728"/>
                <a:ext cx="184731" cy="276999"/>
              </a:xfrm>
              <a:prstGeom prst="rect">
                <a:avLst/>
              </a:prstGeom>
            </p:spPr>
            <p:txBody>
              <a:bodyPr wrap="none">
                <a:spAutoFit/>
              </a:bodyPr>
              <a:lstStyle/>
              <a:p>
                <a:endParaRPr lang="en-US" sz="1200" dirty="0">
                  <a:solidFill>
                    <a:schemeClr val="accent2">
                      <a:lumMod val="50000"/>
                    </a:schemeClr>
                  </a:solidFill>
                </a:endParaRPr>
              </a:p>
            </p:txBody>
          </p:sp>
        </p:grpSp>
        <p:sp>
          <p:nvSpPr>
            <p:cNvPr id="20" name="Rectangle 19"/>
            <p:cNvSpPr/>
            <p:nvPr/>
          </p:nvSpPr>
          <p:spPr>
            <a:xfrm>
              <a:off x="1000151" y="6279501"/>
              <a:ext cx="4883506" cy="646331"/>
            </a:xfrm>
            <a:prstGeom prst="rect">
              <a:avLst/>
            </a:prstGeom>
          </p:spPr>
          <p:txBody>
            <a:bodyPr wrap="square">
              <a:spAutoFit/>
            </a:bodyPr>
            <a:lstStyle/>
            <a:p>
              <a:r>
                <a:rPr lang="en-US" sz="1200" dirty="0">
                  <a:solidFill>
                    <a:schemeClr val="accent2">
                      <a:lumMod val="50000"/>
                    </a:schemeClr>
                  </a:solidFill>
                  <a:cs typeface="Albany WT" panose="020B0604020202020204" pitchFamily="34" charset="0"/>
                </a:rPr>
                <a:t>To replace an Instructor, use the minus - sign to delete the row. Overtyping the ID field </a:t>
              </a:r>
              <a:r>
                <a:rPr lang="en-US" sz="1200" dirty="0">
                  <a:solidFill>
                    <a:schemeClr val="accent2">
                      <a:lumMod val="50000"/>
                    </a:schemeClr>
                  </a:solidFill>
                </a:rPr>
                <a:t>or backspacing the existing data out will not remove the instructor from the course.</a:t>
              </a:r>
            </a:p>
          </p:txBody>
        </p:sp>
      </p:grpSp>
      <p:sp>
        <p:nvSpPr>
          <p:cNvPr id="21" name="TextBox 20"/>
          <p:cNvSpPr txBox="1"/>
          <p:nvPr/>
        </p:nvSpPr>
        <p:spPr>
          <a:xfrm>
            <a:off x="244549" y="605666"/>
            <a:ext cx="1743619" cy="40011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Meetings Tab</a:t>
            </a:r>
          </a:p>
        </p:txBody>
      </p:sp>
      <p:pic>
        <p:nvPicPr>
          <p:cNvPr id="22" name="Picture 21">
            <a:extLst>
              <a:ext uri="{FF2B5EF4-FFF2-40B4-BE49-F238E27FC236}">
                <a16:creationId xmlns:a16="http://schemas.microsoft.com/office/drawing/2014/main" id="{73A72894-0388-46AB-B09E-CE4ADF22DAD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4000" contrast="61000"/>
                    </a14:imgEffect>
                  </a14:imgLayer>
                </a14:imgProps>
              </a:ext>
            </a:extLst>
          </a:blip>
          <a:stretch>
            <a:fillRect/>
          </a:stretch>
        </p:blipFill>
        <p:spPr>
          <a:xfrm>
            <a:off x="1" y="1110344"/>
            <a:ext cx="5329517" cy="4182946"/>
          </a:xfrm>
          <a:prstGeom prst="rect">
            <a:avLst/>
          </a:prstGeom>
        </p:spPr>
      </p:pic>
    </p:spTree>
    <p:extLst>
      <p:ext uri="{BB962C8B-B14F-4D97-AF65-F5344CB8AC3E}">
        <p14:creationId xmlns:p14="http://schemas.microsoft.com/office/powerpoint/2010/main" val="3526233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713753" y="77119"/>
            <a:ext cx="8478247" cy="650528"/>
            <a:chOff x="3713753" y="77119"/>
            <a:chExt cx="8478247" cy="650528"/>
          </a:xfrm>
        </p:grpSpPr>
        <p:sp>
          <p:nvSpPr>
            <p:cNvPr id="14" name="Rectangle 13"/>
            <p:cNvSpPr/>
            <p:nvPr/>
          </p:nvSpPr>
          <p:spPr>
            <a:xfrm>
              <a:off x="3713753" y="358315"/>
              <a:ext cx="8478247" cy="369332"/>
            </a:xfrm>
            <a:prstGeom prst="rect">
              <a:avLst/>
            </a:prstGeom>
          </p:spPr>
          <p:txBody>
            <a:bodyPr wrap="squar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Schedule New Course | Basic Data | </a:t>
              </a:r>
              <a:r>
                <a:rPr lang="en-US" dirty="0">
                  <a:solidFill>
                    <a:schemeClr val="accent1">
                      <a:lumMod val="50000"/>
                    </a:schemeClr>
                  </a:solidFill>
                  <a:latin typeface="Segoe UI Light" panose="020B0502040204020203" pitchFamily="34" charset="0"/>
                  <a:cs typeface="Albany WT" panose="020B0604020202020204" pitchFamily="34" charset="0"/>
                </a:rPr>
                <a:t>{Meetings}</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Enrollment </a:t>
              </a:r>
              <a:r>
                <a:rPr lang="en-US" dirty="0" err="1">
                  <a:solidFill>
                    <a:schemeClr val="accent1">
                      <a:lumMod val="40000"/>
                      <a:lumOff val="60000"/>
                    </a:schemeClr>
                  </a:solidFill>
                  <a:latin typeface="Segoe UI Light" panose="020B0502040204020203" pitchFamily="34" charset="0"/>
                  <a:cs typeface="Albany WT" panose="020B0604020202020204" pitchFamily="34" charset="0"/>
                </a:rPr>
                <a:t>Cntrl</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Reserve Cap | Notes </a:t>
              </a:r>
              <a:endParaRPr lang="en-US" dirty="0">
                <a:solidFill>
                  <a:schemeClr val="accent1">
                    <a:lumMod val="40000"/>
                    <a:lumOff val="60000"/>
                  </a:schemeClr>
                </a:solidFill>
              </a:endParaRPr>
            </a:p>
          </p:txBody>
        </p:sp>
        <p:sp>
          <p:nvSpPr>
            <p:cNvPr id="15" name="Rectangle 14"/>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a:t>
              </a:r>
              <a:r>
                <a:rPr lang="en-US" b="1" dirty="0">
                  <a:solidFill>
                    <a:schemeClr val="accent1">
                      <a:lumMod val="50000"/>
                    </a:schemeClr>
                  </a:solidFill>
                </a:rPr>
                <a:t>2. Your First Class  </a:t>
              </a:r>
              <a:r>
                <a:rPr lang="en-US" b="1" dirty="0">
                  <a:solidFill>
                    <a:schemeClr val="accent1">
                      <a:lumMod val="40000"/>
                      <a:lumOff val="60000"/>
                    </a:schemeClr>
                  </a:solidFill>
                </a:rPr>
                <a:t>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grpSp>
        <p:nvGrpSpPr>
          <p:cNvPr id="16" name="Group 15"/>
          <p:cNvGrpSpPr/>
          <p:nvPr/>
        </p:nvGrpSpPr>
        <p:grpSpPr>
          <a:xfrm>
            <a:off x="5854671" y="1112410"/>
            <a:ext cx="7287561" cy="5110591"/>
            <a:chOff x="6002426" y="2285646"/>
            <a:chExt cx="7496934" cy="1720175"/>
          </a:xfrm>
        </p:grpSpPr>
        <p:sp>
          <p:nvSpPr>
            <p:cNvPr id="17" name="Rounded Rectangle 16"/>
            <p:cNvSpPr/>
            <p:nvPr/>
          </p:nvSpPr>
          <p:spPr>
            <a:xfrm>
              <a:off x="6002426" y="2285646"/>
              <a:ext cx="7496934" cy="1720175"/>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407001" y="2458274"/>
              <a:ext cx="5418049" cy="1460684"/>
            </a:xfrm>
            <a:prstGeom prst="rect">
              <a:avLst/>
            </a:prstGeom>
          </p:spPr>
          <p:txBody>
            <a:bodyPr wrap="square">
              <a:spAutoFit/>
            </a:bodyPr>
            <a:lstStyle/>
            <a:p>
              <a:r>
                <a:rPr lang="en-US" sz="1200" b="1" dirty="0">
                  <a:solidFill>
                    <a:schemeClr val="accent1">
                      <a:lumMod val="50000"/>
                    </a:schemeClr>
                  </a:solidFill>
                  <a:latin typeface="+mj-lt"/>
                  <a:cs typeface="Albany WT" panose="020B0604020202020204" pitchFamily="34" charset="0"/>
                </a:rPr>
                <a:t>Workload Tab - </a:t>
              </a:r>
              <a:r>
                <a:rPr lang="en-US" sz="1200" dirty="0">
                  <a:solidFill>
                    <a:schemeClr val="accent1">
                      <a:lumMod val="50000"/>
                    </a:schemeClr>
                  </a:solidFill>
                  <a:latin typeface="+mj-lt"/>
                  <a:cs typeface="Albany WT" panose="020B0604020202020204" pitchFamily="34" charset="0"/>
                </a:rPr>
                <a:t>When the class section has only one meeting pattern and one instructor, the system defaults the correct information in this area. Adjustments are only needed here when a class has multiple meeting patterns or multiple instructors. The only fields to be adjusted by academic departments are the Assign Type and Load Factor fields. The Workload, Auto Calc, and Assignments FTE% will be populated by the system and should be left as is. </a:t>
              </a:r>
            </a:p>
            <a:p>
              <a:endParaRPr lang="en-US" sz="1200" b="1" dirty="0">
                <a:solidFill>
                  <a:schemeClr val="accent1">
                    <a:lumMod val="50000"/>
                  </a:schemeClr>
                </a:solidFill>
                <a:latin typeface="+mj-lt"/>
                <a:cs typeface="Albany WT" panose="020B0604020202020204" pitchFamily="34" charset="0"/>
              </a:endParaRPr>
            </a:p>
            <a:p>
              <a:r>
                <a:rPr lang="en-US" sz="1200" b="1" dirty="0">
                  <a:solidFill>
                    <a:schemeClr val="accent1">
                      <a:lumMod val="50000"/>
                    </a:schemeClr>
                  </a:solidFill>
                  <a:latin typeface="+mj-lt"/>
                  <a:cs typeface="Albany WT" panose="020B0604020202020204" pitchFamily="34" charset="0"/>
                </a:rPr>
                <a:t>Assign Type - </a:t>
              </a:r>
              <a:r>
                <a:rPr lang="en-US" sz="1200" dirty="0">
                  <a:solidFill>
                    <a:schemeClr val="accent1">
                      <a:lumMod val="50000"/>
                    </a:schemeClr>
                  </a:solidFill>
                  <a:latin typeface="+mj-lt"/>
                  <a:cs typeface="Albany WT" panose="020B0604020202020204" pitchFamily="34" charset="0"/>
                </a:rPr>
                <a:t>There are two choices in the drop-down box, Teaching and </a:t>
              </a:r>
              <a:r>
                <a:rPr lang="en-US" sz="1200" dirty="0" err="1">
                  <a:solidFill>
                    <a:schemeClr val="accent1">
                      <a:lumMod val="50000"/>
                    </a:schemeClr>
                  </a:solidFill>
                  <a:latin typeface="+mj-lt"/>
                  <a:cs typeface="Albany WT" panose="020B0604020202020204" pitchFamily="34" charset="0"/>
                </a:rPr>
                <a:t>NotInclud</a:t>
              </a:r>
              <a:r>
                <a:rPr lang="en-US" sz="1200" dirty="0">
                  <a:solidFill>
                    <a:schemeClr val="accent1">
                      <a:lumMod val="50000"/>
                    </a:schemeClr>
                  </a:solidFill>
                  <a:latin typeface="+mj-lt"/>
                  <a:cs typeface="Albany WT" panose="020B0604020202020204" pitchFamily="34" charset="0"/>
                </a:rPr>
                <a:t>. The teaching instructor(s) will get Teaching. There can be more than one instructor teaching a course. An additional instructor that is not teaching, such as a Department Chair, will have the Assign Type as </a:t>
              </a:r>
              <a:r>
                <a:rPr lang="en-US" sz="1200" dirty="0" err="1">
                  <a:solidFill>
                    <a:schemeClr val="accent1">
                      <a:lumMod val="50000"/>
                    </a:schemeClr>
                  </a:solidFill>
                  <a:latin typeface="+mj-lt"/>
                  <a:cs typeface="Albany WT" panose="020B0604020202020204" pitchFamily="34" charset="0"/>
                </a:rPr>
                <a:t>NotInclud</a:t>
              </a:r>
              <a:r>
                <a:rPr lang="en-US" sz="1200" dirty="0">
                  <a:solidFill>
                    <a:schemeClr val="accent1">
                      <a:lumMod val="50000"/>
                    </a:schemeClr>
                  </a:solidFill>
                  <a:latin typeface="+mj-lt"/>
                  <a:cs typeface="Albany WT" panose="020B0604020202020204" pitchFamily="34" charset="0"/>
                </a:rPr>
                <a:t>. </a:t>
              </a:r>
            </a:p>
            <a:p>
              <a:endParaRPr lang="en-US" sz="1200" b="1" dirty="0">
                <a:solidFill>
                  <a:schemeClr val="accent1">
                    <a:lumMod val="50000"/>
                  </a:schemeClr>
                </a:solidFill>
                <a:latin typeface="+mj-lt"/>
                <a:cs typeface="Albany WT" panose="020B0604020202020204" pitchFamily="34" charset="0"/>
              </a:endParaRPr>
            </a:p>
            <a:p>
              <a:r>
                <a:rPr lang="en-US" sz="1200" b="1" dirty="0">
                  <a:solidFill>
                    <a:schemeClr val="accent1">
                      <a:lumMod val="50000"/>
                    </a:schemeClr>
                  </a:solidFill>
                  <a:latin typeface="+mj-lt"/>
                  <a:cs typeface="Albany WT" panose="020B0604020202020204" pitchFamily="34" charset="0"/>
                </a:rPr>
                <a:t>Load Factor - </a:t>
              </a:r>
              <a:r>
                <a:rPr lang="en-US" sz="1200" dirty="0">
                  <a:solidFill>
                    <a:schemeClr val="accent1">
                      <a:lumMod val="50000"/>
                    </a:schemeClr>
                  </a:solidFill>
                  <a:latin typeface="+mj-lt"/>
                  <a:cs typeface="Albany WT" panose="020B0604020202020204" pitchFamily="34" charset="0"/>
                </a:rPr>
                <a:t>When a course has a single meeting pattern and a single instructor the system defaults to the correct information. </a:t>
              </a:r>
            </a:p>
            <a:p>
              <a:endParaRPr lang="en-US" sz="1200" dirty="0">
                <a:solidFill>
                  <a:schemeClr val="accent1">
                    <a:lumMod val="50000"/>
                  </a:schemeClr>
                </a:solidFill>
                <a:latin typeface="+mj-lt"/>
                <a:cs typeface="Albany WT" panose="020B0604020202020204" pitchFamily="34" charset="0"/>
              </a:endParaRPr>
            </a:p>
            <a:p>
              <a:r>
                <a:rPr lang="en-US" sz="1200" dirty="0">
                  <a:solidFill>
                    <a:schemeClr val="accent1">
                      <a:lumMod val="50000"/>
                    </a:schemeClr>
                  </a:solidFill>
                  <a:latin typeface="+mj-lt"/>
                  <a:cs typeface="Albany WT" panose="020B0604020202020204" pitchFamily="34" charset="0"/>
                </a:rPr>
                <a:t>When a course has a single meeting pattern but two teaching instructors, provide the appropriate percentage to reflect the amount of time each teacher will be teaching the course. </a:t>
              </a:r>
            </a:p>
            <a:p>
              <a:endParaRPr lang="en-US" sz="1200" b="1" u="sng" dirty="0">
                <a:solidFill>
                  <a:schemeClr val="accent1">
                    <a:lumMod val="50000"/>
                  </a:schemeClr>
                </a:solidFill>
                <a:latin typeface="+mj-lt"/>
                <a:cs typeface="Albany WT" panose="020B0604020202020204" pitchFamily="34" charset="0"/>
              </a:endParaRPr>
            </a:p>
            <a:p>
              <a:r>
                <a:rPr lang="en-US" sz="1200" u="sng" dirty="0">
                  <a:solidFill>
                    <a:schemeClr val="accent1">
                      <a:lumMod val="50000"/>
                    </a:schemeClr>
                  </a:solidFill>
                  <a:latin typeface="+mj-lt"/>
                  <a:cs typeface="Albany WT" panose="020B0604020202020204" pitchFamily="34" charset="0"/>
                </a:rPr>
                <a:t>When there are multiple meeting patterns the top meeting pattern row should hold all of the credit. The first row will hold the Teaching Assign Type and the Load Factor percentage. Every additional row will be set to </a:t>
              </a:r>
              <a:r>
                <a:rPr lang="en-US" sz="1200" u="sng" dirty="0" err="1">
                  <a:solidFill>
                    <a:schemeClr val="accent1">
                      <a:lumMod val="50000"/>
                    </a:schemeClr>
                  </a:solidFill>
                  <a:latin typeface="+mj-lt"/>
                  <a:cs typeface="Albany WT" panose="020B0604020202020204" pitchFamily="34" charset="0"/>
                </a:rPr>
                <a:t>NotInclud</a:t>
              </a:r>
              <a:r>
                <a:rPr lang="en-US" sz="1200" u="sng" dirty="0">
                  <a:solidFill>
                    <a:schemeClr val="accent1">
                      <a:lumMod val="50000"/>
                    </a:schemeClr>
                  </a:solidFill>
                  <a:latin typeface="+mj-lt"/>
                  <a:cs typeface="Albany WT" panose="020B0604020202020204" pitchFamily="34" charset="0"/>
                </a:rPr>
                <a:t> on the Assign Type and 0.0001% Load Factor. </a:t>
              </a:r>
            </a:p>
          </p:txBody>
        </p:sp>
        <p:sp>
          <p:nvSpPr>
            <p:cNvPr id="19" name="TextBox 18"/>
            <p:cNvSpPr txBox="1"/>
            <p:nvPr/>
          </p:nvSpPr>
          <p:spPr>
            <a:xfrm>
              <a:off x="6407001" y="2353847"/>
              <a:ext cx="2083590" cy="144882"/>
            </a:xfrm>
            <a:prstGeom prst="rect">
              <a:avLst/>
            </a:prstGeom>
            <a:noFill/>
          </p:spPr>
          <p:txBody>
            <a:bodyPr wrap="square" rtlCol="0">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Meeting Pattern</a:t>
              </a:r>
            </a:p>
          </p:txBody>
        </p:sp>
      </p:grpSp>
      <p:sp>
        <p:nvSpPr>
          <p:cNvPr id="4" name="Slide Number Placeholder 3"/>
          <p:cNvSpPr>
            <a:spLocks noGrp="1"/>
          </p:cNvSpPr>
          <p:nvPr>
            <p:ph type="sldNum" sz="quarter" idx="12"/>
          </p:nvPr>
        </p:nvSpPr>
        <p:spPr/>
        <p:txBody>
          <a:bodyPr/>
          <a:lstStyle/>
          <a:p>
            <a:fld id="{238630EC-33FC-4FC7-B8AE-D2B68DB04DEE}" type="slidenum">
              <a:rPr lang="en-US" smtClean="0"/>
              <a:t>29</a:t>
            </a:fld>
            <a:endParaRPr lang="en-US"/>
          </a:p>
        </p:txBody>
      </p:sp>
      <p:sp>
        <p:nvSpPr>
          <p:cNvPr id="12" name="TextBox 11"/>
          <p:cNvSpPr txBox="1"/>
          <p:nvPr/>
        </p:nvSpPr>
        <p:spPr>
          <a:xfrm>
            <a:off x="244549" y="605666"/>
            <a:ext cx="1743619" cy="40011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Meetings Tab</a:t>
            </a:r>
          </a:p>
        </p:txBody>
      </p:sp>
      <p:pic>
        <p:nvPicPr>
          <p:cNvPr id="20" name="Picture 19">
            <a:extLst>
              <a:ext uri="{FF2B5EF4-FFF2-40B4-BE49-F238E27FC236}">
                <a16:creationId xmlns:a16="http://schemas.microsoft.com/office/drawing/2014/main" id="{61334AB3-A37A-48F6-9AFB-134A51988A4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4000" contrast="61000"/>
                    </a14:imgEffect>
                  </a14:imgLayer>
                </a14:imgProps>
              </a:ext>
            </a:extLst>
          </a:blip>
          <a:stretch>
            <a:fillRect/>
          </a:stretch>
        </p:blipFill>
        <p:spPr>
          <a:xfrm>
            <a:off x="19744" y="1315033"/>
            <a:ext cx="5633035" cy="4649901"/>
          </a:xfrm>
          <a:prstGeom prst="rect">
            <a:avLst/>
          </a:prstGeom>
        </p:spPr>
      </p:pic>
    </p:spTree>
    <p:extLst>
      <p:ext uri="{BB962C8B-B14F-4D97-AF65-F5344CB8AC3E}">
        <p14:creationId xmlns:p14="http://schemas.microsoft.com/office/powerpoint/2010/main" val="2947734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35961" y="3033518"/>
            <a:ext cx="10120078" cy="830997"/>
          </a:xfrm>
          <a:prstGeom prst="rect">
            <a:avLst/>
          </a:prstGeom>
          <a:noFill/>
        </p:spPr>
        <p:txBody>
          <a:bodyPr wrap="none" rtlCol="0">
            <a:spAutoFit/>
          </a:bodyPr>
          <a:lstStyle/>
          <a:p>
            <a:r>
              <a:rPr lang="en-US" sz="4800" b="1" dirty="0">
                <a:solidFill>
                  <a:schemeClr val="accent1">
                    <a:lumMod val="50000"/>
                  </a:schemeClr>
                </a:solidFill>
              </a:rPr>
              <a:t>Introduction to the Schedule of Classes</a:t>
            </a:r>
          </a:p>
        </p:txBody>
      </p:sp>
      <p:grpSp>
        <p:nvGrpSpPr>
          <p:cNvPr id="3" name="Group 2"/>
          <p:cNvGrpSpPr/>
          <p:nvPr/>
        </p:nvGrpSpPr>
        <p:grpSpPr>
          <a:xfrm>
            <a:off x="4837853" y="77119"/>
            <a:ext cx="7377661" cy="650528"/>
            <a:chOff x="4837853" y="77119"/>
            <a:chExt cx="7377661" cy="650528"/>
          </a:xfrm>
        </p:grpSpPr>
        <p:sp>
          <p:nvSpPr>
            <p:cNvPr id="2" name="Rectangle 1"/>
            <p:cNvSpPr/>
            <p:nvPr/>
          </p:nvSpPr>
          <p:spPr>
            <a:xfrm>
              <a:off x="6450603" y="358315"/>
              <a:ext cx="5764911" cy="369332"/>
            </a:xfrm>
            <a:prstGeom prst="rect">
              <a:avLst/>
            </a:prstGeom>
          </p:spPr>
          <p:txBody>
            <a:bodyPr wrap="non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Overview | Reminders | Scheduling Timeline | Terminology</a:t>
              </a:r>
              <a:endParaRPr lang="en-US" dirty="0">
                <a:solidFill>
                  <a:schemeClr val="accent1">
                    <a:lumMod val="40000"/>
                    <a:lumOff val="60000"/>
                  </a:schemeClr>
                </a:solidFill>
              </a:endParaRPr>
            </a:p>
          </p:txBody>
        </p:sp>
        <p:sp>
          <p:nvSpPr>
            <p:cNvPr id="8" name="Rectangle 7"/>
            <p:cNvSpPr/>
            <p:nvPr/>
          </p:nvSpPr>
          <p:spPr>
            <a:xfrm>
              <a:off x="4837853" y="77119"/>
              <a:ext cx="7354147" cy="369332"/>
            </a:xfrm>
            <a:prstGeom prst="rect">
              <a:avLst/>
            </a:prstGeom>
          </p:spPr>
          <p:txBody>
            <a:bodyPr wrap="square">
              <a:spAutoFit/>
            </a:bodyPr>
            <a:lstStyle/>
            <a:p>
              <a:r>
                <a:rPr lang="en-US" b="1" dirty="0">
                  <a:solidFill>
                    <a:schemeClr val="accent1">
                      <a:lumMod val="50000"/>
                    </a:schemeClr>
                  </a:solidFill>
                </a:rPr>
                <a:t>1. Introduction  </a:t>
              </a:r>
              <a:r>
                <a:rPr lang="en-US" b="1" dirty="0">
                  <a:solidFill>
                    <a:schemeClr val="accent1">
                      <a:lumMod val="40000"/>
                      <a:lumOff val="60000"/>
                    </a:schemeClr>
                  </a:solidFill>
                </a:rPr>
                <a:t>2. Your First Class  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sp>
        <p:nvSpPr>
          <p:cNvPr id="4" name="Slide Number Placeholder 3"/>
          <p:cNvSpPr>
            <a:spLocks noGrp="1"/>
          </p:cNvSpPr>
          <p:nvPr>
            <p:ph type="sldNum" sz="quarter" idx="12"/>
          </p:nvPr>
        </p:nvSpPr>
        <p:spPr/>
        <p:txBody>
          <a:bodyPr/>
          <a:lstStyle/>
          <a:p>
            <a:fld id="{238630EC-33FC-4FC7-B8AE-D2B68DB04DEE}" type="slidenum">
              <a:rPr lang="en-US" smtClean="0"/>
              <a:t>3</a:t>
            </a:fld>
            <a:endParaRPr lang="en-US" dirty="0"/>
          </a:p>
        </p:txBody>
      </p:sp>
      <p:sp>
        <p:nvSpPr>
          <p:cNvPr id="7" name="Rectangle 6"/>
          <p:cNvSpPr/>
          <p:nvPr/>
        </p:nvSpPr>
        <p:spPr>
          <a:xfrm>
            <a:off x="3213545" y="3864515"/>
            <a:ext cx="5764911" cy="369332"/>
          </a:xfrm>
          <a:prstGeom prst="rect">
            <a:avLst/>
          </a:prstGeom>
        </p:spPr>
        <p:txBody>
          <a:bodyPr wrap="none">
            <a:spAutoFit/>
          </a:bodyPr>
          <a:lstStyle/>
          <a:p>
            <a:r>
              <a:rPr lang="en-US" dirty="0">
                <a:solidFill>
                  <a:schemeClr val="accent1">
                    <a:lumMod val="50000"/>
                  </a:schemeClr>
                </a:solidFill>
                <a:latin typeface="Segoe UI Light" panose="020B0502040204020203" pitchFamily="34" charset="0"/>
                <a:cs typeface="Albany WT" panose="020B0604020202020204" pitchFamily="34" charset="0"/>
              </a:rPr>
              <a:t>Overview | Reminders | Scheduling Timeline | Terminology</a:t>
            </a:r>
            <a:endParaRPr lang="en-US" dirty="0">
              <a:solidFill>
                <a:schemeClr val="accent1">
                  <a:lumMod val="50000"/>
                </a:schemeClr>
              </a:solidFill>
            </a:endParaRPr>
          </a:p>
        </p:txBody>
      </p:sp>
    </p:spTree>
    <p:extLst>
      <p:ext uri="{BB962C8B-B14F-4D97-AF65-F5344CB8AC3E}">
        <p14:creationId xmlns:p14="http://schemas.microsoft.com/office/powerpoint/2010/main" val="776146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713753" y="77119"/>
            <a:ext cx="8478247" cy="650528"/>
            <a:chOff x="3713753" y="77119"/>
            <a:chExt cx="8478247" cy="650528"/>
          </a:xfrm>
        </p:grpSpPr>
        <p:sp>
          <p:nvSpPr>
            <p:cNvPr id="14" name="Rectangle 13"/>
            <p:cNvSpPr/>
            <p:nvPr/>
          </p:nvSpPr>
          <p:spPr>
            <a:xfrm>
              <a:off x="3713753" y="358315"/>
              <a:ext cx="8478247" cy="369332"/>
            </a:xfrm>
            <a:prstGeom prst="rect">
              <a:avLst/>
            </a:prstGeom>
          </p:spPr>
          <p:txBody>
            <a:bodyPr wrap="squar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Schedule New Course | Basic Data | </a:t>
              </a:r>
              <a:r>
                <a:rPr lang="en-US" dirty="0">
                  <a:solidFill>
                    <a:schemeClr val="accent1">
                      <a:lumMod val="50000"/>
                    </a:schemeClr>
                  </a:solidFill>
                  <a:latin typeface="Segoe UI Light" panose="020B0502040204020203" pitchFamily="34" charset="0"/>
                  <a:cs typeface="Albany WT" panose="020B0604020202020204" pitchFamily="34" charset="0"/>
                </a:rPr>
                <a:t>{Meetings}</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Enrollment </a:t>
              </a:r>
              <a:r>
                <a:rPr lang="en-US" dirty="0" err="1">
                  <a:solidFill>
                    <a:schemeClr val="accent1">
                      <a:lumMod val="40000"/>
                      <a:lumOff val="60000"/>
                    </a:schemeClr>
                  </a:solidFill>
                  <a:latin typeface="Segoe UI Light" panose="020B0502040204020203" pitchFamily="34" charset="0"/>
                  <a:cs typeface="Albany WT" panose="020B0604020202020204" pitchFamily="34" charset="0"/>
                </a:rPr>
                <a:t>Cntrl</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Reserve Cap | Notes </a:t>
              </a:r>
              <a:endParaRPr lang="en-US" dirty="0">
                <a:solidFill>
                  <a:schemeClr val="accent1">
                    <a:lumMod val="40000"/>
                    <a:lumOff val="60000"/>
                  </a:schemeClr>
                </a:solidFill>
              </a:endParaRPr>
            </a:p>
          </p:txBody>
        </p:sp>
        <p:sp>
          <p:nvSpPr>
            <p:cNvPr id="15" name="Rectangle 14"/>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a:t>
              </a:r>
              <a:r>
                <a:rPr lang="en-US" b="1" dirty="0">
                  <a:solidFill>
                    <a:schemeClr val="accent1">
                      <a:lumMod val="50000"/>
                    </a:schemeClr>
                  </a:solidFill>
                </a:rPr>
                <a:t>2. Your First Class  </a:t>
              </a:r>
              <a:r>
                <a:rPr lang="en-US" b="1" dirty="0">
                  <a:solidFill>
                    <a:schemeClr val="accent1">
                      <a:lumMod val="40000"/>
                      <a:lumOff val="60000"/>
                    </a:schemeClr>
                  </a:solidFill>
                </a:rPr>
                <a:t>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sp>
        <p:nvSpPr>
          <p:cNvPr id="4" name="Slide Number Placeholder 3"/>
          <p:cNvSpPr>
            <a:spLocks noGrp="1"/>
          </p:cNvSpPr>
          <p:nvPr>
            <p:ph type="sldNum" sz="quarter" idx="12"/>
          </p:nvPr>
        </p:nvSpPr>
        <p:spPr>
          <a:xfrm>
            <a:off x="9284162" y="6331412"/>
            <a:ext cx="2743200" cy="365125"/>
          </a:xfrm>
        </p:spPr>
        <p:txBody>
          <a:bodyPr/>
          <a:lstStyle/>
          <a:p>
            <a:fld id="{238630EC-33FC-4FC7-B8AE-D2B68DB04DEE}" type="slidenum">
              <a:rPr lang="en-US" smtClean="0"/>
              <a:t>30</a:t>
            </a:fld>
            <a:endParaRPr lang="en-US"/>
          </a:p>
        </p:txBody>
      </p:sp>
      <p:sp>
        <p:nvSpPr>
          <p:cNvPr id="21" name="Rounded Rectangle 20"/>
          <p:cNvSpPr/>
          <p:nvPr/>
        </p:nvSpPr>
        <p:spPr>
          <a:xfrm>
            <a:off x="5469464" y="1868557"/>
            <a:ext cx="6941437" cy="713409"/>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560907" y="1962140"/>
            <a:ext cx="4326043" cy="461665"/>
          </a:xfrm>
          <a:prstGeom prst="rect">
            <a:avLst/>
          </a:prstGeom>
          <a:noFill/>
        </p:spPr>
        <p:txBody>
          <a:bodyPr wrap="square" rtlCol="0">
            <a:spAutoFit/>
          </a:bodyPr>
          <a:lstStyle/>
          <a:p>
            <a:r>
              <a:rPr lang="en-US" sz="1200" b="1" dirty="0">
                <a:solidFill>
                  <a:schemeClr val="accent1">
                    <a:lumMod val="50000"/>
                  </a:schemeClr>
                </a:solidFill>
                <a:latin typeface="+mj-lt"/>
              </a:rPr>
              <a:t>One Meeting Pattern row </a:t>
            </a:r>
            <a:r>
              <a:rPr lang="en-US" sz="1200" dirty="0">
                <a:solidFill>
                  <a:schemeClr val="accent1">
                    <a:lumMod val="50000"/>
                  </a:schemeClr>
                </a:solidFill>
                <a:latin typeface="+mj-lt"/>
              </a:rPr>
              <a:t>shown with the single pattern receiving the Load Factor credit and the correct Assign Type of Teaching. </a:t>
            </a:r>
          </a:p>
        </p:txBody>
      </p:sp>
      <p:sp>
        <p:nvSpPr>
          <p:cNvPr id="16" name="TextBox 15"/>
          <p:cNvSpPr txBox="1"/>
          <p:nvPr/>
        </p:nvSpPr>
        <p:spPr>
          <a:xfrm>
            <a:off x="244549" y="605666"/>
            <a:ext cx="4973862" cy="92333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Meetings Tab</a:t>
            </a:r>
          </a:p>
          <a:p>
            <a:r>
              <a:rPr lang="en-US" sz="1400" dirty="0">
                <a:solidFill>
                  <a:schemeClr val="accent1">
                    <a:lumMod val="50000"/>
                  </a:schemeClr>
                </a:solidFill>
                <a:latin typeface="Segoe UI Semibold" panose="020B0702040204020203" pitchFamily="34" charset="0"/>
                <a:cs typeface="Albany WT" panose="020B0604020202020204" pitchFamily="34" charset="0"/>
              </a:rPr>
              <a:t>Examples of Instructor and Meeting Pattern Configurations</a:t>
            </a:r>
          </a:p>
          <a:p>
            <a:endParaRPr lang="en-US" sz="2000" dirty="0">
              <a:solidFill>
                <a:schemeClr val="accent1">
                  <a:lumMod val="50000"/>
                </a:schemeClr>
              </a:solidFill>
              <a:latin typeface="Segoe UI Semibold" panose="020B0702040204020203" pitchFamily="34" charset="0"/>
              <a:cs typeface="Albany WT" panose="020B0604020202020204" pitchFamily="34" charset="0"/>
            </a:endParaRPr>
          </a:p>
        </p:txBody>
      </p:sp>
      <p:sp>
        <p:nvSpPr>
          <p:cNvPr id="19" name="Rounded Rectangle 18"/>
          <p:cNvSpPr/>
          <p:nvPr/>
        </p:nvSpPr>
        <p:spPr>
          <a:xfrm>
            <a:off x="5486090" y="3203410"/>
            <a:ext cx="6924811" cy="842562"/>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5560907" y="3260420"/>
            <a:ext cx="4668943" cy="646331"/>
          </a:xfrm>
          <a:prstGeom prst="rect">
            <a:avLst/>
          </a:prstGeom>
          <a:noFill/>
        </p:spPr>
        <p:txBody>
          <a:bodyPr wrap="square" rtlCol="0">
            <a:spAutoFit/>
          </a:bodyPr>
          <a:lstStyle/>
          <a:p>
            <a:r>
              <a:rPr lang="en-US" sz="1200" b="1" dirty="0">
                <a:solidFill>
                  <a:schemeClr val="accent1">
                    <a:lumMod val="50000"/>
                  </a:schemeClr>
                </a:solidFill>
                <a:latin typeface="+mj-lt"/>
              </a:rPr>
              <a:t>Multiple Instructors </a:t>
            </a:r>
            <a:r>
              <a:rPr lang="en-US" sz="1200" dirty="0">
                <a:solidFill>
                  <a:schemeClr val="accent1">
                    <a:lumMod val="50000"/>
                  </a:schemeClr>
                </a:solidFill>
                <a:latin typeface="+mj-lt"/>
              </a:rPr>
              <a:t>both with Teaching as Assign Type. The department makes the decision as to the amount of Load Factor each instructor should receive when there are multiple instructors assigned to a course. </a:t>
            </a:r>
          </a:p>
        </p:txBody>
      </p:sp>
      <p:sp>
        <p:nvSpPr>
          <p:cNvPr id="27" name="Rounded Rectangle 26"/>
          <p:cNvSpPr/>
          <p:nvPr/>
        </p:nvSpPr>
        <p:spPr>
          <a:xfrm>
            <a:off x="5469463" y="4668788"/>
            <a:ext cx="6941437" cy="905762"/>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5552594" y="4931214"/>
            <a:ext cx="6218229" cy="276999"/>
          </a:xfrm>
          <a:prstGeom prst="rect">
            <a:avLst/>
          </a:prstGeom>
          <a:noFill/>
        </p:spPr>
        <p:txBody>
          <a:bodyPr wrap="square" rtlCol="0">
            <a:spAutoFit/>
          </a:bodyPr>
          <a:lstStyle/>
          <a:p>
            <a:r>
              <a:rPr lang="en-US" sz="1200" b="1" dirty="0">
                <a:solidFill>
                  <a:schemeClr val="accent1">
                    <a:lumMod val="50000"/>
                  </a:schemeClr>
                </a:solidFill>
                <a:latin typeface="+mj-lt"/>
              </a:rPr>
              <a:t>Multiple Instructors </a:t>
            </a:r>
            <a:r>
              <a:rPr lang="en-US" sz="1200" dirty="0">
                <a:solidFill>
                  <a:schemeClr val="accent1">
                    <a:lumMod val="50000"/>
                  </a:schemeClr>
                </a:solidFill>
                <a:latin typeface="+mj-lt"/>
              </a:rPr>
              <a:t>one with Teaching and one with </a:t>
            </a:r>
            <a:r>
              <a:rPr lang="en-US" sz="1200" dirty="0" err="1">
                <a:solidFill>
                  <a:schemeClr val="accent1">
                    <a:lumMod val="50000"/>
                  </a:schemeClr>
                </a:solidFill>
                <a:latin typeface="+mj-lt"/>
              </a:rPr>
              <a:t>NotInclud</a:t>
            </a:r>
            <a:r>
              <a:rPr lang="en-US" sz="1200" dirty="0">
                <a:solidFill>
                  <a:schemeClr val="accent1">
                    <a:lumMod val="50000"/>
                  </a:schemeClr>
                </a:solidFill>
                <a:latin typeface="+mj-lt"/>
              </a:rPr>
              <a:t>. </a:t>
            </a:r>
          </a:p>
        </p:txBody>
      </p:sp>
      <p:pic>
        <p:nvPicPr>
          <p:cNvPr id="2" name="Picture 1">
            <a:extLst>
              <a:ext uri="{FF2B5EF4-FFF2-40B4-BE49-F238E27FC236}">
                <a16:creationId xmlns:a16="http://schemas.microsoft.com/office/drawing/2014/main" id="{55F482C0-66E1-47DB-9FB7-64B24F71DE7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4000" contrast="61000"/>
                    </a14:imgEffect>
                  </a14:imgLayer>
                </a14:imgProps>
              </a:ext>
            </a:extLst>
          </a:blip>
          <a:stretch>
            <a:fillRect/>
          </a:stretch>
        </p:blipFill>
        <p:spPr>
          <a:xfrm>
            <a:off x="-8313" y="1913734"/>
            <a:ext cx="5560907" cy="623054"/>
          </a:xfrm>
          <a:prstGeom prst="rect">
            <a:avLst/>
          </a:prstGeom>
        </p:spPr>
      </p:pic>
      <p:pic>
        <p:nvPicPr>
          <p:cNvPr id="3" name="Picture 2">
            <a:extLst>
              <a:ext uri="{FF2B5EF4-FFF2-40B4-BE49-F238E27FC236}">
                <a16:creationId xmlns:a16="http://schemas.microsoft.com/office/drawing/2014/main" id="{EF84DAD2-DA53-435F-85B6-E4E5B762AC2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4000" contrast="61000"/>
                    </a14:imgEffect>
                  </a14:imgLayer>
                </a14:imgProps>
              </a:ext>
            </a:extLst>
          </a:blip>
          <a:stretch>
            <a:fillRect/>
          </a:stretch>
        </p:blipFill>
        <p:spPr>
          <a:xfrm>
            <a:off x="17476" y="4825053"/>
            <a:ext cx="5451987" cy="766320"/>
          </a:xfrm>
          <a:prstGeom prst="rect">
            <a:avLst/>
          </a:prstGeom>
        </p:spPr>
      </p:pic>
      <p:pic>
        <p:nvPicPr>
          <p:cNvPr id="6" name="Picture 5">
            <a:extLst>
              <a:ext uri="{FF2B5EF4-FFF2-40B4-BE49-F238E27FC236}">
                <a16:creationId xmlns:a16="http://schemas.microsoft.com/office/drawing/2014/main" id="{D799C6E7-D69A-46E0-893F-EF1E6ED70EDE}"/>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4000" contrast="61000"/>
                    </a14:imgEffect>
                  </a14:imgLayer>
                </a14:imgProps>
              </a:ext>
            </a:extLst>
          </a:blip>
          <a:stretch>
            <a:fillRect/>
          </a:stretch>
        </p:blipFill>
        <p:spPr>
          <a:xfrm>
            <a:off x="-8313" y="3252276"/>
            <a:ext cx="5560907" cy="751796"/>
          </a:xfrm>
          <a:prstGeom prst="rect">
            <a:avLst/>
          </a:prstGeom>
        </p:spPr>
      </p:pic>
    </p:spTree>
    <p:extLst>
      <p:ext uri="{BB962C8B-B14F-4D97-AF65-F5344CB8AC3E}">
        <p14:creationId xmlns:p14="http://schemas.microsoft.com/office/powerpoint/2010/main" val="2310957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Group 12"/>
          <p:cNvGrpSpPr/>
          <p:nvPr/>
        </p:nvGrpSpPr>
        <p:grpSpPr>
          <a:xfrm>
            <a:off x="3713753" y="77119"/>
            <a:ext cx="8478247" cy="650528"/>
            <a:chOff x="3713753" y="77119"/>
            <a:chExt cx="8478247" cy="650528"/>
          </a:xfrm>
        </p:grpSpPr>
        <p:sp>
          <p:nvSpPr>
            <p:cNvPr id="14" name="Rectangle 13"/>
            <p:cNvSpPr/>
            <p:nvPr/>
          </p:nvSpPr>
          <p:spPr>
            <a:xfrm>
              <a:off x="3713753" y="358315"/>
              <a:ext cx="8478247" cy="369332"/>
            </a:xfrm>
            <a:prstGeom prst="rect">
              <a:avLst/>
            </a:prstGeom>
          </p:spPr>
          <p:txBody>
            <a:bodyPr wrap="squar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Schedule New Course | Basic Data | </a:t>
              </a:r>
              <a:r>
                <a:rPr lang="en-US" dirty="0">
                  <a:solidFill>
                    <a:schemeClr val="accent1">
                      <a:lumMod val="50000"/>
                    </a:schemeClr>
                  </a:solidFill>
                  <a:latin typeface="Segoe UI Light" panose="020B0502040204020203" pitchFamily="34" charset="0"/>
                  <a:cs typeface="Albany WT" panose="020B0604020202020204" pitchFamily="34" charset="0"/>
                </a:rPr>
                <a:t>{Meetings}</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Enrollment </a:t>
              </a:r>
              <a:r>
                <a:rPr lang="en-US" dirty="0" err="1">
                  <a:solidFill>
                    <a:schemeClr val="accent1">
                      <a:lumMod val="40000"/>
                      <a:lumOff val="60000"/>
                    </a:schemeClr>
                  </a:solidFill>
                  <a:latin typeface="Segoe UI Light" panose="020B0502040204020203" pitchFamily="34" charset="0"/>
                  <a:cs typeface="Albany WT" panose="020B0604020202020204" pitchFamily="34" charset="0"/>
                </a:rPr>
                <a:t>Cntrl</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Reserve Cap | Notes </a:t>
              </a:r>
              <a:endParaRPr lang="en-US" dirty="0">
                <a:solidFill>
                  <a:schemeClr val="accent1">
                    <a:lumMod val="40000"/>
                    <a:lumOff val="60000"/>
                  </a:schemeClr>
                </a:solidFill>
              </a:endParaRPr>
            </a:p>
          </p:txBody>
        </p:sp>
        <p:sp>
          <p:nvSpPr>
            <p:cNvPr id="15" name="Rectangle 14"/>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a:t>
              </a:r>
              <a:r>
                <a:rPr lang="en-US" b="1" dirty="0">
                  <a:solidFill>
                    <a:schemeClr val="accent1">
                      <a:lumMod val="50000"/>
                    </a:schemeClr>
                  </a:solidFill>
                </a:rPr>
                <a:t>2. Your First Class  </a:t>
              </a:r>
              <a:r>
                <a:rPr lang="en-US" b="1" dirty="0">
                  <a:solidFill>
                    <a:schemeClr val="accent1">
                      <a:lumMod val="40000"/>
                      <a:lumOff val="60000"/>
                    </a:schemeClr>
                  </a:solidFill>
                </a:rPr>
                <a:t>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sp>
        <p:nvSpPr>
          <p:cNvPr id="4" name="Slide Number Placeholder 3"/>
          <p:cNvSpPr>
            <a:spLocks noGrp="1"/>
          </p:cNvSpPr>
          <p:nvPr>
            <p:ph type="sldNum" sz="quarter" idx="12"/>
          </p:nvPr>
        </p:nvSpPr>
        <p:spPr/>
        <p:txBody>
          <a:bodyPr/>
          <a:lstStyle/>
          <a:p>
            <a:fld id="{238630EC-33FC-4FC7-B8AE-D2B68DB04DEE}" type="slidenum">
              <a:rPr lang="en-US" smtClean="0"/>
              <a:t>31</a:t>
            </a:fld>
            <a:endParaRPr lang="en-US"/>
          </a:p>
        </p:txBody>
      </p:sp>
      <p:sp>
        <p:nvSpPr>
          <p:cNvPr id="16" name="TextBox 15"/>
          <p:cNvSpPr txBox="1"/>
          <p:nvPr/>
        </p:nvSpPr>
        <p:spPr>
          <a:xfrm>
            <a:off x="244549" y="605666"/>
            <a:ext cx="4973862" cy="92333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Meetings Tab</a:t>
            </a:r>
          </a:p>
          <a:p>
            <a:r>
              <a:rPr lang="en-US" sz="1400" dirty="0">
                <a:solidFill>
                  <a:schemeClr val="accent1">
                    <a:lumMod val="50000"/>
                  </a:schemeClr>
                </a:solidFill>
                <a:latin typeface="Segoe UI Semibold" panose="020B0702040204020203" pitchFamily="34" charset="0"/>
                <a:cs typeface="Albany WT" panose="020B0604020202020204" pitchFamily="34" charset="0"/>
              </a:rPr>
              <a:t>Examples of Instructor and Meeting Pattern Configurations</a:t>
            </a:r>
          </a:p>
          <a:p>
            <a:endParaRPr lang="en-US" sz="2000" dirty="0">
              <a:solidFill>
                <a:schemeClr val="accent1">
                  <a:lumMod val="50000"/>
                </a:schemeClr>
              </a:solidFill>
              <a:latin typeface="Segoe UI Semibold" panose="020B0702040204020203" pitchFamily="34" charset="0"/>
              <a:cs typeface="Albany WT" panose="020B0604020202020204" pitchFamily="34" charset="0"/>
            </a:endParaRPr>
          </a:p>
        </p:txBody>
      </p:sp>
      <p:grpSp>
        <p:nvGrpSpPr>
          <p:cNvPr id="6" name="Group 5"/>
          <p:cNvGrpSpPr/>
          <p:nvPr/>
        </p:nvGrpSpPr>
        <p:grpSpPr>
          <a:xfrm>
            <a:off x="2233595" y="5156021"/>
            <a:ext cx="7075505" cy="1200329"/>
            <a:chOff x="2233595" y="4874222"/>
            <a:chExt cx="7075505" cy="1200329"/>
          </a:xfrm>
        </p:grpSpPr>
        <p:sp>
          <p:nvSpPr>
            <p:cNvPr id="18" name="Rounded Rectangle 17"/>
            <p:cNvSpPr/>
            <p:nvPr/>
          </p:nvSpPr>
          <p:spPr>
            <a:xfrm>
              <a:off x="2233595" y="4910922"/>
              <a:ext cx="7075505" cy="1163629"/>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3386221" y="4874222"/>
              <a:ext cx="5419557" cy="1200329"/>
            </a:xfrm>
            <a:prstGeom prst="rect">
              <a:avLst/>
            </a:prstGeom>
            <a:noFill/>
          </p:spPr>
          <p:txBody>
            <a:bodyPr wrap="square" rtlCol="0">
              <a:spAutoFit/>
            </a:bodyPr>
            <a:lstStyle/>
            <a:p>
              <a:r>
                <a:rPr lang="en-US" b="1" dirty="0">
                  <a:solidFill>
                    <a:schemeClr val="accent1">
                      <a:lumMod val="50000"/>
                    </a:schemeClr>
                  </a:solidFill>
                  <a:latin typeface="+mj-lt"/>
                </a:rPr>
                <a:t>Multiple Meeting Pattern rows </a:t>
              </a:r>
              <a:r>
                <a:rPr lang="en-US" dirty="0">
                  <a:solidFill>
                    <a:schemeClr val="accent1">
                      <a:lumMod val="50000"/>
                    </a:schemeClr>
                  </a:solidFill>
                  <a:latin typeface="+mj-lt"/>
                </a:rPr>
                <a:t>shown with the correct format of the first row holding all of the credit and the subsequent rows placed on </a:t>
              </a:r>
              <a:r>
                <a:rPr lang="en-US" dirty="0" err="1">
                  <a:solidFill>
                    <a:schemeClr val="accent1">
                      <a:lumMod val="50000"/>
                    </a:schemeClr>
                  </a:solidFill>
                  <a:latin typeface="+mj-lt"/>
                </a:rPr>
                <a:t>NotInclud</a:t>
              </a:r>
              <a:r>
                <a:rPr lang="en-US" dirty="0">
                  <a:solidFill>
                    <a:schemeClr val="accent1">
                      <a:lumMod val="50000"/>
                    </a:schemeClr>
                  </a:solidFill>
                  <a:latin typeface="+mj-lt"/>
                </a:rPr>
                <a:t> and given the 0.0001 Load Factor. </a:t>
              </a:r>
            </a:p>
          </p:txBody>
        </p:sp>
      </p:grpSp>
      <p:pic>
        <p:nvPicPr>
          <p:cNvPr id="2" name="Picture 1">
            <a:extLst>
              <a:ext uri="{FF2B5EF4-FFF2-40B4-BE49-F238E27FC236}">
                <a16:creationId xmlns:a16="http://schemas.microsoft.com/office/drawing/2014/main" id="{51403316-54C1-4D00-A0D8-7797C759A66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4000" contrast="61000"/>
                    </a14:imgEffect>
                  </a14:imgLayer>
                </a14:imgProps>
              </a:ext>
            </a:extLst>
          </a:blip>
          <a:stretch>
            <a:fillRect/>
          </a:stretch>
        </p:blipFill>
        <p:spPr>
          <a:xfrm>
            <a:off x="2262963" y="1746481"/>
            <a:ext cx="8012113" cy="2900937"/>
          </a:xfrm>
          <a:prstGeom prst="rect">
            <a:avLst/>
          </a:prstGeom>
        </p:spPr>
      </p:pic>
    </p:spTree>
    <p:extLst>
      <p:ext uri="{BB962C8B-B14F-4D97-AF65-F5344CB8AC3E}">
        <p14:creationId xmlns:p14="http://schemas.microsoft.com/office/powerpoint/2010/main" val="3313666123"/>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713753" y="77119"/>
            <a:ext cx="8478247" cy="650528"/>
            <a:chOff x="3713753" y="77119"/>
            <a:chExt cx="8478247" cy="650528"/>
          </a:xfrm>
        </p:grpSpPr>
        <p:sp>
          <p:nvSpPr>
            <p:cNvPr id="14" name="Rectangle 13"/>
            <p:cNvSpPr/>
            <p:nvPr/>
          </p:nvSpPr>
          <p:spPr>
            <a:xfrm>
              <a:off x="3713753" y="358315"/>
              <a:ext cx="8478247" cy="369332"/>
            </a:xfrm>
            <a:prstGeom prst="rect">
              <a:avLst/>
            </a:prstGeom>
          </p:spPr>
          <p:txBody>
            <a:bodyPr wrap="squar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Schedule New Course | Basic Data | </a:t>
              </a:r>
              <a:r>
                <a:rPr lang="en-US" dirty="0">
                  <a:solidFill>
                    <a:schemeClr val="accent1">
                      <a:lumMod val="50000"/>
                    </a:schemeClr>
                  </a:solidFill>
                  <a:latin typeface="Segoe UI Light" panose="020B0502040204020203" pitchFamily="34" charset="0"/>
                  <a:cs typeface="Albany WT" panose="020B0604020202020204" pitchFamily="34" charset="0"/>
                </a:rPr>
                <a:t>{Meetings}</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Enrollment </a:t>
              </a:r>
              <a:r>
                <a:rPr lang="en-US" dirty="0" err="1">
                  <a:solidFill>
                    <a:schemeClr val="accent1">
                      <a:lumMod val="40000"/>
                      <a:lumOff val="60000"/>
                    </a:schemeClr>
                  </a:solidFill>
                  <a:latin typeface="Segoe UI Light" panose="020B0502040204020203" pitchFamily="34" charset="0"/>
                  <a:cs typeface="Albany WT" panose="020B0604020202020204" pitchFamily="34" charset="0"/>
                </a:rPr>
                <a:t>Cntrl</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Reserve Cap | Notes </a:t>
              </a:r>
              <a:endParaRPr lang="en-US" dirty="0">
                <a:solidFill>
                  <a:schemeClr val="accent1">
                    <a:lumMod val="40000"/>
                    <a:lumOff val="60000"/>
                  </a:schemeClr>
                </a:solidFill>
              </a:endParaRPr>
            </a:p>
          </p:txBody>
        </p:sp>
        <p:sp>
          <p:nvSpPr>
            <p:cNvPr id="15" name="Rectangle 14"/>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a:t>
              </a:r>
              <a:r>
                <a:rPr lang="en-US" b="1" dirty="0">
                  <a:solidFill>
                    <a:schemeClr val="accent1">
                      <a:lumMod val="50000"/>
                    </a:schemeClr>
                  </a:solidFill>
                </a:rPr>
                <a:t>2. Your First Class  </a:t>
              </a:r>
              <a:r>
                <a:rPr lang="en-US" b="1" dirty="0">
                  <a:solidFill>
                    <a:schemeClr val="accent1">
                      <a:lumMod val="40000"/>
                      <a:lumOff val="60000"/>
                    </a:schemeClr>
                  </a:solidFill>
                </a:rPr>
                <a:t>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sp>
        <p:nvSpPr>
          <p:cNvPr id="4" name="Slide Number Placeholder 3"/>
          <p:cNvSpPr>
            <a:spLocks noGrp="1"/>
          </p:cNvSpPr>
          <p:nvPr>
            <p:ph type="sldNum" sz="quarter" idx="12"/>
          </p:nvPr>
        </p:nvSpPr>
        <p:spPr/>
        <p:txBody>
          <a:bodyPr/>
          <a:lstStyle/>
          <a:p>
            <a:fld id="{238630EC-33FC-4FC7-B8AE-D2B68DB04DEE}" type="slidenum">
              <a:rPr lang="en-US" smtClean="0"/>
              <a:t>32</a:t>
            </a:fld>
            <a:endParaRPr lang="en-US"/>
          </a:p>
        </p:txBody>
      </p:sp>
      <p:sp>
        <p:nvSpPr>
          <p:cNvPr id="20" name="TextBox 19"/>
          <p:cNvSpPr txBox="1"/>
          <p:nvPr/>
        </p:nvSpPr>
        <p:spPr>
          <a:xfrm>
            <a:off x="244549" y="605666"/>
            <a:ext cx="1743619" cy="40011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Meetings Tab</a:t>
            </a:r>
          </a:p>
        </p:txBody>
      </p:sp>
      <p:grpSp>
        <p:nvGrpSpPr>
          <p:cNvPr id="6" name="Group 5"/>
          <p:cNvGrpSpPr/>
          <p:nvPr/>
        </p:nvGrpSpPr>
        <p:grpSpPr>
          <a:xfrm>
            <a:off x="6068339" y="3325768"/>
            <a:ext cx="7269374" cy="779507"/>
            <a:chOff x="6004839" y="2547453"/>
            <a:chExt cx="7269374" cy="779507"/>
          </a:xfrm>
        </p:grpSpPr>
        <p:sp>
          <p:nvSpPr>
            <p:cNvPr id="21" name="Rounded Rectangle 20"/>
            <p:cNvSpPr/>
            <p:nvPr/>
          </p:nvSpPr>
          <p:spPr>
            <a:xfrm>
              <a:off x="6004839" y="2547453"/>
              <a:ext cx="7269374" cy="779507"/>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169025" y="2919229"/>
              <a:ext cx="6096000" cy="276999"/>
            </a:xfrm>
            <a:prstGeom prst="rect">
              <a:avLst/>
            </a:prstGeom>
          </p:spPr>
          <p:txBody>
            <a:bodyPr>
              <a:spAutoFit/>
            </a:bodyPr>
            <a:lstStyle/>
            <a:p>
              <a:r>
                <a:rPr lang="en-US" sz="1200" dirty="0">
                  <a:solidFill>
                    <a:schemeClr val="accent1">
                      <a:lumMod val="50000"/>
                    </a:schemeClr>
                  </a:solidFill>
                  <a:latin typeface="+mj-lt"/>
                  <a:cs typeface="Albany WT" panose="020B0604020202020204" pitchFamily="34" charset="0"/>
                </a:rPr>
                <a:t>Skip.</a:t>
              </a:r>
            </a:p>
          </p:txBody>
        </p:sp>
      </p:grpSp>
      <p:sp>
        <p:nvSpPr>
          <p:cNvPr id="7" name="Rectangle 6"/>
          <p:cNvSpPr/>
          <p:nvPr/>
        </p:nvSpPr>
        <p:spPr>
          <a:xfrm>
            <a:off x="6224042" y="3434359"/>
            <a:ext cx="1454372" cy="307777"/>
          </a:xfrm>
          <a:prstGeom prst="rect">
            <a:avLst/>
          </a:prstGeom>
        </p:spPr>
        <p:txBody>
          <a:bodyPr wrap="none">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Academic Shift </a:t>
            </a:r>
          </a:p>
        </p:txBody>
      </p:sp>
      <p:grpSp>
        <p:nvGrpSpPr>
          <p:cNvPr id="22" name="Group 21"/>
          <p:cNvGrpSpPr/>
          <p:nvPr/>
        </p:nvGrpSpPr>
        <p:grpSpPr>
          <a:xfrm>
            <a:off x="6068339" y="2145225"/>
            <a:ext cx="6608522" cy="1029440"/>
            <a:chOff x="6068339" y="1840425"/>
            <a:chExt cx="6608522" cy="1029440"/>
          </a:xfrm>
        </p:grpSpPr>
        <p:grpSp>
          <p:nvGrpSpPr>
            <p:cNvPr id="16" name="Group 15"/>
            <p:cNvGrpSpPr/>
            <p:nvPr/>
          </p:nvGrpSpPr>
          <p:grpSpPr>
            <a:xfrm>
              <a:off x="6068339" y="1840425"/>
              <a:ext cx="6608522" cy="1029440"/>
              <a:chOff x="6002426" y="2243520"/>
              <a:chExt cx="6789649" cy="1007311"/>
            </a:xfrm>
          </p:grpSpPr>
          <p:sp>
            <p:nvSpPr>
              <p:cNvPr id="17" name="Rounded Rectangle 16"/>
              <p:cNvSpPr/>
              <p:nvPr/>
            </p:nvSpPr>
            <p:spPr>
              <a:xfrm>
                <a:off x="6002426" y="2243520"/>
                <a:ext cx="6789649" cy="1007311"/>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71112" y="2618393"/>
                <a:ext cx="4371108" cy="632437"/>
              </a:xfrm>
              <a:prstGeom prst="rect">
                <a:avLst/>
              </a:prstGeom>
            </p:spPr>
            <p:txBody>
              <a:bodyPr wrap="square">
                <a:spAutoFit/>
              </a:bodyPr>
              <a:lstStyle/>
              <a:p>
                <a:r>
                  <a:rPr lang="en-US" sz="1200" dirty="0">
                    <a:solidFill>
                      <a:schemeClr val="accent1">
                        <a:lumMod val="50000"/>
                      </a:schemeClr>
                    </a:solidFill>
                    <a:latin typeface="+mj-lt"/>
                    <a:cs typeface="Albany WT" panose="020B0604020202020204" pitchFamily="34" charset="0"/>
                  </a:rPr>
                  <a:t>This field allows the selection of ITV to be made. Select this for both sections of a Zoom class (sending and receiving.)</a:t>
                </a:r>
              </a:p>
              <a:p>
                <a:endParaRPr lang="en-US" sz="1200" dirty="0">
                  <a:solidFill>
                    <a:schemeClr val="accent1">
                      <a:lumMod val="50000"/>
                    </a:schemeClr>
                  </a:solidFill>
                  <a:latin typeface="+mj-lt"/>
                  <a:cs typeface="Albany WT" panose="020B0604020202020204" pitchFamily="34" charset="0"/>
                </a:endParaRPr>
              </a:p>
            </p:txBody>
          </p:sp>
        </p:grpSp>
        <p:sp>
          <p:nvSpPr>
            <p:cNvPr id="19" name="Rectangle 18"/>
            <p:cNvSpPr/>
            <p:nvPr/>
          </p:nvSpPr>
          <p:spPr>
            <a:xfrm>
              <a:off x="6224042" y="1931299"/>
              <a:ext cx="1938929" cy="307777"/>
            </a:xfrm>
            <a:prstGeom prst="rect">
              <a:avLst/>
            </a:prstGeom>
          </p:spPr>
          <p:txBody>
            <a:bodyPr wrap="none">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Room Characteristics </a:t>
              </a:r>
            </a:p>
          </p:txBody>
        </p:sp>
      </p:grpSp>
      <p:pic>
        <p:nvPicPr>
          <p:cNvPr id="3" name="Picture 2">
            <a:extLst>
              <a:ext uri="{FF2B5EF4-FFF2-40B4-BE49-F238E27FC236}">
                <a16:creationId xmlns:a16="http://schemas.microsoft.com/office/drawing/2014/main" id="{3AE075BC-1467-471C-88A2-D22F936D849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4000" contrast="61000"/>
                    </a14:imgEffect>
                  </a14:imgLayer>
                </a14:imgProps>
              </a:ext>
            </a:extLst>
          </a:blip>
          <a:stretch>
            <a:fillRect/>
          </a:stretch>
        </p:blipFill>
        <p:spPr>
          <a:xfrm>
            <a:off x="8484" y="1136643"/>
            <a:ext cx="5951413" cy="5013785"/>
          </a:xfrm>
          <a:prstGeom prst="rect">
            <a:avLst/>
          </a:prstGeom>
        </p:spPr>
      </p:pic>
    </p:spTree>
    <p:extLst>
      <p:ext uri="{BB962C8B-B14F-4D97-AF65-F5344CB8AC3E}">
        <p14:creationId xmlns:p14="http://schemas.microsoft.com/office/powerpoint/2010/main" val="689514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13753" y="77119"/>
            <a:ext cx="8478247" cy="650528"/>
            <a:chOff x="3713753" y="77119"/>
            <a:chExt cx="8478247" cy="650528"/>
          </a:xfrm>
        </p:grpSpPr>
        <p:sp>
          <p:nvSpPr>
            <p:cNvPr id="5" name="Rectangle 4"/>
            <p:cNvSpPr/>
            <p:nvPr/>
          </p:nvSpPr>
          <p:spPr>
            <a:xfrm>
              <a:off x="3713753" y="358315"/>
              <a:ext cx="8478247" cy="369332"/>
            </a:xfrm>
            <a:prstGeom prst="rect">
              <a:avLst/>
            </a:prstGeom>
          </p:spPr>
          <p:txBody>
            <a:bodyPr wrap="squar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Schedule New Course | Basic Data | Meetings | </a:t>
              </a:r>
              <a:r>
                <a:rPr lang="en-US" dirty="0">
                  <a:solidFill>
                    <a:schemeClr val="accent1">
                      <a:lumMod val="50000"/>
                    </a:schemeClr>
                  </a:solidFill>
                  <a:latin typeface="Segoe UI Light" panose="020B0502040204020203" pitchFamily="34" charset="0"/>
                  <a:cs typeface="Albany WT" panose="020B0604020202020204" pitchFamily="34" charset="0"/>
                </a:rPr>
                <a:t>{Enrollment </a:t>
              </a:r>
              <a:r>
                <a:rPr lang="en-US" dirty="0" err="1">
                  <a:solidFill>
                    <a:schemeClr val="accent1">
                      <a:lumMod val="50000"/>
                    </a:schemeClr>
                  </a:solidFill>
                  <a:latin typeface="Segoe UI Light" panose="020B0502040204020203" pitchFamily="34" charset="0"/>
                  <a:cs typeface="Albany WT" panose="020B0604020202020204" pitchFamily="34" charset="0"/>
                </a:rPr>
                <a:t>Cntrl</a:t>
              </a:r>
              <a:r>
                <a:rPr lang="en-US" dirty="0">
                  <a:solidFill>
                    <a:schemeClr val="accent1">
                      <a:lumMod val="50000"/>
                    </a:schemeClr>
                  </a:solidFill>
                  <a:latin typeface="Segoe UI Light" panose="020B0502040204020203" pitchFamily="34" charset="0"/>
                  <a:cs typeface="Albany WT" panose="020B0604020202020204" pitchFamily="34" charset="0"/>
                </a:rPr>
                <a:t>} </a:t>
              </a:r>
              <a:r>
                <a:rPr lang="en-US" dirty="0">
                  <a:solidFill>
                    <a:schemeClr val="accent1">
                      <a:lumMod val="40000"/>
                      <a:lumOff val="60000"/>
                    </a:schemeClr>
                  </a:solidFill>
                  <a:latin typeface="Segoe UI Light" panose="020B0502040204020203" pitchFamily="34" charset="0"/>
                  <a:cs typeface="Albany WT" panose="020B0604020202020204" pitchFamily="34" charset="0"/>
                </a:rPr>
                <a:t>| Reserve Cap | Notes </a:t>
              </a:r>
              <a:endParaRPr lang="en-US" dirty="0">
                <a:solidFill>
                  <a:schemeClr val="accent1">
                    <a:lumMod val="40000"/>
                    <a:lumOff val="60000"/>
                  </a:schemeClr>
                </a:solidFill>
              </a:endParaRPr>
            </a:p>
          </p:txBody>
        </p:sp>
        <p:sp>
          <p:nvSpPr>
            <p:cNvPr id="6" name="Rectangle 5"/>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a:t>
              </a:r>
              <a:r>
                <a:rPr lang="en-US" b="1" dirty="0">
                  <a:solidFill>
                    <a:schemeClr val="accent1">
                      <a:lumMod val="50000"/>
                    </a:schemeClr>
                  </a:solidFill>
                </a:rPr>
                <a:t>2. Your First Class  </a:t>
              </a:r>
              <a:r>
                <a:rPr lang="en-US" b="1" dirty="0">
                  <a:solidFill>
                    <a:schemeClr val="accent1">
                      <a:lumMod val="40000"/>
                      <a:lumOff val="60000"/>
                    </a:schemeClr>
                  </a:solidFill>
                </a:rPr>
                <a:t>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grpSp>
        <p:nvGrpSpPr>
          <p:cNvPr id="7" name="Group 6"/>
          <p:cNvGrpSpPr/>
          <p:nvPr/>
        </p:nvGrpSpPr>
        <p:grpSpPr>
          <a:xfrm>
            <a:off x="229532" y="5685747"/>
            <a:ext cx="5566999" cy="1164771"/>
            <a:chOff x="5926226" y="5762280"/>
            <a:chExt cx="6552609" cy="590895"/>
          </a:xfrm>
        </p:grpSpPr>
        <p:grpSp>
          <p:nvGrpSpPr>
            <p:cNvPr id="8" name="Group 7"/>
            <p:cNvGrpSpPr/>
            <p:nvPr/>
          </p:nvGrpSpPr>
          <p:grpSpPr>
            <a:xfrm>
              <a:off x="5926226" y="5762280"/>
              <a:ext cx="6552609" cy="590895"/>
              <a:chOff x="5926226" y="5762280"/>
              <a:chExt cx="6552609" cy="590895"/>
            </a:xfrm>
            <a:solidFill>
              <a:srgbClr val="FF9900">
                <a:alpha val="20000"/>
              </a:srgbClr>
            </a:solidFill>
          </p:grpSpPr>
          <p:sp>
            <p:nvSpPr>
              <p:cNvPr id="10" name="Parallelogram 9"/>
              <p:cNvSpPr/>
              <p:nvPr/>
            </p:nvSpPr>
            <p:spPr>
              <a:xfrm>
                <a:off x="5926226" y="5762280"/>
                <a:ext cx="6552609" cy="590895"/>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979571" y="5862709"/>
                <a:ext cx="692860" cy="340451"/>
              </a:xfrm>
              <a:prstGeom prst="rect">
                <a:avLst/>
              </a:prstGeom>
              <a:noFill/>
            </p:spPr>
            <p:txBody>
              <a:bodyPr wrap="none" rtlCol="0">
                <a:spAutoFit/>
              </a:bodyPr>
              <a:lstStyle/>
              <a:p>
                <a:r>
                  <a:rPr lang="en-US" dirty="0">
                    <a:solidFill>
                      <a:schemeClr val="accent2">
                        <a:lumMod val="50000"/>
                      </a:schemeClr>
                    </a:solidFill>
                    <a:latin typeface="Segoe UI Semibold" panose="020B0702040204020203" pitchFamily="34" charset="0"/>
                    <a:cs typeface="Albany WT" panose="020B0604020202020204" pitchFamily="34" charset="0"/>
                  </a:rPr>
                  <a:t>Pro </a:t>
                </a:r>
              </a:p>
              <a:p>
                <a:r>
                  <a:rPr lang="en-US" dirty="0">
                    <a:solidFill>
                      <a:schemeClr val="accent2">
                        <a:lumMod val="50000"/>
                      </a:schemeClr>
                    </a:solidFill>
                    <a:latin typeface="Segoe UI Semibold" panose="020B0702040204020203" pitchFamily="34" charset="0"/>
                    <a:cs typeface="Albany WT" panose="020B0604020202020204" pitchFamily="34" charset="0"/>
                  </a:rPr>
                  <a:t>Tip:</a:t>
                </a:r>
              </a:p>
            </p:txBody>
          </p:sp>
        </p:grpSp>
        <p:sp>
          <p:nvSpPr>
            <p:cNvPr id="9" name="Rectangle 8"/>
            <p:cNvSpPr/>
            <p:nvPr/>
          </p:nvSpPr>
          <p:spPr>
            <a:xfrm>
              <a:off x="7614478" y="5862709"/>
              <a:ext cx="4633163" cy="327887"/>
            </a:xfrm>
            <a:prstGeom prst="rect">
              <a:avLst/>
            </a:prstGeom>
          </p:spPr>
          <p:txBody>
            <a:bodyPr wrap="square">
              <a:spAutoFit/>
            </a:bodyPr>
            <a:lstStyle/>
            <a:p>
              <a:r>
                <a:rPr lang="en-US" sz="1200" dirty="0">
                  <a:solidFill>
                    <a:schemeClr val="accent2">
                      <a:lumMod val="50000"/>
                    </a:schemeClr>
                  </a:solidFill>
                </a:rPr>
                <a:t>The Enrollment Capacity value must be reflective of the actual enrollment capacity for each course and is subject to administrative review. Please do not leave the default value. </a:t>
              </a:r>
            </a:p>
          </p:txBody>
        </p:sp>
      </p:grpSp>
      <p:grpSp>
        <p:nvGrpSpPr>
          <p:cNvPr id="16" name="Group 15"/>
          <p:cNvGrpSpPr/>
          <p:nvPr/>
        </p:nvGrpSpPr>
        <p:grpSpPr>
          <a:xfrm>
            <a:off x="5113903" y="1073567"/>
            <a:ext cx="7827292" cy="5865902"/>
            <a:chOff x="5885580" y="1062835"/>
            <a:chExt cx="5867335" cy="3044506"/>
          </a:xfrm>
        </p:grpSpPr>
        <p:sp>
          <p:nvSpPr>
            <p:cNvPr id="17" name="Rounded Rectangle 16"/>
            <p:cNvSpPr/>
            <p:nvPr/>
          </p:nvSpPr>
          <p:spPr>
            <a:xfrm>
              <a:off x="5885580" y="1062835"/>
              <a:ext cx="5867335" cy="2714479"/>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918441" y="1279918"/>
              <a:ext cx="4837342" cy="2827423"/>
            </a:xfrm>
            <a:prstGeom prst="rect">
              <a:avLst/>
            </a:prstGeom>
            <a:noFill/>
          </p:spPr>
          <p:txBody>
            <a:bodyPr wrap="square" rtlCol="0">
              <a:spAutoFit/>
            </a:bodyPr>
            <a:lstStyle/>
            <a:p>
              <a:pPr lvl="1"/>
              <a:r>
                <a:rPr lang="en-US" sz="1200" dirty="0">
                  <a:solidFill>
                    <a:schemeClr val="accent1">
                      <a:lumMod val="50000"/>
                    </a:schemeClr>
                  </a:solidFill>
                  <a:latin typeface="+mj-lt"/>
                </a:rPr>
                <a:t>To control enrollment, select the class status from the Class Status drop down menu. The available selections are Active, Stop Further Enrollment, or Tentative Section. This field has a default status value of Active. Only the Active status allows registration in the class. Classes with a status of Tentative will not display in Class Search. </a:t>
              </a:r>
            </a:p>
            <a:p>
              <a:pPr lvl="1"/>
              <a:endParaRPr lang="en-US" sz="1200" dirty="0">
                <a:solidFill>
                  <a:schemeClr val="accent1">
                    <a:lumMod val="50000"/>
                  </a:schemeClr>
                </a:solidFill>
                <a:latin typeface="+mj-lt"/>
              </a:endParaRPr>
            </a:p>
            <a:p>
              <a:pPr lvl="1"/>
              <a:r>
                <a:rPr lang="en-US" sz="1200" dirty="0">
                  <a:solidFill>
                    <a:schemeClr val="accent1">
                      <a:lumMod val="50000"/>
                    </a:schemeClr>
                  </a:solidFill>
                  <a:latin typeface="Segoe UI Semibold" panose="020B0702040204020203" pitchFamily="34" charset="0"/>
                  <a:cs typeface="Albany WT" panose="020B0604020202020204" pitchFamily="34" charset="0"/>
                </a:rPr>
                <a:t>Canceling Classes</a:t>
              </a:r>
              <a:endParaRPr lang="en-US" sz="1200" dirty="0">
                <a:solidFill>
                  <a:schemeClr val="accent1">
                    <a:lumMod val="50000"/>
                  </a:schemeClr>
                </a:solidFill>
                <a:latin typeface="+mj-lt"/>
              </a:endParaRPr>
            </a:p>
            <a:p>
              <a:pPr lvl="1"/>
              <a:r>
                <a:rPr lang="en-US" sz="1200" dirty="0">
                  <a:solidFill>
                    <a:schemeClr val="accent1">
                      <a:lumMod val="50000"/>
                    </a:schemeClr>
                  </a:solidFill>
                  <a:latin typeface="+mj-lt"/>
                </a:rPr>
                <a:t>When you know you need to cancel a class, the first step is to set it as “Stop Further Enrollment.” Refer to “Course Cancellation Process” (page 39 of this document) for instructions on how to request the cancellation of a course.</a:t>
              </a:r>
            </a:p>
            <a:p>
              <a:pPr lvl="1"/>
              <a:endParaRPr lang="en-US" sz="1200" dirty="0">
                <a:solidFill>
                  <a:schemeClr val="accent1">
                    <a:lumMod val="50000"/>
                  </a:schemeClr>
                </a:solidFill>
                <a:latin typeface="+mj-lt"/>
              </a:endParaRPr>
            </a:p>
            <a:p>
              <a:pPr lvl="1"/>
              <a:r>
                <a:rPr lang="en-US" sz="1200" b="1" dirty="0">
                  <a:solidFill>
                    <a:schemeClr val="accent1">
                      <a:lumMod val="50000"/>
                    </a:schemeClr>
                  </a:solidFill>
                  <a:latin typeface="+mj-lt"/>
                </a:rPr>
                <a:t>The Add Consent </a:t>
              </a:r>
              <a:r>
                <a:rPr lang="en-US" sz="1200" dirty="0">
                  <a:solidFill>
                    <a:schemeClr val="accent1">
                      <a:lumMod val="50000"/>
                    </a:schemeClr>
                  </a:solidFill>
                  <a:latin typeface="+mj-lt"/>
                </a:rPr>
                <a:t>field value defaults from the Course Catalog.  This value may be overridden by selection from the drop-down menu.  The available values are No Consent, Dept. Consent, and Inst. Consent.  Courses with restricted entry such as independent studies, courses unpublished in schedule, internships, etc. should be marked for either Dept. or Inst. Consent. Permission numbers are generated for all classes marked for consent. </a:t>
              </a:r>
            </a:p>
            <a:p>
              <a:pPr lvl="1"/>
              <a:endParaRPr lang="en-US" sz="1200" dirty="0">
                <a:solidFill>
                  <a:schemeClr val="accent1">
                    <a:lumMod val="50000"/>
                  </a:schemeClr>
                </a:solidFill>
                <a:latin typeface="+mj-lt"/>
              </a:endParaRPr>
            </a:p>
            <a:p>
              <a:pPr lvl="1"/>
              <a:r>
                <a:rPr lang="en-US" sz="1200" b="1" dirty="0">
                  <a:solidFill>
                    <a:schemeClr val="accent1">
                      <a:lumMod val="50000"/>
                    </a:schemeClr>
                  </a:solidFill>
                  <a:latin typeface="+mj-lt"/>
                </a:rPr>
                <a:t>DO NOT </a:t>
              </a:r>
              <a:r>
                <a:rPr lang="en-US" sz="1200" dirty="0">
                  <a:solidFill>
                    <a:schemeClr val="accent1">
                      <a:lumMod val="50000"/>
                    </a:schemeClr>
                  </a:solidFill>
                  <a:latin typeface="+mj-lt"/>
                </a:rPr>
                <a:t>use the </a:t>
              </a:r>
              <a:r>
                <a:rPr lang="en-US" sz="1200" b="1" i="1" dirty="0">
                  <a:solidFill>
                    <a:schemeClr val="accent1">
                      <a:lumMod val="50000"/>
                    </a:schemeClr>
                  </a:solidFill>
                  <a:latin typeface="+mj-lt"/>
                </a:rPr>
                <a:t>Drop</a:t>
              </a:r>
              <a:r>
                <a:rPr lang="en-US" sz="1200" dirty="0">
                  <a:solidFill>
                    <a:schemeClr val="accent1">
                      <a:lumMod val="50000"/>
                    </a:schemeClr>
                  </a:solidFill>
                  <a:latin typeface="+mj-lt"/>
                </a:rPr>
                <a:t> </a:t>
              </a:r>
              <a:r>
                <a:rPr lang="en-US" sz="1200" b="1" i="1" dirty="0">
                  <a:solidFill>
                    <a:schemeClr val="accent1">
                      <a:lumMod val="50000"/>
                    </a:schemeClr>
                  </a:solidFill>
                  <a:latin typeface="+mj-lt"/>
                </a:rPr>
                <a:t>Consent</a:t>
              </a:r>
              <a:r>
                <a:rPr lang="en-US" sz="1200" dirty="0">
                  <a:solidFill>
                    <a:schemeClr val="accent1">
                      <a:lumMod val="50000"/>
                    </a:schemeClr>
                  </a:solidFill>
                  <a:latin typeface="+mj-lt"/>
                </a:rPr>
                <a:t> field; this value must </a:t>
              </a:r>
              <a:r>
                <a:rPr lang="en-US" sz="1200" i="1" u="sng" dirty="0">
                  <a:solidFill>
                    <a:schemeClr val="accent1">
                      <a:lumMod val="50000"/>
                    </a:schemeClr>
                  </a:solidFill>
                  <a:latin typeface="+mj-lt"/>
                </a:rPr>
                <a:t>always</a:t>
              </a:r>
              <a:r>
                <a:rPr lang="en-US" sz="1200" dirty="0">
                  <a:solidFill>
                    <a:schemeClr val="accent1">
                      <a:lumMod val="50000"/>
                    </a:schemeClr>
                  </a:solidFill>
                  <a:latin typeface="+mj-lt"/>
                </a:rPr>
                <a:t> remain as ‘No Consent’. </a:t>
              </a:r>
            </a:p>
            <a:p>
              <a:pPr lvl="1"/>
              <a:endParaRPr lang="en-US" sz="1200" dirty="0">
                <a:solidFill>
                  <a:schemeClr val="accent1">
                    <a:lumMod val="50000"/>
                  </a:schemeClr>
                </a:solidFill>
                <a:latin typeface="+mj-lt"/>
              </a:endParaRPr>
            </a:p>
            <a:p>
              <a:pPr lvl="1"/>
              <a:r>
                <a:rPr lang="en-US" sz="1200" b="1" dirty="0">
                  <a:solidFill>
                    <a:schemeClr val="accent1">
                      <a:lumMod val="50000"/>
                    </a:schemeClr>
                  </a:solidFill>
                  <a:latin typeface="+mj-lt"/>
                </a:rPr>
                <a:t>The Enrollment Capacity </a:t>
              </a:r>
              <a:r>
                <a:rPr lang="en-US" sz="1200" dirty="0">
                  <a:solidFill>
                    <a:schemeClr val="accent1">
                      <a:lumMod val="50000"/>
                    </a:schemeClr>
                  </a:solidFill>
                  <a:latin typeface="+mj-lt"/>
                </a:rPr>
                <a:t>field sets the maximum number of students allowed to enroll in each section.</a:t>
              </a:r>
              <a:r>
                <a:rPr lang="en-US" sz="1200" b="1" dirty="0">
                  <a:solidFill>
                    <a:schemeClr val="accent1">
                      <a:lumMod val="50000"/>
                    </a:schemeClr>
                  </a:solidFill>
                  <a:latin typeface="+mj-lt"/>
                </a:rPr>
                <a:t> </a:t>
              </a:r>
              <a:r>
                <a:rPr lang="en-US" sz="1200" dirty="0">
                  <a:solidFill>
                    <a:schemeClr val="accent1">
                      <a:lumMod val="50000"/>
                    </a:schemeClr>
                  </a:solidFill>
                  <a:latin typeface="+mj-lt"/>
                </a:rPr>
                <a:t>Type the number of seats wanted for the classroom to override the default value for the </a:t>
              </a:r>
              <a:r>
                <a:rPr lang="en-US" sz="1200" b="1" dirty="0">
                  <a:solidFill>
                    <a:schemeClr val="accent1">
                      <a:lumMod val="50000"/>
                    </a:schemeClr>
                  </a:solidFill>
                  <a:latin typeface="+mj-lt"/>
                </a:rPr>
                <a:t>Requested Room Capacity</a:t>
              </a:r>
              <a:r>
                <a:rPr lang="en-US" sz="1200" dirty="0">
                  <a:solidFill>
                    <a:schemeClr val="accent1">
                      <a:lumMod val="50000"/>
                    </a:schemeClr>
                  </a:solidFill>
                  <a:latin typeface="+mj-lt"/>
                </a:rPr>
                <a:t>, which</a:t>
              </a:r>
              <a:r>
                <a:rPr lang="en-US" sz="1200" b="1" dirty="0">
                  <a:solidFill>
                    <a:schemeClr val="accent1">
                      <a:lumMod val="50000"/>
                    </a:schemeClr>
                  </a:solidFill>
                  <a:latin typeface="+mj-lt"/>
                </a:rPr>
                <a:t> </a:t>
              </a:r>
              <a:r>
                <a:rPr lang="en-US" sz="1200" dirty="0">
                  <a:solidFill>
                    <a:schemeClr val="accent1">
                      <a:lumMod val="50000"/>
                    </a:schemeClr>
                  </a:solidFill>
                  <a:latin typeface="+mj-lt"/>
                </a:rPr>
                <a:t>is derived from the Default Section Size value in the Course Catalog. These two numbers should always remain the same. </a:t>
              </a:r>
            </a:p>
            <a:p>
              <a:pPr lvl="1"/>
              <a:endParaRPr lang="en-US" sz="1200" dirty="0">
                <a:solidFill>
                  <a:schemeClr val="accent1">
                    <a:lumMod val="50000"/>
                  </a:schemeClr>
                </a:solidFill>
                <a:latin typeface="+mj-lt"/>
              </a:endParaRPr>
            </a:p>
            <a:p>
              <a:pPr lvl="1"/>
              <a:r>
                <a:rPr lang="en-US" sz="1200" dirty="0">
                  <a:solidFill>
                    <a:schemeClr val="accent1">
                      <a:lumMod val="50000"/>
                    </a:schemeClr>
                  </a:solidFill>
                  <a:latin typeface="+mj-lt"/>
                </a:rPr>
                <a:t>All other fields are not used at UT Tyler and can be skipped. </a:t>
              </a:r>
            </a:p>
            <a:p>
              <a:pPr lvl="1"/>
              <a:endParaRPr lang="en-US" sz="1200" dirty="0">
                <a:solidFill>
                  <a:schemeClr val="accent1">
                    <a:lumMod val="50000"/>
                  </a:schemeClr>
                </a:solidFill>
              </a:endParaRPr>
            </a:p>
            <a:p>
              <a:pPr lvl="1"/>
              <a:endParaRPr lang="en-US" sz="1200" dirty="0">
                <a:solidFill>
                  <a:schemeClr val="accent1">
                    <a:lumMod val="50000"/>
                  </a:schemeClr>
                </a:solidFill>
              </a:endParaRPr>
            </a:p>
            <a:p>
              <a:pPr lvl="1"/>
              <a:endParaRPr lang="en-US" sz="1200" dirty="0">
                <a:solidFill>
                  <a:schemeClr val="accent1">
                    <a:lumMod val="50000"/>
                  </a:schemeClr>
                </a:solidFill>
              </a:endParaRPr>
            </a:p>
            <a:p>
              <a:pPr lvl="1"/>
              <a:endParaRPr lang="en-US" sz="1200" dirty="0">
                <a:solidFill>
                  <a:schemeClr val="accent1">
                    <a:lumMod val="50000"/>
                  </a:schemeClr>
                </a:solidFill>
              </a:endParaRPr>
            </a:p>
          </p:txBody>
        </p:sp>
        <p:sp>
          <p:nvSpPr>
            <p:cNvPr id="19" name="TextBox 18"/>
            <p:cNvSpPr txBox="1"/>
            <p:nvPr/>
          </p:nvSpPr>
          <p:spPr>
            <a:xfrm>
              <a:off x="5959904" y="1129919"/>
              <a:ext cx="1591173" cy="159742"/>
            </a:xfrm>
            <a:prstGeom prst="rect">
              <a:avLst/>
            </a:prstGeom>
            <a:noFill/>
          </p:spPr>
          <p:txBody>
            <a:bodyPr wrap="none" rtlCol="0">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        Enrollment Control</a:t>
              </a:r>
            </a:p>
          </p:txBody>
        </p:sp>
      </p:grpSp>
      <p:sp>
        <p:nvSpPr>
          <p:cNvPr id="12" name="Slide Number Placeholder 11"/>
          <p:cNvSpPr>
            <a:spLocks noGrp="1"/>
          </p:cNvSpPr>
          <p:nvPr>
            <p:ph type="sldNum" sz="quarter" idx="12"/>
          </p:nvPr>
        </p:nvSpPr>
        <p:spPr/>
        <p:txBody>
          <a:bodyPr/>
          <a:lstStyle/>
          <a:p>
            <a:fld id="{238630EC-33FC-4FC7-B8AE-D2B68DB04DEE}" type="slidenum">
              <a:rPr lang="en-US" smtClean="0"/>
              <a:t>33</a:t>
            </a:fld>
            <a:endParaRPr lang="en-US" dirty="0"/>
          </a:p>
        </p:txBody>
      </p:sp>
      <p:sp>
        <p:nvSpPr>
          <p:cNvPr id="20" name="TextBox 19"/>
          <p:cNvSpPr txBox="1"/>
          <p:nvPr/>
        </p:nvSpPr>
        <p:spPr>
          <a:xfrm>
            <a:off x="244549" y="605666"/>
            <a:ext cx="2562112" cy="40011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Enrollment </a:t>
            </a:r>
            <a:r>
              <a:rPr lang="en-US" sz="2000" dirty="0" err="1">
                <a:solidFill>
                  <a:schemeClr val="accent1">
                    <a:lumMod val="50000"/>
                  </a:schemeClr>
                </a:solidFill>
                <a:latin typeface="Segoe UI Semibold" panose="020B0702040204020203" pitchFamily="34" charset="0"/>
                <a:cs typeface="Albany WT" panose="020B0604020202020204" pitchFamily="34" charset="0"/>
              </a:rPr>
              <a:t>Cntrl</a:t>
            </a:r>
            <a:r>
              <a:rPr lang="en-US" sz="2000" dirty="0">
                <a:solidFill>
                  <a:schemeClr val="accent1">
                    <a:lumMod val="50000"/>
                  </a:schemeClr>
                </a:solidFill>
                <a:latin typeface="Segoe UI Semibold" panose="020B0702040204020203" pitchFamily="34" charset="0"/>
                <a:cs typeface="Albany WT" panose="020B0604020202020204" pitchFamily="34" charset="0"/>
              </a:rPr>
              <a:t> Tab</a:t>
            </a:r>
          </a:p>
        </p:txBody>
      </p:sp>
      <p:pic>
        <p:nvPicPr>
          <p:cNvPr id="3" name="Picture 2">
            <a:extLst>
              <a:ext uri="{FF2B5EF4-FFF2-40B4-BE49-F238E27FC236}">
                <a16:creationId xmlns:a16="http://schemas.microsoft.com/office/drawing/2014/main" id="{874A5003-948B-4F50-9450-792E7540AF8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4000" contrast="61000"/>
                    </a14:imgEffect>
                  </a14:imgLayer>
                </a14:imgProps>
              </a:ext>
            </a:extLst>
          </a:blip>
          <a:stretch>
            <a:fillRect/>
          </a:stretch>
        </p:blipFill>
        <p:spPr>
          <a:xfrm>
            <a:off x="39144" y="1484015"/>
            <a:ext cx="5331416" cy="4193922"/>
          </a:xfrm>
          <a:prstGeom prst="rect">
            <a:avLst/>
          </a:prstGeom>
        </p:spPr>
      </p:pic>
    </p:spTree>
    <p:extLst>
      <p:ext uri="{BB962C8B-B14F-4D97-AF65-F5344CB8AC3E}">
        <p14:creationId xmlns:p14="http://schemas.microsoft.com/office/powerpoint/2010/main" val="2143806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13753" y="77119"/>
            <a:ext cx="8478247" cy="650528"/>
            <a:chOff x="3713753" y="77119"/>
            <a:chExt cx="8478247" cy="650528"/>
          </a:xfrm>
        </p:grpSpPr>
        <p:sp>
          <p:nvSpPr>
            <p:cNvPr id="5" name="Rectangle 4"/>
            <p:cNvSpPr/>
            <p:nvPr/>
          </p:nvSpPr>
          <p:spPr>
            <a:xfrm>
              <a:off x="3713753" y="358315"/>
              <a:ext cx="8478247" cy="369332"/>
            </a:xfrm>
            <a:prstGeom prst="rect">
              <a:avLst/>
            </a:prstGeom>
          </p:spPr>
          <p:txBody>
            <a:bodyPr wrap="squar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Schedule New Course | Basic Data | Meetings | Enrollment </a:t>
              </a:r>
              <a:r>
                <a:rPr lang="en-US" dirty="0" err="1">
                  <a:solidFill>
                    <a:schemeClr val="accent1">
                      <a:lumMod val="40000"/>
                      <a:lumOff val="60000"/>
                    </a:schemeClr>
                  </a:solidFill>
                  <a:latin typeface="Segoe UI Light" panose="020B0502040204020203" pitchFamily="34" charset="0"/>
                  <a:cs typeface="Albany WT" panose="020B0604020202020204" pitchFamily="34" charset="0"/>
                </a:rPr>
                <a:t>Cntrl</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a:t>
              </a:r>
              <a:r>
                <a:rPr lang="en-US" dirty="0">
                  <a:solidFill>
                    <a:schemeClr val="accent1">
                      <a:lumMod val="50000"/>
                    </a:schemeClr>
                  </a:solidFill>
                  <a:latin typeface="Segoe UI Light" panose="020B0502040204020203" pitchFamily="34" charset="0"/>
                  <a:cs typeface="Albany WT" panose="020B0604020202020204" pitchFamily="34" charset="0"/>
                </a:rPr>
                <a:t>{Reserve Cap} </a:t>
              </a:r>
              <a:r>
                <a:rPr lang="en-US" dirty="0">
                  <a:solidFill>
                    <a:schemeClr val="accent1">
                      <a:lumMod val="40000"/>
                      <a:lumOff val="60000"/>
                    </a:schemeClr>
                  </a:solidFill>
                  <a:latin typeface="Segoe UI Light" panose="020B0502040204020203" pitchFamily="34" charset="0"/>
                  <a:cs typeface="Albany WT" panose="020B0604020202020204" pitchFamily="34" charset="0"/>
                </a:rPr>
                <a:t>| Notes </a:t>
              </a:r>
              <a:endParaRPr lang="en-US" dirty="0">
                <a:solidFill>
                  <a:schemeClr val="accent1">
                    <a:lumMod val="40000"/>
                    <a:lumOff val="60000"/>
                  </a:schemeClr>
                </a:solidFill>
              </a:endParaRPr>
            </a:p>
          </p:txBody>
        </p:sp>
        <p:sp>
          <p:nvSpPr>
            <p:cNvPr id="6" name="Rectangle 5"/>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a:t>
              </a:r>
              <a:r>
                <a:rPr lang="en-US" b="1" dirty="0">
                  <a:solidFill>
                    <a:schemeClr val="accent1">
                      <a:lumMod val="50000"/>
                    </a:schemeClr>
                  </a:solidFill>
                </a:rPr>
                <a:t>2. Your First Class  </a:t>
              </a:r>
              <a:r>
                <a:rPr lang="en-US" b="1" dirty="0">
                  <a:solidFill>
                    <a:schemeClr val="accent1">
                      <a:lumMod val="40000"/>
                      <a:lumOff val="60000"/>
                    </a:schemeClr>
                  </a:solidFill>
                </a:rPr>
                <a:t>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grpSp>
        <p:nvGrpSpPr>
          <p:cNvPr id="7" name="Group 6"/>
          <p:cNvGrpSpPr/>
          <p:nvPr/>
        </p:nvGrpSpPr>
        <p:grpSpPr>
          <a:xfrm>
            <a:off x="4919211" y="5211109"/>
            <a:ext cx="9101364" cy="940793"/>
            <a:chOff x="7452460" y="5412382"/>
            <a:chExt cx="5149115" cy="940793"/>
          </a:xfrm>
        </p:grpSpPr>
        <p:grpSp>
          <p:nvGrpSpPr>
            <p:cNvPr id="8" name="Group 7"/>
            <p:cNvGrpSpPr/>
            <p:nvPr/>
          </p:nvGrpSpPr>
          <p:grpSpPr>
            <a:xfrm>
              <a:off x="7452460" y="5412382"/>
              <a:ext cx="5149115" cy="940793"/>
              <a:chOff x="7452460" y="5412382"/>
              <a:chExt cx="5149115" cy="940793"/>
            </a:xfrm>
            <a:solidFill>
              <a:srgbClr val="FF9900">
                <a:alpha val="20000"/>
              </a:srgbClr>
            </a:solidFill>
          </p:grpSpPr>
          <p:sp>
            <p:nvSpPr>
              <p:cNvPr id="10" name="Parallelogram 9"/>
              <p:cNvSpPr/>
              <p:nvPr/>
            </p:nvSpPr>
            <p:spPr>
              <a:xfrm>
                <a:off x="7452460" y="5412382"/>
                <a:ext cx="5149115" cy="940793"/>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41075" y="5680381"/>
                <a:ext cx="987322" cy="369332"/>
              </a:xfrm>
              <a:prstGeom prst="rect">
                <a:avLst/>
              </a:prstGeom>
              <a:noFill/>
            </p:spPr>
            <p:txBody>
              <a:bodyPr wrap="none" rtlCol="0">
                <a:spAutoFit/>
              </a:bodyPr>
              <a:lstStyle/>
              <a:p>
                <a:r>
                  <a:rPr lang="en-US" dirty="0">
                    <a:solidFill>
                      <a:schemeClr val="accent2">
                        <a:lumMod val="50000"/>
                      </a:schemeClr>
                    </a:solidFill>
                    <a:latin typeface="Segoe UI Semibold" panose="020B0702040204020203" pitchFamily="34" charset="0"/>
                    <a:cs typeface="Albany WT" panose="020B0604020202020204" pitchFamily="34" charset="0"/>
                  </a:rPr>
                  <a:t>Pro Tip:</a:t>
                </a:r>
              </a:p>
            </p:txBody>
          </p:sp>
        </p:grpSp>
        <p:sp>
          <p:nvSpPr>
            <p:cNvPr id="9" name="Rectangle 8"/>
            <p:cNvSpPr/>
            <p:nvPr/>
          </p:nvSpPr>
          <p:spPr>
            <a:xfrm>
              <a:off x="8175247" y="5467279"/>
              <a:ext cx="3094825" cy="830997"/>
            </a:xfrm>
            <a:prstGeom prst="rect">
              <a:avLst/>
            </a:prstGeom>
          </p:spPr>
          <p:txBody>
            <a:bodyPr wrap="square">
              <a:spAutoFit/>
            </a:bodyPr>
            <a:lstStyle/>
            <a:p>
              <a:r>
                <a:rPr lang="en-US" sz="1200" dirty="0">
                  <a:solidFill>
                    <a:schemeClr val="accent2">
                      <a:lumMod val="50000"/>
                    </a:schemeClr>
                  </a:solidFill>
                  <a:cs typeface="Albany WT" panose="020B0604020202020204" pitchFamily="34" charset="0"/>
                </a:rPr>
                <a:t>If a Reserve Cap is placed on a section be sure to determine how many reserved seats are needed. </a:t>
              </a:r>
              <a:r>
                <a:rPr lang="en-US" sz="1200" dirty="0">
                  <a:solidFill>
                    <a:schemeClr val="accent2">
                      <a:lumMod val="50000"/>
                    </a:schemeClr>
                  </a:solidFill>
                </a:rPr>
                <a:t>Sometimes it will be the max capacity of the course, sometimes it will not be. If enrollment on the course section is increased or decreased be sure to also change it here. </a:t>
              </a:r>
            </a:p>
          </p:txBody>
        </p:sp>
      </p:grpSp>
      <p:grpSp>
        <p:nvGrpSpPr>
          <p:cNvPr id="12" name="Group 11"/>
          <p:cNvGrpSpPr/>
          <p:nvPr/>
        </p:nvGrpSpPr>
        <p:grpSpPr>
          <a:xfrm>
            <a:off x="4919211" y="1504991"/>
            <a:ext cx="7780788" cy="3383863"/>
            <a:chOff x="5446020" y="2238226"/>
            <a:chExt cx="8703603" cy="1464124"/>
          </a:xfrm>
        </p:grpSpPr>
        <p:sp>
          <p:nvSpPr>
            <p:cNvPr id="13" name="Rounded Rectangle 12"/>
            <p:cNvSpPr/>
            <p:nvPr/>
          </p:nvSpPr>
          <p:spPr>
            <a:xfrm>
              <a:off x="5446020" y="2238226"/>
              <a:ext cx="8703603" cy="1464124"/>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818947" y="2439792"/>
              <a:ext cx="7175234" cy="1238465"/>
            </a:xfrm>
            <a:prstGeom prst="rect">
              <a:avLst/>
            </a:prstGeom>
          </p:spPr>
          <p:txBody>
            <a:bodyPr wrap="square">
              <a:spAutoFit/>
            </a:bodyPr>
            <a:lstStyle/>
            <a:p>
              <a:r>
                <a:rPr lang="en-US" sz="1200" dirty="0">
                  <a:solidFill>
                    <a:schemeClr val="accent1">
                      <a:lumMod val="50000"/>
                    </a:schemeClr>
                  </a:solidFill>
                  <a:latin typeface="+mj-lt"/>
                  <a:cs typeface="Albany WT" panose="020B0604020202020204" pitchFamily="34" charset="0"/>
                </a:rPr>
                <a:t>This step is not required and should only be used to reserve space in a class for a specific requirement group (</a:t>
              </a:r>
              <a:r>
                <a:rPr lang="en-US" sz="1200" i="1" dirty="0" err="1">
                  <a:solidFill>
                    <a:schemeClr val="accent1">
                      <a:lumMod val="50000"/>
                    </a:schemeClr>
                  </a:solidFill>
                  <a:latin typeface="+mj-lt"/>
                  <a:cs typeface="Albany WT" panose="020B0604020202020204" pitchFamily="34" charset="0"/>
                </a:rPr>
                <a:t>ie</a:t>
              </a:r>
              <a:r>
                <a:rPr lang="en-US" sz="1200" dirty="0">
                  <a:solidFill>
                    <a:schemeClr val="accent1">
                      <a:lumMod val="50000"/>
                    </a:schemeClr>
                  </a:solidFill>
                  <a:latin typeface="+mj-lt"/>
                  <a:cs typeface="Albany WT" panose="020B0604020202020204" pitchFamily="34" charset="0"/>
                </a:rPr>
                <a:t> Student Learning Communities or a Student Group). </a:t>
              </a:r>
            </a:p>
            <a:p>
              <a:endParaRPr lang="en-US" sz="1200" dirty="0">
                <a:solidFill>
                  <a:schemeClr val="accent1">
                    <a:lumMod val="50000"/>
                  </a:schemeClr>
                </a:solidFill>
                <a:latin typeface="+mj-lt"/>
                <a:cs typeface="Albany WT" panose="020B0604020202020204" pitchFamily="34" charset="0"/>
              </a:endParaRPr>
            </a:p>
            <a:p>
              <a:r>
                <a:rPr lang="en-US" sz="1200" dirty="0">
                  <a:solidFill>
                    <a:schemeClr val="accent1">
                      <a:lumMod val="50000"/>
                    </a:schemeClr>
                  </a:solidFill>
                  <a:latin typeface="+mj-lt"/>
                  <a:cs typeface="Albany WT" panose="020B0604020202020204" pitchFamily="34" charset="0"/>
                </a:rPr>
                <a:t>Before a reserve capacity can be set the Registrar’s Office must build a Requirement Group</a:t>
              </a:r>
              <a:r>
                <a:rPr lang="en-US" sz="1200" u="sng" dirty="0">
                  <a:solidFill>
                    <a:schemeClr val="accent1">
                      <a:lumMod val="50000"/>
                    </a:schemeClr>
                  </a:solidFill>
                  <a:latin typeface="+mj-lt"/>
                  <a:cs typeface="Albany WT" panose="020B0604020202020204" pitchFamily="34" charset="0"/>
                </a:rPr>
                <a:t>. </a:t>
              </a:r>
              <a:r>
                <a:rPr lang="en-US" sz="1200" dirty="0">
                  <a:solidFill>
                    <a:schemeClr val="accent1">
                      <a:lumMod val="50000"/>
                    </a:schemeClr>
                  </a:solidFill>
                  <a:latin typeface="+mj-lt"/>
                  <a:cs typeface="Albany WT" panose="020B0604020202020204" pitchFamily="34" charset="0"/>
                </a:rPr>
                <a:t>This defines who is eligible to enroll in the class. </a:t>
              </a:r>
              <a:r>
                <a:rPr lang="en-US" sz="1200" u="sng" dirty="0">
                  <a:solidFill>
                    <a:schemeClr val="accent1">
                      <a:lumMod val="50000"/>
                    </a:schemeClr>
                  </a:solidFill>
                  <a:latin typeface="+mj-lt"/>
                  <a:cs typeface="Albany WT" panose="020B0604020202020204" pitchFamily="34" charset="0"/>
                </a:rPr>
                <a:t>If the requirement group you need is not in the search field, please contact the AcademicScheduling@uttyler.edu to create one.</a:t>
              </a:r>
            </a:p>
            <a:p>
              <a:endParaRPr lang="en-US" sz="1200" dirty="0">
                <a:solidFill>
                  <a:schemeClr val="accent1">
                    <a:lumMod val="50000"/>
                  </a:schemeClr>
                </a:solidFill>
                <a:latin typeface="+mj-lt"/>
                <a:cs typeface="Albany WT" panose="020B0604020202020204" pitchFamily="34" charset="0"/>
              </a:endParaRPr>
            </a:p>
            <a:p>
              <a:r>
                <a:rPr lang="en-US" sz="1200" dirty="0">
                  <a:solidFill>
                    <a:schemeClr val="accent1">
                      <a:lumMod val="50000"/>
                    </a:schemeClr>
                  </a:solidFill>
                  <a:latin typeface="+mj-lt"/>
                  <a:cs typeface="Albany WT" panose="020B0604020202020204" pitchFamily="34" charset="0"/>
                </a:rPr>
                <a:t>To add a Reserve Cap</a:t>
              </a:r>
            </a:p>
            <a:p>
              <a:pPr marL="171450" indent="-171450">
                <a:buFont typeface="Arial" panose="020B0604020202020204" pitchFamily="34" charset="0"/>
                <a:buChar char="•"/>
              </a:pPr>
              <a:endParaRPr lang="en-US" sz="1200" dirty="0">
                <a:solidFill>
                  <a:schemeClr val="accent1">
                    <a:lumMod val="50000"/>
                  </a:schemeClr>
                </a:solidFill>
                <a:latin typeface="+mj-lt"/>
                <a:cs typeface="Albany WT" panose="020B0604020202020204" pitchFamily="34" charset="0"/>
              </a:endParaRPr>
            </a:p>
            <a:p>
              <a:pPr marL="171450" indent="-1714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Input the effective date that the requirement group can begin registering in the Start Date field or click the calendar icon to select a date. </a:t>
              </a:r>
            </a:p>
            <a:p>
              <a:pPr marL="171450" indent="-1714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Type in the Requirement Group, meeting desired specifications in the Requirement Group field or click the magnifying glass to lookup the values. </a:t>
              </a:r>
            </a:p>
            <a:p>
              <a:pPr marL="171450" indent="-1714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Enter the maximum number of seats to reserve for students who meet the Requirement Group in the </a:t>
              </a:r>
              <a:r>
                <a:rPr lang="en-US" sz="1200" b="1" dirty="0">
                  <a:solidFill>
                    <a:schemeClr val="accent1">
                      <a:lumMod val="50000"/>
                    </a:schemeClr>
                  </a:solidFill>
                  <a:latin typeface="+mj-lt"/>
                  <a:cs typeface="Albany WT" panose="020B0604020202020204" pitchFamily="34" charset="0"/>
                </a:rPr>
                <a:t>Cap </a:t>
              </a:r>
              <a:r>
                <a:rPr lang="en-US" sz="1200" b="1" dirty="0" err="1">
                  <a:solidFill>
                    <a:schemeClr val="accent1">
                      <a:lumMod val="50000"/>
                    </a:schemeClr>
                  </a:solidFill>
                  <a:latin typeface="+mj-lt"/>
                  <a:cs typeface="Albany WT" panose="020B0604020202020204" pitchFamily="34" charset="0"/>
                </a:rPr>
                <a:t>Enrl</a:t>
              </a:r>
              <a:r>
                <a:rPr lang="en-US" sz="1200" b="1" dirty="0">
                  <a:solidFill>
                    <a:schemeClr val="accent1">
                      <a:lumMod val="50000"/>
                    </a:schemeClr>
                  </a:solidFill>
                  <a:latin typeface="+mj-lt"/>
                  <a:cs typeface="Albany WT" panose="020B0604020202020204" pitchFamily="34" charset="0"/>
                </a:rPr>
                <a:t> </a:t>
              </a:r>
              <a:r>
                <a:rPr lang="en-US" sz="1200" dirty="0">
                  <a:solidFill>
                    <a:schemeClr val="accent1">
                      <a:lumMod val="50000"/>
                    </a:schemeClr>
                  </a:solidFill>
                  <a:latin typeface="+mj-lt"/>
                  <a:cs typeface="Albany WT" panose="020B0604020202020204" pitchFamily="34" charset="0"/>
                </a:rPr>
                <a:t>field and click save. </a:t>
              </a:r>
            </a:p>
          </p:txBody>
        </p:sp>
        <p:sp>
          <p:nvSpPr>
            <p:cNvPr id="15" name="TextBox 14"/>
            <p:cNvSpPr txBox="1"/>
            <p:nvPr/>
          </p:nvSpPr>
          <p:spPr>
            <a:xfrm>
              <a:off x="5818948" y="2309705"/>
              <a:ext cx="1346413" cy="133168"/>
            </a:xfrm>
            <a:prstGeom prst="rect">
              <a:avLst/>
            </a:prstGeom>
            <a:noFill/>
          </p:spPr>
          <p:txBody>
            <a:bodyPr wrap="square" rtlCol="0">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Reserve Cap </a:t>
              </a:r>
            </a:p>
          </p:txBody>
        </p:sp>
      </p:grpSp>
      <p:sp>
        <p:nvSpPr>
          <p:cNvPr id="16" name="Slide Number Placeholder 15"/>
          <p:cNvSpPr>
            <a:spLocks noGrp="1"/>
          </p:cNvSpPr>
          <p:nvPr>
            <p:ph type="sldNum" sz="quarter" idx="12"/>
          </p:nvPr>
        </p:nvSpPr>
        <p:spPr/>
        <p:txBody>
          <a:bodyPr/>
          <a:lstStyle/>
          <a:p>
            <a:fld id="{238630EC-33FC-4FC7-B8AE-D2B68DB04DEE}" type="slidenum">
              <a:rPr lang="en-US" smtClean="0"/>
              <a:t>34</a:t>
            </a:fld>
            <a:endParaRPr lang="en-US"/>
          </a:p>
        </p:txBody>
      </p:sp>
      <p:sp>
        <p:nvSpPr>
          <p:cNvPr id="17" name="TextBox 16"/>
          <p:cNvSpPr txBox="1"/>
          <p:nvPr/>
        </p:nvSpPr>
        <p:spPr>
          <a:xfrm>
            <a:off x="244549" y="605666"/>
            <a:ext cx="2083391" cy="40011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Reserve Cap Tab</a:t>
            </a:r>
          </a:p>
        </p:txBody>
      </p:sp>
      <p:pic>
        <p:nvPicPr>
          <p:cNvPr id="3" name="Picture 2">
            <a:extLst>
              <a:ext uri="{FF2B5EF4-FFF2-40B4-BE49-F238E27FC236}">
                <a16:creationId xmlns:a16="http://schemas.microsoft.com/office/drawing/2014/main" id="{3EBB2253-2D84-471B-ABE9-630B920628B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4000" contrast="61000"/>
                    </a14:imgEffect>
                  </a14:imgLayer>
                </a14:imgProps>
              </a:ext>
            </a:extLst>
          </a:blip>
          <a:stretch>
            <a:fillRect/>
          </a:stretch>
        </p:blipFill>
        <p:spPr>
          <a:xfrm>
            <a:off x="41791" y="1298253"/>
            <a:ext cx="4748026" cy="4550187"/>
          </a:xfrm>
          <a:prstGeom prst="rect">
            <a:avLst/>
          </a:prstGeom>
        </p:spPr>
      </p:pic>
    </p:spTree>
    <p:extLst>
      <p:ext uri="{BB962C8B-B14F-4D97-AF65-F5344CB8AC3E}">
        <p14:creationId xmlns:p14="http://schemas.microsoft.com/office/powerpoint/2010/main" val="2856299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13753" y="77119"/>
            <a:ext cx="8478247" cy="650528"/>
            <a:chOff x="3713753" y="77119"/>
            <a:chExt cx="8478247" cy="650528"/>
          </a:xfrm>
        </p:grpSpPr>
        <p:sp>
          <p:nvSpPr>
            <p:cNvPr id="5" name="Rectangle 4"/>
            <p:cNvSpPr/>
            <p:nvPr/>
          </p:nvSpPr>
          <p:spPr>
            <a:xfrm>
              <a:off x="3713753" y="358315"/>
              <a:ext cx="8478247" cy="369332"/>
            </a:xfrm>
            <a:prstGeom prst="rect">
              <a:avLst/>
            </a:prstGeom>
          </p:spPr>
          <p:txBody>
            <a:bodyPr wrap="squar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Schedule New Course | Basic Data | Meetings | Enrollment </a:t>
              </a:r>
              <a:r>
                <a:rPr lang="en-US" dirty="0" err="1">
                  <a:solidFill>
                    <a:schemeClr val="accent1">
                      <a:lumMod val="40000"/>
                      <a:lumOff val="60000"/>
                    </a:schemeClr>
                  </a:solidFill>
                  <a:latin typeface="Segoe UI Light" panose="020B0502040204020203" pitchFamily="34" charset="0"/>
                  <a:cs typeface="Albany WT" panose="020B0604020202020204" pitchFamily="34" charset="0"/>
                </a:rPr>
                <a:t>Cntrl</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Reserve Cap | </a:t>
              </a:r>
              <a:r>
                <a:rPr lang="en-US" dirty="0">
                  <a:solidFill>
                    <a:schemeClr val="accent1">
                      <a:lumMod val="50000"/>
                    </a:schemeClr>
                  </a:solidFill>
                  <a:latin typeface="Segoe UI Light" panose="020B0502040204020203" pitchFamily="34" charset="0"/>
                  <a:cs typeface="Albany WT" panose="020B0604020202020204" pitchFamily="34" charset="0"/>
                </a:rPr>
                <a:t>{Notes}</a:t>
              </a:r>
              <a:r>
                <a:rPr lang="en-US" dirty="0">
                  <a:solidFill>
                    <a:schemeClr val="accent1">
                      <a:lumMod val="40000"/>
                      <a:lumOff val="60000"/>
                    </a:schemeClr>
                  </a:solidFill>
                  <a:latin typeface="Segoe UI Light" panose="020B0502040204020203" pitchFamily="34" charset="0"/>
                  <a:cs typeface="Albany WT" panose="020B0604020202020204" pitchFamily="34" charset="0"/>
                </a:rPr>
                <a:t> </a:t>
              </a:r>
              <a:endParaRPr lang="en-US" dirty="0">
                <a:solidFill>
                  <a:schemeClr val="accent1">
                    <a:lumMod val="40000"/>
                    <a:lumOff val="60000"/>
                  </a:schemeClr>
                </a:solidFill>
              </a:endParaRPr>
            </a:p>
          </p:txBody>
        </p:sp>
        <p:sp>
          <p:nvSpPr>
            <p:cNvPr id="6" name="Rectangle 5"/>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a:t>
              </a:r>
              <a:r>
                <a:rPr lang="en-US" b="1" dirty="0">
                  <a:solidFill>
                    <a:schemeClr val="accent1">
                      <a:lumMod val="50000"/>
                    </a:schemeClr>
                  </a:solidFill>
                </a:rPr>
                <a:t>2. Your First Class  </a:t>
              </a:r>
              <a:r>
                <a:rPr lang="en-US" b="1" dirty="0">
                  <a:solidFill>
                    <a:schemeClr val="accent1">
                      <a:lumMod val="40000"/>
                      <a:lumOff val="60000"/>
                    </a:schemeClr>
                  </a:solidFill>
                </a:rPr>
                <a:t>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grpSp>
        <p:nvGrpSpPr>
          <p:cNvPr id="7" name="Group 6"/>
          <p:cNvGrpSpPr/>
          <p:nvPr/>
        </p:nvGrpSpPr>
        <p:grpSpPr>
          <a:xfrm>
            <a:off x="5359401" y="5684854"/>
            <a:ext cx="7318374" cy="694794"/>
            <a:chOff x="5926226" y="5781330"/>
            <a:chExt cx="6675349" cy="694794"/>
          </a:xfrm>
        </p:grpSpPr>
        <p:grpSp>
          <p:nvGrpSpPr>
            <p:cNvPr id="8" name="Group 7"/>
            <p:cNvGrpSpPr/>
            <p:nvPr/>
          </p:nvGrpSpPr>
          <p:grpSpPr>
            <a:xfrm>
              <a:off x="5926226" y="5781330"/>
              <a:ext cx="6675349" cy="694794"/>
              <a:chOff x="5926226" y="5781330"/>
              <a:chExt cx="6675349" cy="694794"/>
            </a:xfrm>
            <a:solidFill>
              <a:srgbClr val="FF9900">
                <a:alpha val="20000"/>
              </a:srgbClr>
            </a:solidFill>
          </p:grpSpPr>
          <p:sp>
            <p:nvSpPr>
              <p:cNvPr id="10" name="Parallelogram 9"/>
              <p:cNvSpPr/>
              <p:nvPr/>
            </p:nvSpPr>
            <p:spPr>
              <a:xfrm>
                <a:off x="5926226" y="5781330"/>
                <a:ext cx="6675349" cy="694794"/>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81929" y="5892111"/>
                <a:ext cx="987322" cy="369332"/>
              </a:xfrm>
              <a:prstGeom prst="rect">
                <a:avLst/>
              </a:prstGeom>
              <a:noFill/>
            </p:spPr>
            <p:txBody>
              <a:bodyPr wrap="none" rtlCol="0">
                <a:spAutoFit/>
              </a:bodyPr>
              <a:lstStyle/>
              <a:p>
                <a:r>
                  <a:rPr lang="en-US" dirty="0">
                    <a:solidFill>
                      <a:schemeClr val="accent2">
                        <a:lumMod val="50000"/>
                      </a:schemeClr>
                    </a:solidFill>
                    <a:latin typeface="Segoe UI Semibold" panose="020B0702040204020203" pitchFamily="34" charset="0"/>
                    <a:cs typeface="Albany WT" panose="020B0604020202020204" pitchFamily="34" charset="0"/>
                  </a:rPr>
                  <a:t>Pro Tip:</a:t>
                </a:r>
              </a:p>
            </p:txBody>
          </p:sp>
        </p:grpSp>
        <p:sp>
          <p:nvSpPr>
            <p:cNvPr id="9" name="Rectangle 8"/>
            <p:cNvSpPr/>
            <p:nvPr/>
          </p:nvSpPr>
          <p:spPr>
            <a:xfrm>
              <a:off x="6941828" y="5799778"/>
              <a:ext cx="4841635" cy="646331"/>
            </a:xfrm>
            <a:prstGeom prst="rect">
              <a:avLst/>
            </a:prstGeom>
          </p:spPr>
          <p:txBody>
            <a:bodyPr wrap="square">
              <a:spAutoFit/>
            </a:bodyPr>
            <a:lstStyle/>
            <a:p>
              <a:r>
                <a:rPr lang="en-US" sz="1200" dirty="0">
                  <a:solidFill>
                    <a:schemeClr val="accent2">
                      <a:lumMod val="50000"/>
                    </a:schemeClr>
                  </a:solidFill>
                  <a:cs typeface="Albany WT" panose="020B0604020202020204" pitchFamily="34" charset="0"/>
                </a:rPr>
                <a:t>To modify the existing note, press copy note. The text will be copied to the Free Format Text area and eliminated from the previous area. The note number will also be erased. </a:t>
              </a:r>
              <a:endParaRPr lang="en-US" sz="1200" dirty="0">
                <a:solidFill>
                  <a:schemeClr val="accent2">
                    <a:lumMod val="50000"/>
                  </a:schemeClr>
                </a:solidFill>
              </a:endParaRPr>
            </a:p>
          </p:txBody>
        </p:sp>
      </p:grpSp>
      <p:grpSp>
        <p:nvGrpSpPr>
          <p:cNvPr id="12" name="Group 11"/>
          <p:cNvGrpSpPr/>
          <p:nvPr/>
        </p:nvGrpSpPr>
        <p:grpSpPr>
          <a:xfrm>
            <a:off x="5563957" y="980498"/>
            <a:ext cx="7113818" cy="3779010"/>
            <a:chOff x="6002426" y="2285647"/>
            <a:chExt cx="7113818" cy="1945145"/>
          </a:xfrm>
        </p:grpSpPr>
        <p:sp>
          <p:nvSpPr>
            <p:cNvPr id="13" name="Rounded Rectangle 12"/>
            <p:cNvSpPr/>
            <p:nvPr/>
          </p:nvSpPr>
          <p:spPr>
            <a:xfrm>
              <a:off x="6002426" y="2285647"/>
              <a:ext cx="7113818" cy="1897660"/>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389230" y="2472332"/>
              <a:ext cx="5707839" cy="1758460"/>
            </a:xfrm>
            <a:prstGeom prst="rect">
              <a:avLst/>
            </a:prstGeom>
          </p:spPr>
          <p:txBody>
            <a:bodyPr wrap="square">
              <a:spAutoFit/>
            </a:bodyPr>
            <a:lstStyle/>
            <a:p>
              <a:r>
                <a:rPr lang="en-US" sz="1200" b="1" dirty="0">
                  <a:solidFill>
                    <a:schemeClr val="accent1">
                      <a:lumMod val="50000"/>
                    </a:schemeClr>
                  </a:solidFill>
                  <a:latin typeface="+mj-lt"/>
                  <a:cs typeface="Albany WT" panose="020B0604020202020204" pitchFamily="34" charset="0"/>
                </a:rPr>
                <a:t>The Notes Tab </a:t>
              </a:r>
              <a:r>
                <a:rPr lang="en-US" sz="1200" dirty="0">
                  <a:solidFill>
                    <a:schemeClr val="accent1">
                      <a:lumMod val="50000"/>
                    </a:schemeClr>
                  </a:solidFill>
                  <a:latin typeface="+mj-lt"/>
                  <a:cs typeface="Albany WT" panose="020B0604020202020204" pitchFamily="34" charset="0"/>
                </a:rPr>
                <a:t>is for specific class notes. Each note is displayed on the detail for the specific class section to which it is attached. Notes are optional. The Sequence Number is defaulted to 1 and determines the display order of the note if there are multiple notes. The Sequence Number can be overridden, and notes can be placed in order of importance or relevance. </a:t>
              </a:r>
            </a:p>
            <a:p>
              <a:endParaRPr lang="en-US" sz="1200" dirty="0">
                <a:solidFill>
                  <a:schemeClr val="accent1">
                    <a:lumMod val="50000"/>
                  </a:schemeClr>
                </a:solidFill>
                <a:latin typeface="+mj-lt"/>
                <a:cs typeface="Albany WT" panose="020B0604020202020204" pitchFamily="34" charset="0"/>
              </a:endParaRPr>
            </a:p>
            <a:p>
              <a:r>
                <a:rPr lang="en-US" sz="1200" dirty="0">
                  <a:solidFill>
                    <a:schemeClr val="accent1">
                      <a:lumMod val="50000"/>
                    </a:schemeClr>
                  </a:solidFill>
                  <a:latin typeface="+mj-lt"/>
                  <a:cs typeface="Albany WT" panose="020B0604020202020204" pitchFamily="34" charset="0"/>
                </a:rPr>
                <a:t>If the same note is being placed on sections of a course repetitively from semester to semester, please contact </a:t>
              </a:r>
              <a:r>
                <a:rPr lang="en-US" sz="1200" dirty="0">
                  <a:solidFill>
                    <a:schemeClr val="accent1">
                      <a:lumMod val="50000"/>
                    </a:schemeClr>
                  </a:solidFill>
                  <a:latin typeface="+mj-lt"/>
                  <a:cs typeface="Albany WT" panose="020B0604020202020204" pitchFamily="34" charset="0"/>
                  <a:hlinkClick r:id="rId2"/>
                </a:rPr>
                <a:t>AcademicScheduling@uttyler.edu</a:t>
              </a:r>
              <a:r>
                <a:rPr lang="en-US" sz="1200" dirty="0">
                  <a:solidFill>
                    <a:schemeClr val="accent1">
                      <a:lumMod val="50000"/>
                    </a:schemeClr>
                  </a:solidFill>
                  <a:latin typeface="+mj-lt"/>
                  <a:cs typeface="Albany WT" panose="020B0604020202020204" pitchFamily="34" charset="0"/>
                </a:rPr>
                <a:t> to see if a standard note could be added. </a:t>
              </a:r>
            </a:p>
            <a:p>
              <a:endParaRPr lang="en-US" sz="1200" dirty="0">
                <a:solidFill>
                  <a:schemeClr val="accent1">
                    <a:lumMod val="50000"/>
                  </a:schemeClr>
                </a:solidFill>
                <a:latin typeface="+mj-lt"/>
                <a:cs typeface="Albany WT" panose="020B0604020202020204" pitchFamily="34" charset="0"/>
              </a:endParaRPr>
            </a:p>
            <a:p>
              <a:r>
                <a:rPr lang="en-US" sz="1200" b="1" dirty="0">
                  <a:solidFill>
                    <a:schemeClr val="accent1">
                      <a:lumMod val="50000"/>
                    </a:schemeClr>
                  </a:solidFill>
                  <a:latin typeface="+mj-lt"/>
                  <a:cs typeface="Albany WT" panose="020B0604020202020204" pitchFamily="34" charset="0"/>
                </a:rPr>
                <a:t>Print Location -  </a:t>
              </a:r>
              <a:r>
                <a:rPr lang="en-US" sz="1200" dirty="0">
                  <a:solidFill>
                    <a:schemeClr val="accent1">
                      <a:lumMod val="50000"/>
                    </a:schemeClr>
                  </a:solidFill>
                  <a:latin typeface="+mj-lt"/>
                  <a:cs typeface="Albany WT" panose="020B0604020202020204" pitchFamily="34" charset="0"/>
                </a:rPr>
                <a:t>This sets the print location of the note either Before the class listing or After it. </a:t>
              </a:r>
            </a:p>
            <a:p>
              <a:endParaRPr lang="en-US" sz="1200" b="1" dirty="0">
                <a:solidFill>
                  <a:schemeClr val="accent1">
                    <a:lumMod val="50000"/>
                  </a:schemeClr>
                </a:solidFill>
                <a:latin typeface="+mj-lt"/>
                <a:cs typeface="Albany WT" panose="020B0604020202020204" pitchFamily="34" charset="0"/>
              </a:endParaRPr>
            </a:p>
            <a:p>
              <a:r>
                <a:rPr lang="en-US" sz="1200" b="1" dirty="0">
                  <a:solidFill>
                    <a:schemeClr val="accent1">
                      <a:lumMod val="50000"/>
                    </a:schemeClr>
                  </a:solidFill>
                  <a:latin typeface="+mj-lt"/>
                  <a:cs typeface="Albany WT" panose="020B0604020202020204" pitchFamily="34" charset="0"/>
                </a:rPr>
                <a:t>Note </a:t>
              </a:r>
              <a:r>
                <a:rPr lang="en-US" sz="1200" b="1" dirty="0" err="1">
                  <a:solidFill>
                    <a:schemeClr val="accent1">
                      <a:lumMod val="50000"/>
                    </a:schemeClr>
                  </a:solidFill>
                  <a:latin typeface="+mj-lt"/>
                  <a:cs typeface="Albany WT" panose="020B0604020202020204" pitchFamily="34" charset="0"/>
                </a:rPr>
                <a:t>Nbr</a:t>
              </a:r>
              <a:r>
                <a:rPr lang="en-US" sz="1200" b="1" dirty="0">
                  <a:solidFill>
                    <a:schemeClr val="accent1">
                      <a:lumMod val="50000"/>
                    </a:schemeClr>
                  </a:solidFill>
                  <a:latin typeface="+mj-lt"/>
                  <a:cs typeface="Albany WT" panose="020B0604020202020204" pitchFamily="34" charset="0"/>
                </a:rPr>
                <a:t> </a:t>
              </a:r>
              <a:r>
                <a:rPr lang="en-US" sz="1200" dirty="0">
                  <a:solidFill>
                    <a:schemeClr val="accent1">
                      <a:lumMod val="50000"/>
                    </a:schemeClr>
                  </a:solidFill>
                  <a:cs typeface="Albany WT" panose="020B0604020202020204" pitchFamily="34" charset="0"/>
                </a:rPr>
                <a:t>-</a:t>
              </a:r>
              <a:r>
                <a:rPr lang="en-US" sz="1200" b="1" dirty="0">
                  <a:solidFill>
                    <a:schemeClr val="accent1">
                      <a:lumMod val="50000"/>
                    </a:schemeClr>
                  </a:solidFill>
                  <a:latin typeface="+mj-lt"/>
                  <a:cs typeface="Albany WT" panose="020B0604020202020204" pitchFamily="34" charset="0"/>
                </a:rPr>
                <a:t> </a:t>
              </a:r>
              <a:r>
                <a:rPr lang="en-US" sz="1200" dirty="0">
                  <a:solidFill>
                    <a:schemeClr val="accent1">
                      <a:lumMod val="50000"/>
                    </a:schemeClr>
                  </a:solidFill>
                  <a:latin typeface="+mj-lt"/>
                  <a:cs typeface="Albany WT" panose="020B0604020202020204" pitchFamily="34" charset="0"/>
                </a:rPr>
                <a:t>Use this</a:t>
              </a:r>
              <a:r>
                <a:rPr lang="en-US" sz="1200" b="1" dirty="0">
                  <a:solidFill>
                    <a:schemeClr val="accent1">
                      <a:lumMod val="50000"/>
                    </a:schemeClr>
                  </a:solidFill>
                  <a:latin typeface="+mj-lt"/>
                  <a:cs typeface="Albany WT" panose="020B0604020202020204" pitchFamily="34" charset="0"/>
                </a:rPr>
                <a:t> </a:t>
              </a:r>
              <a:r>
                <a:rPr lang="en-US" sz="1200" dirty="0">
                  <a:solidFill>
                    <a:schemeClr val="accent1">
                      <a:lumMod val="50000"/>
                    </a:schemeClr>
                  </a:solidFill>
                  <a:latin typeface="+mj-lt"/>
                  <a:cs typeface="Albany WT" panose="020B0604020202020204" pitchFamily="34" charset="0"/>
                </a:rPr>
                <a:t>search to attach a pre-existing standard note. Selecting an item from the list will populate the adjacent field with the detail. </a:t>
              </a:r>
            </a:p>
            <a:p>
              <a:endParaRPr lang="en-US" sz="1200" b="1" dirty="0">
                <a:solidFill>
                  <a:schemeClr val="accent1">
                    <a:lumMod val="50000"/>
                  </a:schemeClr>
                </a:solidFill>
                <a:latin typeface="+mj-lt"/>
                <a:cs typeface="Albany WT" panose="020B0604020202020204" pitchFamily="34" charset="0"/>
              </a:endParaRPr>
            </a:p>
            <a:p>
              <a:r>
                <a:rPr lang="en-US" sz="1200" b="1" dirty="0">
                  <a:solidFill>
                    <a:schemeClr val="accent1">
                      <a:lumMod val="50000"/>
                    </a:schemeClr>
                  </a:solidFill>
                  <a:latin typeface="+mj-lt"/>
                  <a:cs typeface="Albany WT" panose="020B0604020202020204" pitchFamily="34" charset="0"/>
                </a:rPr>
                <a:t>Free Format Text -</a:t>
              </a:r>
              <a:r>
                <a:rPr lang="en-US" sz="1200" dirty="0">
                  <a:solidFill>
                    <a:schemeClr val="accent1">
                      <a:lumMod val="50000"/>
                    </a:schemeClr>
                  </a:solidFill>
                  <a:latin typeface="+mj-lt"/>
                  <a:cs typeface="Albany WT" panose="020B0604020202020204" pitchFamily="34" charset="0"/>
                </a:rPr>
                <a:t> Use this to enter notes for classes and click save. </a:t>
              </a:r>
            </a:p>
            <a:p>
              <a:endParaRPr lang="en-US" sz="1200" dirty="0">
                <a:solidFill>
                  <a:schemeClr val="accent1">
                    <a:lumMod val="50000"/>
                  </a:schemeClr>
                </a:solidFill>
                <a:latin typeface="+mj-lt"/>
                <a:cs typeface="Albany WT" panose="020B0604020202020204" pitchFamily="34" charset="0"/>
              </a:endParaRPr>
            </a:p>
          </p:txBody>
        </p:sp>
        <p:sp>
          <p:nvSpPr>
            <p:cNvPr id="15" name="TextBox 14"/>
            <p:cNvSpPr txBox="1"/>
            <p:nvPr/>
          </p:nvSpPr>
          <p:spPr>
            <a:xfrm>
              <a:off x="6389230" y="2338053"/>
              <a:ext cx="4901609" cy="269313"/>
            </a:xfrm>
            <a:prstGeom prst="rect">
              <a:avLst/>
            </a:prstGeom>
            <a:noFill/>
          </p:spPr>
          <p:txBody>
            <a:bodyPr wrap="square" rtlCol="0">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Notes</a:t>
              </a:r>
            </a:p>
            <a:p>
              <a:endParaRPr lang="en-US" sz="1400" dirty="0">
                <a:solidFill>
                  <a:schemeClr val="accent1">
                    <a:lumMod val="50000"/>
                  </a:schemeClr>
                </a:solidFill>
                <a:latin typeface="Segoe UI Semibold" panose="020B0702040204020203" pitchFamily="34" charset="0"/>
                <a:cs typeface="Albany WT" panose="020B0604020202020204" pitchFamily="34" charset="0"/>
              </a:endParaRPr>
            </a:p>
          </p:txBody>
        </p:sp>
      </p:grpSp>
      <p:sp>
        <p:nvSpPr>
          <p:cNvPr id="16" name="Slide Number Placeholder 15"/>
          <p:cNvSpPr>
            <a:spLocks noGrp="1"/>
          </p:cNvSpPr>
          <p:nvPr>
            <p:ph type="sldNum" sz="quarter" idx="12"/>
          </p:nvPr>
        </p:nvSpPr>
        <p:spPr/>
        <p:txBody>
          <a:bodyPr/>
          <a:lstStyle/>
          <a:p>
            <a:fld id="{238630EC-33FC-4FC7-B8AE-D2B68DB04DEE}" type="slidenum">
              <a:rPr lang="en-US" smtClean="0"/>
              <a:t>35</a:t>
            </a:fld>
            <a:endParaRPr lang="en-US"/>
          </a:p>
        </p:txBody>
      </p:sp>
      <p:sp>
        <p:nvSpPr>
          <p:cNvPr id="17" name="TextBox 16"/>
          <p:cNvSpPr txBox="1"/>
          <p:nvPr/>
        </p:nvSpPr>
        <p:spPr>
          <a:xfrm>
            <a:off x="244549" y="605666"/>
            <a:ext cx="1349408" cy="40011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Notes Tab</a:t>
            </a:r>
          </a:p>
        </p:txBody>
      </p:sp>
      <p:grpSp>
        <p:nvGrpSpPr>
          <p:cNvPr id="19" name="Group 18"/>
          <p:cNvGrpSpPr/>
          <p:nvPr/>
        </p:nvGrpSpPr>
        <p:grpSpPr>
          <a:xfrm>
            <a:off x="5563957" y="4813137"/>
            <a:ext cx="7113818" cy="713584"/>
            <a:chOff x="5563957" y="4775037"/>
            <a:chExt cx="7113818" cy="713584"/>
          </a:xfrm>
        </p:grpSpPr>
        <p:sp>
          <p:nvSpPr>
            <p:cNvPr id="18" name="Rounded Rectangle 17"/>
            <p:cNvSpPr/>
            <p:nvPr/>
          </p:nvSpPr>
          <p:spPr>
            <a:xfrm>
              <a:off x="5563957" y="4775037"/>
              <a:ext cx="7113818" cy="713584"/>
            </a:xfrm>
            <a:prstGeom prst="roundRect">
              <a:avLst>
                <a:gd name="adj" fmla="val 33594"/>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801846" y="4870219"/>
              <a:ext cx="5199437" cy="523220"/>
            </a:xfrm>
            <a:prstGeom prst="rect">
              <a:avLst/>
            </a:prstGeom>
          </p:spPr>
          <p:txBody>
            <a:bodyPr wrap="none">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The remaining tabs (Exam, LMS Data, Textbook, GL Interface) </a:t>
              </a:r>
            </a:p>
            <a:p>
              <a:r>
                <a:rPr lang="en-US" sz="1400" dirty="0">
                  <a:solidFill>
                    <a:schemeClr val="accent1">
                      <a:lumMod val="50000"/>
                    </a:schemeClr>
                  </a:solidFill>
                  <a:latin typeface="Segoe UI Semibold" panose="020B0702040204020203" pitchFamily="34" charset="0"/>
                  <a:cs typeface="Albany WT" panose="020B0604020202020204" pitchFamily="34" charset="0"/>
                </a:rPr>
                <a:t>should be skipped.</a:t>
              </a:r>
            </a:p>
          </p:txBody>
        </p:sp>
      </p:grpSp>
      <p:pic>
        <p:nvPicPr>
          <p:cNvPr id="20" name="Picture 19">
            <a:extLst>
              <a:ext uri="{FF2B5EF4-FFF2-40B4-BE49-F238E27FC236}">
                <a16:creationId xmlns:a16="http://schemas.microsoft.com/office/drawing/2014/main" id="{B6914D1D-2194-4D62-A439-EADEE469F6B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4000" contrast="61000"/>
                    </a14:imgEffect>
                  </a14:imgLayer>
                </a14:imgProps>
              </a:ext>
            </a:extLst>
          </a:blip>
          <a:stretch>
            <a:fillRect/>
          </a:stretch>
        </p:blipFill>
        <p:spPr>
          <a:xfrm>
            <a:off x="0" y="1116557"/>
            <a:ext cx="5488618" cy="4846426"/>
          </a:xfrm>
          <a:prstGeom prst="rect">
            <a:avLst/>
          </a:prstGeom>
        </p:spPr>
      </p:pic>
    </p:spTree>
    <p:extLst>
      <p:ext uri="{BB962C8B-B14F-4D97-AF65-F5344CB8AC3E}">
        <p14:creationId xmlns:p14="http://schemas.microsoft.com/office/powerpoint/2010/main" val="1940488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070" y="3033518"/>
            <a:ext cx="11293861" cy="830997"/>
          </a:xfrm>
          <a:prstGeom prst="rect">
            <a:avLst/>
          </a:prstGeom>
          <a:noFill/>
        </p:spPr>
        <p:txBody>
          <a:bodyPr wrap="none" rtlCol="0">
            <a:spAutoFit/>
          </a:bodyPr>
          <a:lstStyle/>
          <a:p>
            <a:r>
              <a:rPr lang="en-US" sz="4800" b="1" dirty="0">
                <a:solidFill>
                  <a:schemeClr val="accent1">
                    <a:lumMod val="50000"/>
                  </a:schemeClr>
                </a:solidFill>
              </a:rPr>
              <a:t>Maintaining Classes Once They are Created </a:t>
            </a:r>
          </a:p>
        </p:txBody>
      </p:sp>
      <p:grpSp>
        <p:nvGrpSpPr>
          <p:cNvPr id="7" name="Group 6"/>
          <p:cNvGrpSpPr/>
          <p:nvPr/>
        </p:nvGrpSpPr>
        <p:grpSpPr>
          <a:xfrm>
            <a:off x="4837853" y="77119"/>
            <a:ext cx="7564684" cy="650528"/>
            <a:chOff x="4837853" y="77119"/>
            <a:chExt cx="7564684" cy="650528"/>
          </a:xfrm>
        </p:grpSpPr>
        <p:sp>
          <p:nvSpPr>
            <p:cNvPr id="9" name="Rectangle 8"/>
            <p:cNvSpPr/>
            <p:nvPr/>
          </p:nvSpPr>
          <p:spPr>
            <a:xfrm>
              <a:off x="6209303" y="358315"/>
              <a:ext cx="6193234" cy="369332"/>
            </a:xfrm>
            <a:prstGeom prst="rect">
              <a:avLst/>
            </a:prstGeom>
          </p:spPr>
          <p:txBody>
            <a:bodyPr wrap="non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Possible Changes | Combined Sections | Course Cancellation </a:t>
              </a:r>
              <a:endParaRPr lang="en-US" dirty="0">
                <a:solidFill>
                  <a:schemeClr val="accent1">
                    <a:lumMod val="40000"/>
                    <a:lumOff val="60000"/>
                  </a:schemeClr>
                </a:solidFill>
              </a:endParaRPr>
            </a:p>
          </p:txBody>
        </p:sp>
        <p:sp>
          <p:nvSpPr>
            <p:cNvPr id="10" name="Rectangle 9"/>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2. Your First Class  </a:t>
              </a:r>
              <a:r>
                <a:rPr lang="en-US" b="1" dirty="0">
                  <a:solidFill>
                    <a:schemeClr val="accent1">
                      <a:lumMod val="50000"/>
                    </a:schemeClr>
                  </a:solidFill>
                </a:rPr>
                <a:t>3. Maintaining Classes  </a:t>
              </a:r>
              <a:r>
                <a:rPr lang="en-US" b="1" dirty="0">
                  <a:solidFill>
                    <a:schemeClr val="accent1">
                      <a:lumMod val="40000"/>
                      <a:lumOff val="60000"/>
                    </a:schemeClr>
                  </a:solidFill>
                </a:rPr>
                <a:t>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sp>
        <p:nvSpPr>
          <p:cNvPr id="2" name="Slide Number Placeholder 1"/>
          <p:cNvSpPr>
            <a:spLocks noGrp="1"/>
          </p:cNvSpPr>
          <p:nvPr>
            <p:ph type="sldNum" sz="quarter" idx="12"/>
          </p:nvPr>
        </p:nvSpPr>
        <p:spPr/>
        <p:txBody>
          <a:bodyPr/>
          <a:lstStyle/>
          <a:p>
            <a:fld id="{238630EC-33FC-4FC7-B8AE-D2B68DB04DEE}" type="slidenum">
              <a:rPr lang="en-US" smtClean="0"/>
              <a:t>36</a:t>
            </a:fld>
            <a:endParaRPr lang="en-US"/>
          </a:p>
        </p:txBody>
      </p:sp>
      <p:sp>
        <p:nvSpPr>
          <p:cNvPr id="8" name="Rectangle 7"/>
          <p:cNvSpPr/>
          <p:nvPr/>
        </p:nvSpPr>
        <p:spPr>
          <a:xfrm>
            <a:off x="2999383" y="3864515"/>
            <a:ext cx="6193234" cy="369332"/>
          </a:xfrm>
          <a:prstGeom prst="rect">
            <a:avLst/>
          </a:prstGeom>
        </p:spPr>
        <p:txBody>
          <a:bodyPr wrap="none">
            <a:spAutoFit/>
          </a:bodyPr>
          <a:lstStyle/>
          <a:p>
            <a:r>
              <a:rPr lang="en-US" dirty="0">
                <a:solidFill>
                  <a:schemeClr val="accent1">
                    <a:lumMod val="50000"/>
                  </a:schemeClr>
                </a:solidFill>
                <a:latin typeface="Segoe UI Light" panose="020B0502040204020203" pitchFamily="34" charset="0"/>
                <a:cs typeface="Albany WT" panose="020B0604020202020204" pitchFamily="34" charset="0"/>
              </a:rPr>
              <a:t>Possible Changes | Combined Sections | Course Cancellation </a:t>
            </a:r>
            <a:endParaRPr lang="en-US" dirty="0">
              <a:solidFill>
                <a:schemeClr val="accent1">
                  <a:lumMod val="50000"/>
                </a:schemeClr>
              </a:solidFill>
            </a:endParaRPr>
          </a:p>
        </p:txBody>
      </p:sp>
    </p:spTree>
    <p:extLst>
      <p:ext uri="{BB962C8B-B14F-4D97-AF65-F5344CB8AC3E}">
        <p14:creationId xmlns:p14="http://schemas.microsoft.com/office/powerpoint/2010/main" val="502642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267255" y="2041760"/>
            <a:ext cx="6946417" cy="2904989"/>
            <a:chOff x="6023853" y="2427237"/>
            <a:chExt cx="6946417" cy="1451916"/>
          </a:xfrm>
        </p:grpSpPr>
        <p:sp>
          <p:nvSpPr>
            <p:cNvPr id="16" name="Rounded Rectangle 15"/>
            <p:cNvSpPr/>
            <p:nvPr/>
          </p:nvSpPr>
          <p:spPr>
            <a:xfrm>
              <a:off x="6023853" y="2427237"/>
              <a:ext cx="6789649" cy="1304296"/>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073117" y="2725451"/>
              <a:ext cx="4209546" cy="1153702"/>
            </a:xfrm>
            <a:prstGeom prst="rect">
              <a:avLst/>
            </a:prstGeom>
          </p:spPr>
          <p:txBody>
            <a:bodyPr wrap="square">
              <a:spAutoFit/>
            </a:bodyPr>
            <a:lstStyle/>
            <a:p>
              <a:r>
                <a:rPr lang="en-US" sz="1200" dirty="0">
                  <a:solidFill>
                    <a:schemeClr val="accent1">
                      <a:lumMod val="50000"/>
                    </a:schemeClr>
                  </a:solidFill>
                  <a:latin typeface="+mj-lt"/>
                  <a:cs typeface="Albany WT" panose="020B0604020202020204" pitchFamily="34" charset="0"/>
                </a:rPr>
                <a:t>You can change almost anything!</a:t>
              </a:r>
            </a:p>
            <a:p>
              <a:endParaRPr lang="en-US" sz="1200" dirty="0">
                <a:solidFill>
                  <a:schemeClr val="accent1">
                    <a:lumMod val="50000"/>
                  </a:schemeClr>
                </a:solidFill>
                <a:latin typeface="+mj-lt"/>
                <a:cs typeface="Albany WT" panose="020B0604020202020204" pitchFamily="34" charset="0"/>
              </a:endParaRPr>
            </a:p>
            <a:p>
              <a:r>
                <a:rPr lang="en-US" sz="1200" dirty="0">
                  <a:solidFill>
                    <a:schemeClr val="accent1">
                      <a:lumMod val="50000"/>
                    </a:schemeClr>
                  </a:solidFill>
                  <a:latin typeface="+mj-lt"/>
                  <a:cs typeface="Albany WT" panose="020B0604020202020204" pitchFamily="34" charset="0"/>
                </a:rPr>
                <a:t>You can go back and change or update the fields in PeopleSoft that you initially entered when you created the section. </a:t>
              </a:r>
            </a:p>
            <a:p>
              <a:endParaRPr lang="en-US" sz="1200" dirty="0">
                <a:solidFill>
                  <a:schemeClr val="accent1">
                    <a:lumMod val="50000"/>
                  </a:schemeClr>
                </a:solidFill>
                <a:latin typeface="+mj-lt"/>
                <a:cs typeface="Albany WT" panose="020B0604020202020204" pitchFamily="34" charset="0"/>
              </a:endParaRPr>
            </a:p>
            <a:p>
              <a:r>
                <a:rPr lang="en-US" sz="1200" dirty="0">
                  <a:solidFill>
                    <a:schemeClr val="accent1">
                      <a:lumMod val="50000"/>
                    </a:schemeClr>
                  </a:solidFill>
                  <a:latin typeface="+mj-lt"/>
                  <a:cs typeface="Albany WT" panose="020B0604020202020204" pitchFamily="34" charset="0"/>
                </a:rPr>
                <a:t>So, for example, if you needed to change the section number, a professor, a meeting pattern – all of these could be changed, as long as registration has not yet begun for the session in which your section is scheduled. </a:t>
              </a:r>
            </a:p>
            <a:p>
              <a:endParaRPr lang="en-US" sz="1200" dirty="0">
                <a:solidFill>
                  <a:schemeClr val="accent1">
                    <a:lumMod val="50000"/>
                  </a:schemeClr>
                </a:solidFill>
                <a:latin typeface="+mj-lt"/>
                <a:cs typeface="Albany WT" panose="020B0604020202020204" pitchFamily="34" charset="0"/>
              </a:endParaRPr>
            </a:p>
            <a:p>
              <a:endParaRPr lang="en-US" sz="1200" dirty="0">
                <a:solidFill>
                  <a:schemeClr val="accent1">
                    <a:lumMod val="50000"/>
                  </a:schemeClr>
                </a:solidFill>
                <a:latin typeface="+mj-lt"/>
                <a:cs typeface="Albany WT" panose="020B0604020202020204" pitchFamily="34" charset="0"/>
              </a:endParaRPr>
            </a:p>
            <a:p>
              <a:endParaRPr lang="en-US" sz="1200" dirty="0">
                <a:solidFill>
                  <a:schemeClr val="accent1">
                    <a:lumMod val="50000"/>
                  </a:schemeClr>
                </a:solidFill>
                <a:latin typeface="+mj-lt"/>
                <a:cs typeface="Albany WT" panose="020B0604020202020204" pitchFamily="34" charset="0"/>
              </a:endParaRPr>
            </a:p>
          </p:txBody>
        </p:sp>
        <p:sp>
          <p:nvSpPr>
            <p:cNvPr id="18" name="TextBox 17"/>
            <p:cNvSpPr txBox="1"/>
            <p:nvPr/>
          </p:nvSpPr>
          <p:spPr>
            <a:xfrm>
              <a:off x="8068661" y="2548052"/>
              <a:ext cx="4901609" cy="307654"/>
            </a:xfrm>
            <a:prstGeom prst="rect">
              <a:avLst/>
            </a:prstGeom>
            <a:noFill/>
          </p:spPr>
          <p:txBody>
            <a:bodyPr wrap="square" rtlCol="0">
              <a:spAutoFit/>
            </a:bodyPr>
            <a:lstStyle>
              <a:defPPr>
                <a:defRPr lang="en-US"/>
              </a:defPPr>
              <a:lvl1pPr>
                <a:defRPr sz="2000">
                  <a:solidFill>
                    <a:schemeClr val="accent1">
                      <a:lumMod val="50000"/>
                    </a:schemeClr>
                  </a:solidFill>
                  <a:latin typeface="Segoe UI Semibold" panose="020B0702040204020203" pitchFamily="34" charset="0"/>
                  <a:cs typeface="Albany WT" panose="020B0604020202020204" pitchFamily="34" charset="0"/>
                </a:defRPr>
              </a:lvl1pPr>
            </a:lstStyle>
            <a:p>
              <a:r>
                <a:rPr lang="en-US" sz="1400" dirty="0"/>
                <a:t>Before Registration Has Opened</a:t>
              </a:r>
            </a:p>
            <a:p>
              <a:endParaRPr lang="en-US" dirty="0"/>
            </a:p>
          </p:txBody>
        </p:sp>
      </p:grpSp>
      <p:sp>
        <p:nvSpPr>
          <p:cNvPr id="2" name="Slide Number Placeholder 1"/>
          <p:cNvSpPr>
            <a:spLocks noGrp="1"/>
          </p:cNvSpPr>
          <p:nvPr>
            <p:ph type="sldNum" sz="quarter" idx="12"/>
          </p:nvPr>
        </p:nvSpPr>
        <p:spPr/>
        <p:txBody>
          <a:bodyPr/>
          <a:lstStyle/>
          <a:p>
            <a:fld id="{238630EC-33FC-4FC7-B8AE-D2B68DB04DEE}" type="slidenum">
              <a:rPr lang="en-US" smtClean="0"/>
              <a:t>37</a:t>
            </a:fld>
            <a:endParaRPr lang="en-US"/>
          </a:p>
        </p:txBody>
      </p:sp>
      <p:sp>
        <p:nvSpPr>
          <p:cNvPr id="21" name="TextBox 20"/>
          <p:cNvSpPr txBox="1"/>
          <p:nvPr/>
        </p:nvSpPr>
        <p:spPr>
          <a:xfrm>
            <a:off x="244550" y="605666"/>
            <a:ext cx="4756076" cy="707886"/>
          </a:xfrm>
          <a:prstGeom prst="rect">
            <a:avLst/>
          </a:prstGeom>
          <a:noFill/>
        </p:spPr>
        <p:txBody>
          <a:bodyPr wrap="squar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What can be changed now that the class has been scheduled</a:t>
            </a:r>
          </a:p>
        </p:txBody>
      </p:sp>
      <p:grpSp>
        <p:nvGrpSpPr>
          <p:cNvPr id="23" name="Group 22"/>
          <p:cNvGrpSpPr/>
          <p:nvPr/>
        </p:nvGrpSpPr>
        <p:grpSpPr>
          <a:xfrm>
            <a:off x="4837853" y="77119"/>
            <a:ext cx="7450384" cy="650528"/>
            <a:chOff x="4837853" y="77119"/>
            <a:chExt cx="7450384" cy="650528"/>
          </a:xfrm>
        </p:grpSpPr>
        <p:sp>
          <p:nvSpPr>
            <p:cNvPr id="24" name="Rectangle 23"/>
            <p:cNvSpPr/>
            <p:nvPr/>
          </p:nvSpPr>
          <p:spPr>
            <a:xfrm>
              <a:off x="6095003" y="358315"/>
              <a:ext cx="6193234" cy="369332"/>
            </a:xfrm>
            <a:prstGeom prst="rect">
              <a:avLst/>
            </a:prstGeom>
          </p:spPr>
          <p:txBody>
            <a:bodyPr wrap="none">
              <a:spAutoFit/>
            </a:bodyPr>
            <a:lstStyle/>
            <a:p>
              <a:r>
                <a:rPr lang="en-US" dirty="0">
                  <a:solidFill>
                    <a:schemeClr val="accent1">
                      <a:lumMod val="50000"/>
                    </a:schemeClr>
                  </a:solidFill>
                  <a:latin typeface="Segoe UI Light" panose="020B0502040204020203" pitchFamily="34" charset="0"/>
                  <a:cs typeface="Albany WT" panose="020B0604020202020204" pitchFamily="34" charset="0"/>
                </a:rPr>
                <a:t>{Possible Changes} </a:t>
              </a:r>
              <a:r>
                <a:rPr lang="en-US" dirty="0">
                  <a:solidFill>
                    <a:schemeClr val="accent1">
                      <a:lumMod val="40000"/>
                      <a:lumOff val="60000"/>
                    </a:schemeClr>
                  </a:solidFill>
                  <a:latin typeface="Segoe UI Light" panose="020B0502040204020203" pitchFamily="34" charset="0"/>
                  <a:cs typeface="Albany WT" panose="020B0604020202020204" pitchFamily="34" charset="0"/>
                </a:rPr>
                <a:t>| Combined Sections | Course Cancellation </a:t>
              </a:r>
              <a:endParaRPr lang="en-US" dirty="0">
                <a:solidFill>
                  <a:schemeClr val="accent1">
                    <a:lumMod val="40000"/>
                    <a:lumOff val="60000"/>
                  </a:schemeClr>
                </a:solidFill>
              </a:endParaRPr>
            </a:p>
          </p:txBody>
        </p:sp>
        <p:sp>
          <p:nvSpPr>
            <p:cNvPr id="26" name="Rectangle 25"/>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2. Your First Class  </a:t>
              </a:r>
              <a:r>
                <a:rPr lang="en-US" b="1" dirty="0">
                  <a:solidFill>
                    <a:schemeClr val="accent1">
                      <a:lumMod val="50000"/>
                    </a:schemeClr>
                  </a:solidFill>
                </a:rPr>
                <a:t>3. Maintaining Classes  </a:t>
              </a:r>
              <a:r>
                <a:rPr lang="en-US" b="1" dirty="0">
                  <a:solidFill>
                    <a:schemeClr val="accent1">
                      <a:lumMod val="40000"/>
                      <a:lumOff val="60000"/>
                    </a:schemeClr>
                  </a:solidFill>
                </a:rPr>
                <a:t>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grpSp>
        <p:nvGrpSpPr>
          <p:cNvPr id="19" name="Group 18"/>
          <p:cNvGrpSpPr/>
          <p:nvPr/>
        </p:nvGrpSpPr>
        <p:grpSpPr>
          <a:xfrm>
            <a:off x="5739486" y="5437151"/>
            <a:ext cx="6904268" cy="799189"/>
            <a:chOff x="5926226" y="5762279"/>
            <a:chExt cx="6675349" cy="799189"/>
          </a:xfrm>
        </p:grpSpPr>
        <p:grpSp>
          <p:nvGrpSpPr>
            <p:cNvPr id="22" name="Group 21"/>
            <p:cNvGrpSpPr/>
            <p:nvPr/>
          </p:nvGrpSpPr>
          <p:grpSpPr>
            <a:xfrm>
              <a:off x="5926226" y="5762279"/>
              <a:ext cx="6675349" cy="799189"/>
              <a:chOff x="5926226" y="5762279"/>
              <a:chExt cx="6675349" cy="799189"/>
            </a:xfrm>
            <a:solidFill>
              <a:srgbClr val="FF9900">
                <a:alpha val="20000"/>
              </a:srgbClr>
            </a:solidFill>
          </p:grpSpPr>
          <p:sp>
            <p:nvSpPr>
              <p:cNvPr id="28" name="Parallelogram 27"/>
              <p:cNvSpPr/>
              <p:nvPr/>
            </p:nvSpPr>
            <p:spPr>
              <a:xfrm>
                <a:off x="5926226" y="5762279"/>
                <a:ext cx="6675349" cy="7991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081929" y="5977836"/>
                <a:ext cx="987322" cy="369332"/>
              </a:xfrm>
              <a:prstGeom prst="rect">
                <a:avLst/>
              </a:prstGeom>
              <a:noFill/>
            </p:spPr>
            <p:txBody>
              <a:bodyPr wrap="none" rtlCol="0">
                <a:spAutoFit/>
              </a:bodyPr>
              <a:lstStyle/>
              <a:p>
                <a:r>
                  <a:rPr lang="en-US" dirty="0">
                    <a:solidFill>
                      <a:schemeClr val="accent2">
                        <a:lumMod val="50000"/>
                      </a:schemeClr>
                    </a:solidFill>
                    <a:latin typeface="Segoe UI Semibold" panose="020B0702040204020203" pitchFamily="34" charset="0"/>
                    <a:cs typeface="Albany WT" panose="020B0604020202020204" pitchFamily="34" charset="0"/>
                  </a:rPr>
                  <a:t>Pro Tip:</a:t>
                </a:r>
              </a:p>
            </p:txBody>
          </p:sp>
        </p:grpSp>
        <p:sp>
          <p:nvSpPr>
            <p:cNvPr id="27" name="Rectangle 26"/>
            <p:cNvSpPr/>
            <p:nvPr/>
          </p:nvSpPr>
          <p:spPr>
            <a:xfrm>
              <a:off x="7069252" y="5844228"/>
              <a:ext cx="4358812" cy="646331"/>
            </a:xfrm>
            <a:prstGeom prst="rect">
              <a:avLst/>
            </a:prstGeom>
          </p:spPr>
          <p:txBody>
            <a:bodyPr wrap="square">
              <a:spAutoFit/>
            </a:bodyPr>
            <a:lstStyle/>
            <a:p>
              <a:r>
                <a:rPr lang="en-US" sz="1200" dirty="0">
                  <a:solidFill>
                    <a:schemeClr val="accent2">
                      <a:lumMod val="50000"/>
                    </a:schemeClr>
                  </a:solidFill>
                </a:rPr>
                <a:t>You should not change the section number after registration has opened. If you feel you need to change it, please contact AcademicScheduling@uttyler.edu.</a:t>
              </a:r>
            </a:p>
          </p:txBody>
        </p:sp>
      </p:grpSp>
      <p:grpSp>
        <p:nvGrpSpPr>
          <p:cNvPr id="7" name="Group 6"/>
          <p:cNvGrpSpPr/>
          <p:nvPr/>
        </p:nvGrpSpPr>
        <p:grpSpPr>
          <a:xfrm>
            <a:off x="5359707" y="950274"/>
            <a:ext cx="7632295" cy="5661288"/>
            <a:chOff x="6107153" y="1080202"/>
            <a:chExt cx="7632295" cy="5661288"/>
          </a:xfrm>
        </p:grpSpPr>
        <p:grpSp>
          <p:nvGrpSpPr>
            <p:cNvPr id="5" name="Group 4"/>
            <p:cNvGrpSpPr/>
            <p:nvPr/>
          </p:nvGrpSpPr>
          <p:grpSpPr>
            <a:xfrm>
              <a:off x="6107153" y="1080202"/>
              <a:ext cx="7632295" cy="5661288"/>
              <a:chOff x="5160547" y="708525"/>
              <a:chExt cx="7632295" cy="5661288"/>
            </a:xfrm>
          </p:grpSpPr>
          <p:grpSp>
            <p:nvGrpSpPr>
              <p:cNvPr id="11" name="Group 10"/>
              <p:cNvGrpSpPr/>
              <p:nvPr/>
            </p:nvGrpSpPr>
            <p:grpSpPr>
              <a:xfrm>
                <a:off x="5160547" y="708525"/>
                <a:ext cx="7632295" cy="4308607"/>
                <a:chOff x="5910894" y="2248753"/>
                <a:chExt cx="6789649" cy="1620840"/>
              </a:xfrm>
            </p:grpSpPr>
            <p:sp>
              <p:nvSpPr>
                <p:cNvPr id="12" name="Rounded Rectangle 11"/>
                <p:cNvSpPr/>
                <p:nvPr/>
              </p:nvSpPr>
              <p:spPr>
                <a:xfrm>
                  <a:off x="5910894" y="2248753"/>
                  <a:ext cx="6789649" cy="1620840"/>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262607" y="2303811"/>
                  <a:ext cx="4901609" cy="115782"/>
                </a:xfrm>
                <a:prstGeom prst="rect">
                  <a:avLst/>
                </a:prstGeom>
                <a:noFill/>
              </p:spPr>
              <p:txBody>
                <a:bodyPr wrap="square" rtlCol="0">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After Registration Has Opened</a:t>
                  </a:r>
                </a:p>
              </p:txBody>
            </p:sp>
          </p:grpSp>
          <p:sp>
            <p:nvSpPr>
              <p:cNvPr id="4" name="TextBox 3"/>
              <p:cNvSpPr txBox="1"/>
              <p:nvPr/>
            </p:nvSpPr>
            <p:spPr>
              <a:xfrm>
                <a:off x="5383486" y="2719753"/>
                <a:ext cx="1854054" cy="1862048"/>
              </a:xfrm>
              <a:prstGeom prst="rect">
                <a:avLst/>
              </a:prstGeom>
              <a:noFill/>
            </p:spPr>
            <p:txBody>
              <a:bodyPr wrap="square" rtlCol="0">
                <a:spAutoFit/>
              </a:bodyPr>
              <a:lstStyle/>
              <a:p>
                <a:r>
                  <a:rPr lang="en-US" sz="11500" dirty="0">
                    <a:solidFill>
                      <a:srgbClr val="FF0000"/>
                    </a:solidFill>
                    <a:sym typeface="Wingdings" panose="05000000000000000000" pitchFamily="2" charset="2"/>
                  </a:rPr>
                  <a:t></a:t>
                </a:r>
                <a:endParaRPr lang="en-US" sz="11500" dirty="0">
                  <a:solidFill>
                    <a:srgbClr val="FF0000"/>
                  </a:solidFill>
                </a:endParaRPr>
              </a:p>
            </p:txBody>
          </p:sp>
          <p:sp>
            <p:nvSpPr>
              <p:cNvPr id="20" name="Rectangle 19"/>
              <p:cNvSpPr/>
              <p:nvPr/>
            </p:nvSpPr>
            <p:spPr>
              <a:xfrm>
                <a:off x="5561512" y="1806461"/>
                <a:ext cx="910827" cy="1200329"/>
              </a:xfrm>
              <a:prstGeom prst="rect">
                <a:avLst/>
              </a:prstGeom>
            </p:spPr>
            <p:txBody>
              <a:bodyPr wrap="none">
                <a:spAutoFit/>
              </a:bodyPr>
              <a:lstStyle/>
              <a:p>
                <a:r>
                  <a:rPr lang="en-US" sz="7200" dirty="0">
                    <a:solidFill>
                      <a:schemeClr val="accent6"/>
                    </a:solidFill>
                    <a:sym typeface="Wingdings" panose="05000000000000000000" pitchFamily="2" charset="2"/>
                  </a:rPr>
                  <a:t></a:t>
                </a:r>
                <a:endParaRPr lang="en-US" sz="1200" dirty="0">
                  <a:solidFill>
                    <a:schemeClr val="accent6"/>
                  </a:solidFill>
                </a:endParaRPr>
              </a:p>
            </p:txBody>
          </p:sp>
          <p:sp>
            <p:nvSpPr>
              <p:cNvPr id="25" name="Rectangle 24"/>
              <p:cNvSpPr/>
              <p:nvPr/>
            </p:nvSpPr>
            <p:spPr>
              <a:xfrm>
                <a:off x="6534571" y="1660832"/>
                <a:ext cx="5939902" cy="4708981"/>
              </a:xfrm>
              <a:prstGeom prst="rect">
                <a:avLst/>
              </a:prstGeom>
            </p:spPr>
            <p:txBody>
              <a:bodyPr wrap="square">
                <a:spAutoFit/>
              </a:bodyPr>
              <a:lstStyle/>
              <a:p>
                <a:r>
                  <a:rPr lang="en-US" sz="1200" dirty="0">
                    <a:solidFill>
                      <a:schemeClr val="accent1">
                        <a:lumMod val="50000"/>
                      </a:schemeClr>
                    </a:solidFill>
                    <a:latin typeface="+mj-lt"/>
                    <a:cs typeface="Albany WT" panose="020B0604020202020204" pitchFamily="34" charset="0"/>
                  </a:rPr>
                  <a:t>You </a:t>
                </a:r>
                <a:r>
                  <a:rPr lang="en-US" sz="1200" b="1" dirty="0">
                    <a:solidFill>
                      <a:schemeClr val="accent1">
                        <a:lumMod val="50000"/>
                      </a:schemeClr>
                    </a:solidFill>
                    <a:latin typeface="+mj-lt"/>
                    <a:cs typeface="Albany WT" panose="020B0604020202020204" pitchFamily="34" charset="0"/>
                  </a:rPr>
                  <a:t>CAN</a:t>
                </a:r>
                <a:r>
                  <a:rPr lang="en-US" sz="1200" dirty="0">
                    <a:solidFill>
                      <a:schemeClr val="accent1">
                        <a:lumMod val="50000"/>
                      </a:schemeClr>
                    </a:solidFill>
                    <a:latin typeface="+mj-lt"/>
                    <a:cs typeface="Albany WT" panose="020B0604020202020204" pitchFamily="34" charset="0"/>
                  </a:rPr>
                  <a:t> Change: </a:t>
                </a:r>
              </a:p>
              <a:p>
                <a:pPr marL="285750" indent="-2857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Class Attributes</a:t>
                </a:r>
              </a:p>
              <a:p>
                <a:pPr marL="285750" indent="-2857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Instructors/Instructor workload</a:t>
                </a:r>
              </a:p>
              <a:p>
                <a:pPr marL="285750" indent="-2857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Enrollment capacity and room capacities</a:t>
                </a:r>
              </a:p>
              <a:p>
                <a:pPr marL="285750" indent="-2857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Combined and uncombined courses</a:t>
                </a:r>
              </a:p>
              <a:p>
                <a:pPr marL="285750" indent="-2857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Class Status (Active/Tentative/Stop Further Enrollment)</a:t>
                </a:r>
              </a:p>
              <a:p>
                <a:endParaRPr lang="en-US" sz="1200" dirty="0">
                  <a:solidFill>
                    <a:schemeClr val="accent1">
                      <a:lumMod val="50000"/>
                    </a:schemeClr>
                  </a:solidFill>
                  <a:latin typeface="+mj-lt"/>
                  <a:cs typeface="Albany WT" panose="020B0604020202020204" pitchFamily="34" charset="0"/>
                </a:endParaRPr>
              </a:p>
              <a:p>
                <a:r>
                  <a:rPr lang="en-US" sz="1200" dirty="0">
                    <a:solidFill>
                      <a:schemeClr val="accent1">
                        <a:lumMod val="50000"/>
                      </a:schemeClr>
                    </a:solidFill>
                    <a:latin typeface="+mj-lt"/>
                    <a:cs typeface="Albany WT" panose="020B0604020202020204" pitchFamily="34" charset="0"/>
                  </a:rPr>
                  <a:t>You </a:t>
                </a:r>
                <a:r>
                  <a:rPr lang="en-US" sz="1200" b="1" dirty="0">
                    <a:solidFill>
                      <a:schemeClr val="accent1">
                        <a:lumMod val="50000"/>
                      </a:schemeClr>
                    </a:solidFill>
                    <a:latin typeface="+mj-lt"/>
                    <a:cs typeface="Albany WT" panose="020B0604020202020204" pitchFamily="34" charset="0"/>
                  </a:rPr>
                  <a:t>CANNOT</a:t>
                </a:r>
                <a:r>
                  <a:rPr lang="en-US" sz="1200" dirty="0">
                    <a:solidFill>
                      <a:schemeClr val="accent1">
                        <a:lumMod val="50000"/>
                      </a:schemeClr>
                    </a:solidFill>
                    <a:latin typeface="+mj-lt"/>
                    <a:cs typeface="Albany WT" panose="020B0604020202020204" pitchFamily="34" charset="0"/>
                  </a:rPr>
                  <a:t> Change:</a:t>
                </a:r>
              </a:p>
              <a:p>
                <a:pPr marL="285750" indent="-2857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Meeting patterns</a:t>
                </a:r>
              </a:p>
              <a:p>
                <a:pPr marL="285750" indent="-2857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Session</a:t>
                </a:r>
              </a:p>
              <a:p>
                <a:pPr marL="285750" indent="-2857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Location</a:t>
                </a:r>
              </a:p>
              <a:p>
                <a:pPr marL="285750" indent="-2857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Instruction Mode</a:t>
                </a:r>
              </a:p>
              <a:p>
                <a:pPr marL="285750" indent="-2857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Class Association Number </a:t>
                </a:r>
              </a:p>
              <a:p>
                <a:pPr marL="285750" indent="-285750">
                  <a:buFont typeface="Arial" panose="020B0604020202020204" pitchFamily="34" charset="0"/>
                  <a:buChar char="•"/>
                </a:pPr>
                <a:endParaRPr lang="en-US" dirty="0">
                  <a:solidFill>
                    <a:schemeClr val="accent1">
                      <a:lumMod val="50000"/>
                    </a:schemeClr>
                  </a:solidFill>
                  <a:latin typeface="+mj-lt"/>
                  <a:cs typeface="Albany WT" panose="020B0604020202020204" pitchFamily="34" charset="0"/>
                </a:endParaRPr>
              </a:p>
              <a:p>
                <a:endParaRPr lang="en-US" dirty="0">
                  <a:solidFill>
                    <a:schemeClr val="accent1">
                      <a:lumMod val="50000"/>
                    </a:schemeClr>
                  </a:solidFill>
                  <a:latin typeface="+mj-lt"/>
                  <a:cs typeface="Albany WT" panose="020B0604020202020204" pitchFamily="34" charset="0"/>
                </a:endParaRPr>
              </a:p>
              <a:p>
                <a:endParaRPr lang="en-US" dirty="0">
                  <a:solidFill>
                    <a:schemeClr val="accent1">
                      <a:lumMod val="50000"/>
                    </a:schemeClr>
                  </a:solidFill>
                  <a:latin typeface="+mj-lt"/>
                  <a:cs typeface="Albany WT" panose="020B0604020202020204" pitchFamily="34" charset="0"/>
                </a:endParaRPr>
              </a:p>
              <a:p>
                <a:endParaRPr lang="en-US" dirty="0">
                  <a:solidFill>
                    <a:schemeClr val="accent1">
                      <a:lumMod val="50000"/>
                    </a:schemeClr>
                  </a:solidFill>
                  <a:latin typeface="+mj-lt"/>
                  <a:cs typeface="Albany WT" panose="020B0604020202020204" pitchFamily="34" charset="0"/>
                </a:endParaRPr>
              </a:p>
              <a:p>
                <a:endParaRPr lang="en-US" dirty="0">
                  <a:solidFill>
                    <a:schemeClr val="accent1">
                      <a:lumMod val="50000"/>
                    </a:schemeClr>
                  </a:solidFill>
                  <a:latin typeface="+mj-lt"/>
                  <a:cs typeface="Albany WT" panose="020B0604020202020204" pitchFamily="34" charset="0"/>
                </a:endParaRPr>
              </a:p>
              <a:p>
                <a:endParaRPr lang="en-US" dirty="0">
                  <a:solidFill>
                    <a:schemeClr val="accent1">
                      <a:lumMod val="50000"/>
                    </a:schemeClr>
                  </a:solidFill>
                  <a:latin typeface="+mj-lt"/>
                  <a:cs typeface="Albany WT" panose="020B0604020202020204" pitchFamily="34" charset="0"/>
                </a:endParaRPr>
              </a:p>
              <a:p>
                <a:endParaRPr lang="en-US" dirty="0">
                  <a:solidFill>
                    <a:schemeClr val="accent1">
                      <a:lumMod val="50000"/>
                    </a:schemeClr>
                  </a:solidFill>
                  <a:latin typeface="+mj-lt"/>
                  <a:cs typeface="Albany WT" panose="020B0604020202020204" pitchFamily="34" charset="0"/>
                </a:endParaRPr>
              </a:p>
              <a:p>
                <a:endParaRPr lang="en-US" dirty="0">
                  <a:solidFill>
                    <a:schemeClr val="accent1">
                      <a:lumMod val="50000"/>
                    </a:schemeClr>
                  </a:solidFill>
                  <a:latin typeface="+mj-lt"/>
                  <a:cs typeface="Albany WT" panose="020B0604020202020204" pitchFamily="34" charset="0"/>
                </a:endParaRPr>
              </a:p>
            </p:txBody>
          </p:sp>
          <p:sp>
            <p:nvSpPr>
              <p:cNvPr id="3" name="Rectangle 2"/>
              <p:cNvSpPr/>
              <p:nvPr/>
            </p:nvSpPr>
            <p:spPr>
              <a:xfrm>
                <a:off x="5555910" y="1166763"/>
                <a:ext cx="4812730" cy="461665"/>
              </a:xfrm>
              <a:prstGeom prst="rect">
                <a:avLst/>
              </a:prstGeom>
            </p:spPr>
            <p:txBody>
              <a:bodyPr wrap="square">
                <a:spAutoFit/>
              </a:bodyPr>
              <a:lstStyle/>
              <a:p>
                <a:r>
                  <a:rPr lang="en-US" sz="1200" dirty="0">
                    <a:solidFill>
                      <a:schemeClr val="accent1">
                        <a:lumMod val="50000"/>
                      </a:schemeClr>
                    </a:solidFill>
                    <a:latin typeface="+mj-lt"/>
                    <a:cs typeface="Albany WT" panose="020B0604020202020204" pitchFamily="34" charset="0"/>
                  </a:rPr>
                  <a:t>Based on scheduling procedure, you can only change a few details for your newly created section.</a:t>
                </a:r>
              </a:p>
            </p:txBody>
          </p:sp>
        </p:grpSp>
        <p:sp>
          <p:nvSpPr>
            <p:cNvPr id="6" name="Rectangle 5"/>
            <p:cNvSpPr/>
            <p:nvPr/>
          </p:nvSpPr>
          <p:spPr>
            <a:xfrm>
              <a:off x="7431645" y="4560968"/>
              <a:ext cx="4366655" cy="646331"/>
            </a:xfrm>
            <a:prstGeom prst="rect">
              <a:avLst/>
            </a:prstGeom>
          </p:spPr>
          <p:txBody>
            <a:bodyPr wrap="square">
              <a:spAutoFit/>
            </a:bodyPr>
            <a:lstStyle/>
            <a:p>
              <a:r>
                <a:rPr lang="en-US" sz="1200" b="1" dirty="0">
                  <a:solidFill>
                    <a:schemeClr val="accent1">
                      <a:lumMod val="50000"/>
                    </a:schemeClr>
                  </a:solidFill>
                </a:rPr>
                <a:t>Any of these “cannot changes” will require the cancellation and rescheduling of any affected sections – see “Course Cancellation Process” on page 39.</a:t>
              </a:r>
              <a:endParaRPr lang="en-US" sz="1200" b="1" dirty="0"/>
            </a:p>
          </p:txBody>
        </p:sp>
      </p:grpSp>
    </p:spTree>
    <p:extLst>
      <p:ext uri="{BB962C8B-B14F-4D97-AF65-F5344CB8AC3E}">
        <p14:creationId xmlns:p14="http://schemas.microsoft.com/office/powerpoint/2010/main" val="3964143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100196" y="1032835"/>
            <a:ext cx="6615679" cy="5720390"/>
            <a:chOff x="6370071" y="1126404"/>
            <a:chExt cx="6615679" cy="5720390"/>
          </a:xfrm>
        </p:grpSpPr>
        <p:sp>
          <p:nvSpPr>
            <p:cNvPr id="11" name="Rounded Rectangle 10"/>
            <p:cNvSpPr/>
            <p:nvPr/>
          </p:nvSpPr>
          <p:spPr>
            <a:xfrm>
              <a:off x="6370071" y="1126404"/>
              <a:ext cx="6615679" cy="5196515"/>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772324" y="1337594"/>
              <a:ext cx="5118051" cy="5509200"/>
            </a:xfrm>
            <a:prstGeom prst="rect">
              <a:avLst/>
            </a:prstGeom>
          </p:spPr>
          <p:txBody>
            <a:bodyPr wrap="square">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Course Cancellation </a:t>
              </a:r>
            </a:p>
            <a:p>
              <a:endParaRPr lang="en-US" sz="1400" b="1" dirty="0">
                <a:solidFill>
                  <a:schemeClr val="accent1">
                    <a:lumMod val="50000"/>
                  </a:schemeClr>
                </a:solidFill>
                <a:latin typeface="+mj-lt"/>
                <a:cs typeface="Albany WT" panose="020B0604020202020204" pitchFamily="34" charset="0"/>
              </a:endParaRPr>
            </a:p>
            <a:p>
              <a:r>
                <a:rPr lang="en-US" sz="1200" dirty="0">
                  <a:solidFill>
                    <a:schemeClr val="accent1">
                      <a:lumMod val="50000"/>
                    </a:schemeClr>
                  </a:solidFill>
                  <a:cs typeface="Albany WT" panose="020B0604020202020204" pitchFamily="34" charset="0"/>
                </a:rPr>
                <a:t>Only the Office of the Registrar is allowed to cancel classes in PeopleSoft. </a:t>
              </a:r>
            </a:p>
            <a:p>
              <a:endParaRPr lang="en-US" sz="1200" dirty="0">
                <a:solidFill>
                  <a:schemeClr val="accent1">
                    <a:lumMod val="50000"/>
                  </a:schemeClr>
                </a:solidFill>
                <a:cs typeface="Albany WT" panose="020B0604020202020204" pitchFamily="34" charset="0"/>
              </a:endParaRPr>
            </a:p>
            <a:p>
              <a:r>
                <a:rPr lang="en-US" sz="1200" dirty="0">
                  <a:solidFill>
                    <a:schemeClr val="accent1">
                      <a:lumMod val="50000"/>
                    </a:schemeClr>
                  </a:solidFill>
                  <a:latin typeface="+mj-lt"/>
                  <a:cs typeface="Albany WT" panose="020B0604020202020204" pitchFamily="34" charset="0"/>
                </a:rPr>
                <a:t>To request the cancellation a course:</a:t>
              </a:r>
            </a:p>
            <a:p>
              <a:pPr marL="228600" indent="-228600">
                <a:buFont typeface="+mj-lt"/>
                <a:buAutoNum type="arabicPeriod"/>
              </a:pPr>
              <a:r>
                <a:rPr lang="en-US" sz="1200" dirty="0">
                  <a:solidFill>
                    <a:schemeClr val="accent1">
                      <a:lumMod val="50000"/>
                    </a:schemeClr>
                  </a:solidFill>
                  <a:latin typeface="+mj-lt"/>
                  <a:cs typeface="Albany WT" panose="020B0604020202020204" pitchFamily="34" charset="0"/>
                </a:rPr>
                <a:t>Set the Class Status to Stop Further Enrollment.</a:t>
              </a:r>
            </a:p>
            <a:p>
              <a:pPr marL="228600" indent="-228600">
                <a:buFont typeface="+mj-lt"/>
                <a:buAutoNum type="arabicPeriod"/>
              </a:pPr>
              <a:r>
                <a:rPr lang="en-US" sz="1200" dirty="0">
                  <a:solidFill>
                    <a:schemeClr val="accent1">
                      <a:lumMod val="50000"/>
                    </a:schemeClr>
                  </a:solidFill>
                  <a:latin typeface="+mj-lt"/>
                  <a:cs typeface="Albany WT" panose="020B0604020202020204" pitchFamily="34" charset="0"/>
                </a:rPr>
                <a:t>Obtain an email from the Department Chair confirming the request to cancel the course.</a:t>
              </a:r>
            </a:p>
            <a:p>
              <a:pPr marL="228600" indent="-228600">
                <a:buFont typeface="+mj-lt"/>
                <a:buAutoNum type="arabicPeriod"/>
              </a:pPr>
              <a:r>
                <a:rPr lang="en-US" sz="1200" dirty="0">
                  <a:solidFill>
                    <a:schemeClr val="accent1">
                      <a:lumMod val="50000"/>
                    </a:schemeClr>
                  </a:solidFill>
                  <a:latin typeface="+mj-lt"/>
                  <a:cs typeface="Albany WT" panose="020B0604020202020204" pitchFamily="34" charset="0"/>
                </a:rPr>
                <a:t>Forward the email to AcademicScheduling@uttyler.edu. The following information must be included for the cancellation request to be processed:</a:t>
              </a:r>
            </a:p>
            <a:p>
              <a:pPr marL="628650" lvl="1" indent="-1714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Class subject</a:t>
              </a:r>
            </a:p>
            <a:p>
              <a:pPr marL="628650" lvl="1" indent="-1714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Catalog number</a:t>
              </a:r>
            </a:p>
            <a:p>
              <a:pPr marL="628650" lvl="1" indent="-1714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Term</a:t>
              </a:r>
            </a:p>
            <a:p>
              <a:pPr marL="628650" lvl="1" indent="-1714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How many students are enrolled</a:t>
              </a:r>
            </a:p>
            <a:p>
              <a:pPr marL="628650" lvl="1" indent="-1714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Confirmation that the students have been notified of the cancellation. </a:t>
              </a:r>
              <a:r>
                <a:rPr lang="en-US" sz="1200" b="1" dirty="0">
                  <a:solidFill>
                    <a:schemeClr val="accent1">
                      <a:lumMod val="50000"/>
                    </a:schemeClr>
                  </a:solidFill>
                  <a:latin typeface="+mj-lt"/>
                  <a:cs typeface="Albany WT" panose="020B0604020202020204" pitchFamily="34" charset="0"/>
                </a:rPr>
                <a:t>This is extremely important, as once a cancellation is processed, access to the roster of students is no longer available. </a:t>
              </a:r>
            </a:p>
            <a:p>
              <a:pPr marL="228600" indent="-228600">
                <a:buFont typeface="+mj-lt"/>
                <a:buAutoNum type="arabicPeriod"/>
              </a:pPr>
              <a:r>
                <a:rPr lang="en-US" sz="1200" dirty="0">
                  <a:solidFill>
                    <a:schemeClr val="accent1">
                      <a:lumMod val="50000"/>
                    </a:schemeClr>
                  </a:solidFill>
                  <a:cs typeface="Albany WT" panose="020B0604020202020204" pitchFamily="34" charset="0"/>
                </a:rPr>
                <a:t>If the course or section to be cancelled is part of a Combined Sections Table, remove it from that entry before proceeding with the cancellation request. </a:t>
              </a:r>
            </a:p>
            <a:p>
              <a:pPr marL="228600" indent="-228600">
                <a:buFont typeface="+mj-lt"/>
                <a:buAutoNum type="arabicPeriod"/>
              </a:pPr>
              <a:endParaRPr lang="en-US" sz="1200" dirty="0">
                <a:solidFill>
                  <a:schemeClr val="accent1">
                    <a:lumMod val="50000"/>
                  </a:schemeClr>
                </a:solidFill>
                <a:cs typeface="Albany WT" panose="020B0604020202020204" pitchFamily="34" charset="0"/>
              </a:endParaRPr>
            </a:p>
            <a:p>
              <a:r>
                <a:rPr lang="en-US" sz="1200" dirty="0">
                  <a:solidFill>
                    <a:schemeClr val="accent1">
                      <a:lumMod val="50000"/>
                    </a:schemeClr>
                  </a:solidFill>
                  <a:cs typeface="Albany WT" panose="020B0604020202020204" pitchFamily="34" charset="0"/>
                </a:rPr>
                <a:t>Once the course has been cancelled an email will be sent by AcademicScheduling@uttyler.edu confirming the cancellation. The Dean, Bookstore, and </a:t>
              </a:r>
              <a:r>
                <a:rPr lang="en-US" sz="1200">
                  <a:solidFill>
                    <a:schemeClr val="accent1">
                      <a:lumMod val="50000"/>
                    </a:schemeClr>
                  </a:solidFill>
                  <a:cs typeface="Albany WT" panose="020B0604020202020204" pitchFamily="34" charset="0"/>
                </a:rPr>
                <a:t>department admin will </a:t>
              </a:r>
              <a:r>
                <a:rPr lang="en-US" sz="1200" dirty="0">
                  <a:solidFill>
                    <a:schemeClr val="accent1">
                      <a:lumMod val="50000"/>
                    </a:schemeClr>
                  </a:solidFill>
                  <a:cs typeface="Albany WT" panose="020B0604020202020204" pitchFamily="34" charset="0"/>
                </a:rPr>
                <a:t>be copied on the email. This is standard procedure.</a:t>
              </a:r>
            </a:p>
            <a:p>
              <a:endParaRPr lang="en-US" sz="1200" dirty="0">
                <a:solidFill>
                  <a:schemeClr val="accent1">
                    <a:lumMod val="50000"/>
                  </a:schemeClr>
                </a:solidFill>
                <a:cs typeface="Albany WT" panose="020B0604020202020204" pitchFamily="34" charset="0"/>
              </a:endParaRPr>
            </a:p>
            <a:p>
              <a:endParaRPr lang="en-US" sz="1200" b="1" dirty="0">
                <a:solidFill>
                  <a:schemeClr val="accent1">
                    <a:lumMod val="50000"/>
                  </a:schemeClr>
                </a:solidFill>
                <a:latin typeface="+mj-lt"/>
                <a:cs typeface="Albany WT" panose="020B0604020202020204" pitchFamily="34" charset="0"/>
              </a:endParaRPr>
            </a:p>
            <a:p>
              <a:endParaRPr lang="en-US" sz="1200" dirty="0">
                <a:solidFill>
                  <a:schemeClr val="accent1">
                    <a:lumMod val="50000"/>
                  </a:schemeClr>
                </a:solidFill>
                <a:latin typeface="+mj-lt"/>
                <a:cs typeface="Albany WT" panose="020B0604020202020204" pitchFamily="34" charset="0"/>
              </a:endParaRPr>
            </a:p>
            <a:p>
              <a:endParaRPr lang="en-US" sz="1200" dirty="0">
                <a:solidFill>
                  <a:schemeClr val="accent1">
                    <a:lumMod val="50000"/>
                  </a:schemeClr>
                </a:solidFill>
                <a:latin typeface="+mj-lt"/>
                <a:cs typeface="Albany WT" panose="020B0604020202020204" pitchFamily="34" charset="0"/>
              </a:endParaRPr>
            </a:p>
          </p:txBody>
        </p:sp>
      </p:grpSp>
      <p:sp>
        <p:nvSpPr>
          <p:cNvPr id="3" name="Slide Number Placeholder 2"/>
          <p:cNvSpPr>
            <a:spLocks noGrp="1"/>
          </p:cNvSpPr>
          <p:nvPr>
            <p:ph type="sldNum" sz="quarter" idx="12"/>
          </p:nvPr>
        </p:nvSpPr>
        <p:spPr/>
        <p:txBody>
          <a:bodyPr/>
          <a:lstStyle/>
          <a:p>
            <a:fld id="{238630EC-33FC-4FC7-B8AE-D2B68DB04DEE}" type="slidenum">
              <a:rPr lang="en-US" smtClean="0"/>
              <a:t>38</a:t>
            </a:fld>
            <a:endParaRPr lang="en-US"/>
          </a:p>
        </p:txBody>
      </p:sp>
      <p:sp>
        <p:nvSpPr>
          <p:cNvPr id="13" name="TextBox 12"/>
          <p:cNvSpPr txBox="1"/>
          <p:nvPr/>
        </p:nvSpPr>
        <p:spPr>
          <a:xfrm>
            <a:off x="244549" y="605666"/>
            <a:ext cx="3436518" cy="40011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Course Cancellation Process</a:t>
            </a:r>
          </a:p>
        </p:txBody>
      </p:sp>
      <p:grpSp>
        <p:nvGrpSpPr>
          <p:cNvPr id="14" name="Group 13"/>
          <p:cNvGrpSpPr/>
          <p:nvPr/>
        </p:nvGrpSpPr>
        <p:grpSpPr>
          <a:xfrm>
            <a:off x="4837853" y="77119"/>
            <a:ext cx="7581830" cy="650528"/>
            <a:chOff x="4837853" y="77119"/>
            <a:chExt cx="7581830" cy="650528"/>
          </a:xfrm>
        </p:grpSpPr>
        <p:sp>
          <p:nvSpPr>
            <p:cNvPr id="15" name="Rectangle 14"/>
            <p:cNvSpPr/>
            <p:nvPr/>
          </p:nvSpPr>
          <p:spPr>
            <a:xfrm>
              <a:off x="6095003" y="358315"/>
              <a:ext cx="6324680" cy="369332"/>
            </a:xfrm>
            <a:prstGeom prst="rect">
              <a:avLst/>
            </a:prstGeom>
          </p:spPr>
          <p:txBody>
            <a:bodyPr wrap="non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Possible Changes | Combined Sections | </a:t>
              </a:r>
              <a:r>
                <a:rPr lang="en-US" dirty="0">
                  <a:solidFill>
                    <a:schemeClr val="accent1">
                      <a:lumMod val="50000"/>
                    </a:schemeClr>
                  </a:solidFill>
                  <a:latin typeface="Segoe UI Light" panose="020B0502040204020203" pitchFamily="34" charset="0"/>
                  <a:cs typeface="Albany WT" panose="020B0604020202020204" pitchFamily="34" charset="0"/>
                </a:rPr>
                <a:t>{Course Cancellation} </a:t>
              </a:r>
            </a:p>
          </p:txBody>
        </p:sp>
        <p:sp>
          <p:nvSpPr>
            <p:cNvPr id="16" name="Rectangle 15"/>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2. Your First Class  </a:t>
              </a:r>
              <a:r>
                <a:rPr lang="en-US" b="1" dirty="0">
                  <a:solidFill>
                    <a:schemeClr val="accent1">
                      <a:lumMod val="50000"/>
                    </a:schemeClr>
                  </a:solidFill>
                </a:rPr>
                <a:t>3. Maintaining Classes  </a:t>
              </a:r>
              <a:r>
                <a:rPr lang="en-US" b="1" dirty="0">
                  <a:solidFill>
                    <a:schemeClr val="accent1">
                      <a:lumMod val="40000"/>
                      <a:lumOff val="60000"/>
                    </a:schemeClr>
                  </a:solidFill>
                </a:rPr>
                <a:t>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pic>
        <p:nvPicPr>
          <p:cNvPr id="5" name="Picture 4">
            <a:extLst>
              <a:ext uri="{FF2B5EF4-FFF2-40B4-BE49-F238E27FC236}">
                <a16:creationId xmlns:a16="http://schemas.microsoft.com/office/drawing/2014/main" id="{9C48614F-69B9-4D82-A510-5F5D18A9A74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4000" contrast="61000"/>
                    </a14:imgEffect>
                  </a14:imgLayer>
                </a14:imgProps>
              </a:ext>
            </a:extLst>
          </a:blip>
          <a:stretch>
            <a:fillRect/>
          </a:stretch>
        </p:blipFill>
        <p:spPr>
          <a:xfrm>
            <a:off x="0" y="1427568"/>
            <a:ext cx="6092335" cy="5196515"/>
          </a:xfrm>
          <a:prstGeom prst="rect">
            <a:avLst/>
          </a:prstGeom>
        </p:spPr>
      </p:pic>
    </p:spTree>
    <p:extLst>
      <p:ext uri="{BB962C8B-B14F-4D97-AF65-F5344CB8AC3E}">
        <p14:creationId xmlns:p14="http://schemas.microsoft.com/office/powerpoint/2010/main" val="41357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212679" y="1125912"/>
            <a:ext cx="6722271" cy="5525981"/>
            <a:chOff x="6519859" y="1008842"/>
            <a:chExt cx="5776662" cy="5525981"/>
          </a:xfrm>
        </p:grpSpPr>
        <p:sp>
          <p:nvSpPr>
            <p:cNvPr id="11" name="Rounded Rectangle 10"/>
            <p:cNvSpPr/>
            <p:nvPr/>
          </p:nvSpPr>
          <p:spPr>
            <a:xfrm>
              <a:off x="6519859" y="1008842"/>
              <a:ext cx="5776662" cy="5230437"/>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868897" y="1210288"/>
              <a:ext cx="4093446" cy="5324535"/>
            </a:xfrm>
            <a:prstGeom prst="rect">
              <a:avLst/>
            </a:prstGeom>
          </p:spPr>
          <p:txBody>
            <a:bodyPr wrap="square">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Combining and Uncombining Sections</a:t>
              </a:r>
            </a:p>
            <a:p>
              <a:endParaRPr lang="en-US" sz="1400" b="1" dirty="0">
                <a:solidFill>
                  <a:schemeClr val="accent1">
                    <a:lumMod val="50000"/>
                  </a:schemeClr>
                </a:solidFill>
                <a:latin typeface="+mj-lt"/>
                <a:cs typeface="Albany WT" panose="020B0604020202020204" pitchFamily="34" charset="0"/>
              </a:endParaRPr>
            </a:p>
            <a:p>
              <a:r>
                <a:rPr lang="en-US" sz="1200" dirty="0">
                  <a:solidFill>
                    <a:schemeClr val="accent1">
                      <a:lumMod val="50000"/>
                    </a:schemeClr>
                  </a:solidFill>
                  <a:latin typeface="+mj-lt"/>
                  <a:cs typeface="Albany WT" panose="020B0604020202020204" pitchFamily="34" charset="0"/>
                </a:rPr>
                <a:t>Enter all the course information for the sections you wish to combine as these are scheduled normally. Be sure to write down the 5-digit Class Number for all the sections that are being combined. </a:t>
              </a:r>
              <a:r>
                <a:rPr lang="en-US" sz="1200" u="sng" dirty="0">
                  <a:solidFill>
                    <a:schemeClr val="accent1">
                      <a:lumMod val="50000"/>
                    </a:schemeClr>
                  </a:solidFill>
                  <a:latin typeface="+mj-lt"/>
                  <a:cs typeface="Albany WT" panose="020B0604020202020204" pitchFamily="34" charset="0"/>
                </a:rPr>
                <a:t>You may not combine a face-to-face section and an online section.</a:t>
              </a:r>
            </a:p>
            <a:p>
              <a:endParaRPr lang="en-US" sz="1200" dirty="0">
                <a:solidFill>
                  <a:schemeClr val="accent1">
                    <a:lumMod val="50000"/>
                  </a:schemeClr>
                </a:solidFill>
                <a:latin typeface="+mj-lt"/>
                <a:cs typeface="Albany WT" panose="020B0604020202020204" pitchFamily="34" charset="0"/>
              </a:endParaRPr>
            </a:p>
            <a:p>
              <a:r>
                <a:rPr lang="en-US" sz="1200" dirty="0">
                  <a:solidFill>
                    <a:schemeClr val="accent1">
                      <a:lumMod val="50000"/>
                    </a:schemeClr>
                  </a:solidFill>
                  <a:cs typeface="Albany WT" panose="020B0604020202020204" pitchFamily="34" charset="0"/>
                </a:rPr>
                <a:t>To Combine Sections: </a:t>
              </a:r>
            </a:p>
            <a:p>
              <a:pPr marL="171450" indent="-1714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Navigate to Curriculum Management&gt;Combined Sections&gt;Combined Sections Table, enter the relevant Term and choose the Session. </a:t>
              </a:r>
            </a:p>
            <a:p>
              <a:pPr marL="171450" indent="-1714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Click on Search to bring up the table. Click on the plus + sign to add a new row. Put the SUBJ and Course Number of the classes being combined in the “Description” column. Enter a short but meaningful Short Description. </a:t>
              </a:r>
              <a:r>
                <a:rPr lang="en-US" sz="1200" u="sng" dirty="0">
                  <a:solidFill>
                    <a:schemeClr val="accent1">
                      <a:lumMod val="50000"/>
                    </a:schemeClr>
                  </a:solidFill>
                  <a:latin typeface="+mj-lt"/>
                  <a:cs typeface="Albany WT" panose="020B0604020202020204" pitchFamily="34" charset="0"/>
                </a:rPr>
                <a:t>Be sure to SAVE at the bottom of the table which then creates a live “View Combined Sections” hyperlink. </a:t>
              </a:r>
            </a:p>
            <a:p>
              <a:pPr marL="171450" indent="-1714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Click on the View Combined Sections hyperlink. This will pull up the Identify Combined Sections page. Here, choose a combination type, (Within Subject if the course prefixes are the same, Cross Subject if they are different.)</a:t>
              </a:r>
            </a:p>
            <a:p>
              <a:pPr marL="171450" indent="-1714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Click the Permanent Combination checkbox if this will always be cross-listed. This is optional.</a:t>
              </a:r>
            </a:p>
            <a:p>
              <a:pPr marL="171450" indent="-1714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Always check the Skip Mtg Pattern and </a:t>
              </a:r>
              <a:r>
                <a:rPr lang="en-US" sz="1200" dirty="0" err="1">
                  <a:solidFill>
                    <a:schemeClr val="accent1">
                      <a:lumMod val="50000"/>
                    </a:schemeClr>
                  </a:solidFill>
                  <a:latin typeface="+mj-lt"/>
                  <a:cs typeface="Albany WT" panose="020B0604020202020204" pitchFamily="34" charset="0"/>
                </a:rPr>
                <a:t>Instr</a:t>
              </a:r>
              <a:r>
                <a:rPr lang="en-US" sz="1200" dirty="0">
                  <a:solidFill>
                    <a:schemeClr val="accent1">
                      <a:lumMod val="50000"/>
                    </a:schemeClr>
                  </a:solidFill>
                  <a:latin typeface="+mj-lt"/>
                  <a:cs typeface="Albany WT" panose="020B0604020202020204" pitchFamily="34" charset="0"/>
                </a:rPr>
                <a:t> Edit checkbox. This allows the logic in the State Reports to run correctly, so these checkboxes must always remain checked. </a:t>
              </a:r>
            </a:p>
            <a:p>
              <a:endParaRPr lang="en-US" sz="1200" dirty="0">
                <a:solidFill>
                  <a:schemeClr val="accent1">
                    <a:lumMod val="50000"/>
                  </a:schemeClr>
                </a:solidFill>
                <a:latin typeface="+mj-lt"/>
                <a:cs typeface="Albany WT" panose="020B0604020202020204" pitchFamily="34" charset="0"/>
              </a:endParaRPr>
            </a:p>
            <a:p>
              <a:r>
                <a:rPr lang="en-US" sz="1200" b="1" dirty="0">
                  <a:solidFill>
                    <a:schemeClr val="accent1">
                      <a:lumMod val="50000"/>
                    </a:schemeClr>
                  </a:solidFill>
                  <a:latin typeface="+mj-lt"/>
                  <a:cs typeface="Albany WT" panose="020B0604020202020204" pitchFamily="34" charset="0"/>
                </a:rPr>
                <a:t>(continued on next page)</a:t>
              </a:r>
            </a:p>
            <a:p>
              <a:endParaRPr lang="en-US" sz="1200" dirty="0">
                <a:solidFill>
                  <a:schemeClr val="accent1">
                    <a:lumMod val="50000"/>
                  </a:schemeClr>
                </a:solidFill>
                <a:latin typeface="+mj-lt"/>
                <a:cs typeface="Albany WT" panose="020B0604020202020204" pitchFamily="34" charset="0"/>
              </a:endParaRPr>
            </a:p>
            <a:p>
              <a:r>
                <a:rPr lang="en-US" sz="1200" dirty="0">
                  <a:solidFill>
                    <a:schemeClr val="accent1">
                      <a:lumMod val="50000"/>
                    </a:schemeClr>
                  </a:solidFill>
                  <a:latin typeface="+mj-lt"/>
                  <a:cs typeface="Albany WT" panose="020B0604020202020204" pitchFamily="34" charset="0"/>
                </a:rPr>
                <a:t> </a:t>
              </a:r>
            </a:p>
          </p:txBody>
        </p:sp>
      </p:grpSp>
      <p:sp>
        <p:nvSpPr>
          <p:cNvPr id="2" name="Slide Number Placeholder 1"/>
          <p:cNvSpPr>
            <a:spLocks noGrp="1"/>
          </p:cNvSpPr>
          <p:nvPr>
            <p:ph type="sldNum" sz="quarter" idx="12"/>
          </p:nvPr>
        </p:nvSpPr>
        <p:spPr/>
        <p:txBody>
          <a:bodyPr/>
          <a:lstStyle/>
          <a:p>
            <a:fld id="{238630EC-33FC-4FC7-B8AE-D2B68DB04DEE}" type="slidenum">
              <a:rPr lang="en-US" smtClean="0"/>
              <a:t>39</a:t>
            </a:fld>
            <a:endParaRPr lang="en-US"/>
          </a:p>
        </p:txBody>
      </p:sp>
      <p:sp>
        <p:nvSpPr>
          <p:cNvPr id="13" name="TextBox 12"/>
          <p:cNvSpPr txBox="1"/>
          <p:nvPr/>
        </p:nvSpPr>
        <p:spPr>
          <a:xfrm>
            <a:off x="244549" y="605666"/>
            <a:ext cx="4657044" cy="40011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Combining and </a:t>
            </a:r>
            <a:r>
              <a:rPr lang="en-US" sz="2000" dirty="0" err="1">
                <a:solidFill>
                  <a:schemeClr val="accent1">
                    <a:lumMod val="50000"/>
                  </a:schemeClr>
                </a:solidFill>
                <a:latin typeface="Segoe UI Semibold" panose="020B0702040204020203" pitchFamily="34" charset="0"/>
                <a:cs typeface="Albany WT" panose="020B0604020202020204" pitchFamily="34" charset="0"/>
              </a:rPr>
              <a:t>Uncombining</a:t>
            </a:r>
            <a:r>
              <a:rPr lang="en-US" sz="2000" dirty="0">
                <a:solidFill>
                  <a:schemeClr val="accent1">
                    <a:lumMod val="50000"/>
                  </a:schemeClr>
                </a:solidFill>
                <a:latin typeface="Segoe UI Semibold" panose="020B0702040204020203" pitchFamily="34" charset="0"/>
                <a:cs typeface="Albany WT" panose="020B0604020202020204" pitchFamily="34" charset="0"/>
              </a:rPr>
              <a:t> Sections</a:t>
            </a:r>
          </a:p>
        </p:txBody>
      </p:sp>
      <p:grpSp>
        <p:nvGrpSpPr>
          <p:cNvPr id="14" name="Group 13"/>
          <p:cNvGrpSpPr/>
          <p:nvPr/>
        </p:nvGrpSpPr>
        <p:grpSpPr>
          <a:xfrm>
            <a:off x="4837853" y="77119"/>
            <a:ext cx="7450384" cy="650528"/>
            <a:chOff x="4837853" y="77119"/>
            <a:chExt cx="7450384" cy="650528"/>
          </a:xfrm>
        </p:grpSpPr>
        <p:sp>
          <p:nvSpPr>
            <p:cNvPr id="15" name="Rectangle 14"/>
            <p:cNvSpPr/>
            <p:nvPr/>
          </p:nvSpPr>
          <p:spPr>
            <a:xfrm>
              <a:off x="6095003" y="358315"/>
              <a:ext cx="6193234" cy="369332"/>
            </a:xfrm>
            <a:prstGeom prst="rect">
              <a:avLst/>
            </a:prstGeom>
          </p:spPr>
          <p:txBody>
            <a:bodyPr wrap="non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Possible Changes | </a:t>
              </a:r>
              <a:r>
                <a:rPr lang="en-US" dirty="0">
                  <a:solidFill>
                    <a:schemeClr val="accent1">
                      <a:lumMod val="50000"/>
                    </a:schemeClr>
                  </a:solidFill>
                  <a:latin typeface="Segoe UI Light" panose="020B0502040204020203" pitchFamily="34" charset="0"/>
                  <a:cs typeface="Albany WT" panose="020B0604020202020204" pitchFamily="34" charset="0"/>
                </a:rPr>
                <a:t>{Combined Sections} </a:t>
              </a:r>
              <a:r>
                <a:rPr lang="en-US" dirty="0">
                  <a:solidFill>
                    <a:schemeClr val="accent1">
                      <a:lumMod val="40000"/>
                      <a:lumOff val="60000"/>
                    </a:schemeClr>
                  </a:solidFill>
                  <a:latin typeface="Segoe UI Light" panose="020B0502040204020203" pitchFamily="34" charset="0"/>
                  <a:cs typeface="Albany WT" panose="020B0604020202020204" pitchFamily="34" charset="0"/>
                </a:rPr>
                <a:t>| Course Cancellation </a:t>
              </a:r>
              <a:endParaRPr lang="en-US" dirty="0">
                <a:solidFill>
                  <a:schemeClr val="accent1">
                    <a:lumMod val="40000"/>
                    <a:lumOff val="60000"/>
                  </a:schemeClr>
                </a:solidFill>
              </a:endParaRPr>
            </a:p>
          </p:txBody>
        </p:sp>
        <p:sp>
          <p:nvSpPr>
            <p:cNvPr id="16" name="Rectangle 15"/>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2. Your First Class  </a:t>
              </a:r>
              <a:r>
                <a:rPr lang="en-US" b="1" dirty="0">
                  <a:solidFill>
                    <a:schemeClr val="accent1">
                      <a:lumMod val="50000"/>
                    </a:schemeClr>
                  </a:solidFill>
                </a:rPr>
                <a:t>3. Maintaining Classes  </a:t>
              </a:r>
              <a:r>
                <a:rPr lang="en-US" b="1" dirty="0">
                  <a:solidFill>
                    <a:schemeClr val="accent1">
                      <a:lumMod val="40000"/>
                      <a:lumOff val="60000"/>
                    </a:schemeClr>
                  </a:solidFill>
                </a:rPr>
                <a:t>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pic>
        <p:nvPicPr>
          <p:cNvPr id="5" name="Picture 4">
            <a:extLst>
              <a:ext uri="{FF2B5EF4-FFF2-40B4-BE49-F238E27FC236}">
                <a16:creationId xmlns:a16="http://schemas.microsoft.com/office/drawing/2014/main" id="{D256E7E2-9769-483A-8D11-37BED292C6C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4000" contrast="61000"/>
                    </a14:imgEffect>
                  </a14:imgLayer>
                </a14:imgProps>
              </a:ext>
            </a:extLst>
          </a:blip>
          <a:stretch>
            <a:fillRect/>
          </a:stretch>
        </p:blipFill>
        <p:spPr>
          <a:xfrm>
            <a:off x="5372" y="1487277"/>
            <a:ext cx="6102856" cy="4765057"/>
          </a:xfrm>
          <a:prstGeom prst="rect">
            <a:avLst/>
          </a:prstGeom>
        </p:spPr>
      </p:pic>
    </p:spTree>
    <p:extLst>
      <p:ext uri="{BB962C8B-B14F-4D97-AF65-F5344CB8AC3E}">
        <p14:creationId xmlns:p14="http://schemas.microsoft.com/office/powerpoint/2010/main" val="2206609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837853" y="77119"/>
            <a:ext cx="7486638" cy="650528"/>
            <a:chOff x="4837853" y="77119"/>
            <a:chExt cx="7486638" cy="650528"/>
          </a:xfrm>
        </p:grpSpPr>
        <p:sp>
          <p:nvSpPr>
            <p:cNvPr id="2" name="Rectangle 1"/>
            <p:cNvSpPr/>
            <p:nvPr/>
          </p:nvSpPr>
          <p:spPr>
            <a:xfrm>
              <a:off x="6312717" y="358315"/>
              <a:ext cx="6011774" cy="369332"/>
            </a:xfrm>
            <a:prstGeom prst="rect">
              <a:avLst/>
            </a:prstGeom>
          </p:spPr>
          <p:txBody>
            <a:bodyPr wrap="none">
              <a:spAutoFit/>
            </a:bodyPr>
            <a:lstStyle/>
            <a:p>
              <a:r>
                <a:rPr lang="en-US" dirty="0">
                  <a:solidFill>
                    <a:schemeClr val="accent1">
                      <a:lumMod val="50000"/>
                    </a:schemeClr>
                  </a:solidFill>
                  <a:latin typeface="Segoe UI Light" panose="020B0502040204020203" pitchFamily="34" charset="0"/>
                  <a:cs typeface="Albany WT" panose="020B0604020202020204" pitchFamily="34" charset="0"/>
                </a:rPr>
                <a:t>{Overview} </a:t>
              </a:r>
              <a:r>
                <a:rPr lang="en-US" dirty="0">
                  <a:solidFill>
                    <a:schemeClr val="accent1">
                      <a:lumMod val="40000"/>
                      <a:lumOff val="60000"/>
                    </a:schemeClr>
                  </a:solidFill>
                  <a:latin typeface="Segoe UI Light" panose="020B0502040204020203" pitchFamily="34" charset="0"/>
                  <a:cs typeface="Albany WT" panose="020B0604020202020204" pitchFamily="34" charset="0"/>
                </a:rPr>
                <a:t>| Reminders | Scheduling Timeline | Terminology</a:t>
              </a:r>
              <a:endParaRPr lang="en-US" dirty="0">
                <a:solidFill>
                  <a:schemeClr val="accent1">
                    <a:lumMod val="40000"/>
                    <a:lumOff val="60000"/>
                  </a:schemeClr>
                </a:solidFill>
              </a:endParaRPr>
            </a:p>
          </p:txBody>
        </p:sp>
        <p:sp>
          <p:nvSpPr>
            <p:cNvPr id="8" name="Rectangle 7"/>
            <p:cNvSpPr/>
            <p:nvPr/>
          </p:nvSpPr>
          <p:spPr>
            <a:xfrm>
              <a:off x="4837853" y="77119"/>
              <a:ext cx="7354147" cy="369332"/>
            </a:xfrm>
            <a:prstGeom prst="rect">
              <a:avLst/>
            </a:prstGeom>
          </p:spPr>
          <p:txBody>
            <a:bodyPr wrap="square">
              <a:spAutoFit/>
            </a:bodyPr>
            <a:lstStyle/>
            <a:p>
              <a:r>
                <a:rPr lang="en-US" b="1" dirty="0">
                  <a:solidFill>
                    <a:schemeClr val="accent1">
                      <a:lumMod val="50000"/>
                    </a:schemeClr>
                  </a:solidFill>
                </a:rPr>
                <a:t>1. Introduction  </a:t>
              </a:r>
              <a:r>
                <a:rPr lang="en-US" b="1" dirty="0">
                  <a:solidFill>
                    <a:schemeClr val="accent1">
                      <a:lumMod val="40000"/>
                      <a:lumOff val="60000"/>
                    </a:schemeClr>
                  </a:solidFill>
                </a:rPr>
                <a:t>2. Your First Class  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grpSp>
        <p:nvGrpSpPr>
          <p:cNvPr id="9" name="Group 8"/>
          <p:cNvGrpSpPr/>
          <p:nvPr/>
        </p:nvGrpSpPr>
        <p:grpSpPr>
          <a:xfrm>
            <a:off x="-774700" y="1150496"/>
            <a:ext cx="13512799" cy="5245210"/>
            <a:chOff x="4838696" y="1047462"/>
            <a:chExt cx="14434542" cy="5292725"/>
          </a:xfrm>
        </p:grpSpPr>
        <p:sp>
          <p:nvSpPr>
            <p:cNvPr id="10" name="Rounded Rectangle 9"/>
            <p:cNvSpPr/>
            <p:nvPr/>
          </p:nvSpPr>
          <p:spPr>
            <a:xfrm>
              <a:off x="4838696" y="1047462"/>
              <a:ext cx="14434542" cy="4889984"/>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5927471" y="1215870"/>
              <a:ext cx="11812577" cy="5124317"/>
            </a:xfrm>
            <a:prstGeom prst="rect">
              <a:avLst/>
            </a:prstGeom>
            <a:noFill/>
          </p:spPr>
          <p:txBody>
            <a:bodyPr wrap="square" rtlCol="0">
              <a:spAutoFit/>
            </a:bodyPr>
            <a:lstStyle/>
            <a:p>
              <a:r>
                <a:rPr lang="en-US" dirty="0">
                  <a:solidFill>
                    <a:schemeClr val="accent1">
                      <a:lumMod val="50000"/>
                    </a:schemeClr>
                  </a:solidFill>
                  <a:latin typeface="+mj-lt"/>
                </a:rPr>
                <a:t>At UT Tyler, updating the Schedule of Classes each semester is a decentralized effort, with designated departmental staff working with the Registrar’s Office in the creation and maintenance of course sections.</a:t>
              </a:r>
            </a:p>
            <a:p>
              <a:endParaRPr lang="en-US" dirty="0">
                <a:solidFill>
                  <a:schemeClr val="accent1">
                    <a:lumMod val="50000"/>
                  </a:schemeClr>
                </a:solidFill>
                <a:latin typeface="+mj-lt"/>
              </a:endParaRPr>
            </a:p>
            <a:p>
              <a:r>
                <a:rPr lang="en-US" dirty="0">
                  <a:solidFill>
                    <a:schemeClr val="accent1">
                      <a:lumMod val="50000"/>
                    </a:schemeClr>
                  </a:solidFill>
                  <a:latin typeface="+mj-lt"/>
                </a:rPr>
                <a:t>We start working on the Spring and Summer schedule of classes in September, and we start working on Fall in February. Students begin registration for Spring courses at the beginning of November, Summer courses at the beginning of February, and Fall courses at the beginning of April.</a:t>
              </a:r>
            </a:p>
            <a:p>
              <a:endParaRPr lang="en-US" dirty="0">
                <a:solidFill>
                  <a:schemeClr val="accent1">
                    <a:lumMod val="50000"/>
                  </a:schemeClr>
                </a:solidFill>
                <a:latin typeface="+mj-lt"/>
              </a:endParaRPr>
            </a:p>
            <a:p>
              <a:r>
                <a:rPr lang="en-US" dirty="0">
                  <a:solidFill>
                    <a:schemeClr val="accent1">
                      <a:lumMod val="50000"/>
                    </a:schemeClr>
                  </a:solidFill>
                  <a:latin typeface="+mj-lt"/>
                </a:rPr>
                <a:t>AcademicScheduling@uttyler.edu sends out email communications notifying the departments of all the pertinent scheduling periods and deadlines.</a:t>
              </a:r>
            </a:p>
            <a:p>
              <a:r>
                <a:rPr lang="en-US" dirty="0">
                  <a:solidFill>
                    <a:schemeClr val="accent1">
                      <a:lumMod val="50000"/>
                    </a:schemeClr>
                  </a:solidFill>
                  <a:latin typeface="+mj-lt"/>
                </a:rPr>
                <a:t> </a:t>
              </a:r>
            </a:p>
            <a:p>
              <a:r>
                <a:rPr lang="en-US" dirty="0">
                  <a:solidFill>
                    <a:schemeClr val="accent1">
                      <a:lumMod val="50000"/>
                    </a:schemeClr>
                  </a:solidFill>
                  <a:latin typeface="+mj-lt"/>
                </a:rPr>
                <a:t>This Schedule of Classes training provides step by step instructions on how to create and maintain scheduled classes in PeopleSoft. </a:t>
              </a:r>
            </a:p>
            <a:p>
              <a:endParaRPr lang="en-US" dirty="0">
                <a:solidFill>
                  <a:schemeClr val="accent1">
                    <a:lumMod val="50000"/>
                  </a:schemeClr>
                </a:solidFill>
                <a:latin typeface="+mj-lt"/>
              </a:endParaRPr>
            </a:p>
            <a:p>
              <a:r>
                <a:rPr lang="en-US" dirty="0">
                  <a:solidFill>
                    <a:schemeClr val="accent1">
                      <a:lumMod val="50000"/>
                    </a:schemeClr>
                  </a:solidFill>
                  <a:latin typeface="+mj-lt"/>
                </a:rPr>
                <a:t>Please do not hesitate to contact AcademicScheduling@uttyler.edu should you have questions about the Schedule of Classes. </a:t>
              </a:r>
            </a:p>
            <a:p>
              <a:endParaRPr lang="en-US" dirty="0">
                <a:solidFill>
                  <a:schemeClr val="accent1">
                    <a:lumMod val="50000"/>
                  </a:schemeClr>
                </a:solidFill>
                <a:latin typeface="+mj-lt"/>
              </a:endParaRPr>
            </a:p>
            <a:p>
              <a:endParaRPr lang="en-US" dirty="0">
                <a:solidFill>
                  <a:schemeClr val="accent1">
                    <a:lumMod val="75000"/>
                  </a:schemeClr>
                </a:solidFill>
                <a:latin typeface="+mj-lt"/>
              </a:endParaRPr>
            </a:p>
            <a:p>
              <a:endParaRPr lang="en-US" dirty="0">
                <a:solidFill>
                  <a:schemeClr val="accent1">
                    <a:lumMod val="75000"/>
                  </a:schemeClr>
                </a:solidFill>
                <a:latin typeface="+mj-lt"/>
              </a:endParaRPr>
            </a:p>
          </p:txBody>
        </p:sp>
      </p:grpSp>
      <p:sp>
        <p:nvSpPr>
          <p:cNvPr id="12" name="TextBox 11"/>
          <p:cNvSpPr txBox="1"/>
          <p:nvPr/>
        </p:nvSpPr>
        <p:spPr>
          <a:xfrm>
            <a:off x="244549" y="605666"/>
            <a:ext cx="1274964" cy="40011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Overview</a:t>
            </a:r>
          </a:p>
        </p:txBody>
      </p:sp>
      <p:sp>
        <p:nvSpPr>
          <p:cNvPr id="4" name="Slide Number Placeholder 3"/>
          <p:cNvSpPr>
            <a:spLocks noGrp="1"/>
          </p:cNvSpPr>
          <p:nvPr>
            <p:ph type="sldNum" sz="quarter" idx="12"/>
          </p:nvPr>
        </p:nvSpPr>
        <p:spPr/>
        <p:txBody>
          <a:bodyPr/>
          <a:lstStyle/>
          <a:p>
            <a:fld id="{238630EC-33FC-4FC7-B8AE-D2B68DB04DEE}" type="slidenum">
              <a:rPr lang="en-US" smtClean="0"/>
              <a:t>4</a:t>
            </a:fld>
            <a:endParaRPr lang="en-US" dirty="0"/>
          </a:p>
        </p:txBody>
      </p:sp>
    </p:spTree>
    <p:extLst>
      <p:ext uri="{BB962C8B-B14F-4D97-AF65-F5344CB8AC3E}">
        <p14:creationId xmlns:p14="http://schemas.microsoft.com/office/powerpoint/2010/main" val="293751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217990" y="823213"/>
            <a:ext cx="6982822" cy="5616120"/>
            <a:chOff x="6037853" y="922187"/>
            <a:chExt cx="6982822" cy="5350574"/>
          </a:xfrm>
        </p:grpSpPr>
        <p:sp>
          <p:nvSpPr>
            <p:cNvPr id="11" name="Rounded Rectangle 10"/>
            <p:cNvSpPr/>
            <p:nvPr/>
          </p:nvSpPr>
          <p:spPr>
            <a:xfrm>
              <a:off x="6037853" y="922187"/>
              <a:ext cx="6982822" cy="5350574"/>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446921" y="1142425"/>
              <a:ext cx="4906879" cy="5072776"/>
            </a:xfrm>
            <a:prstGeom prst="rect">
              <a:avLst/>
            </a:prstGeom>
          </p:spPr>
          <p:txBody>
            <a:bodyPr wrap="square">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Combining and </a:t>
              </a:r>
              <a:r>
                <a:rPr lang="en-US" sz="1400" dirty="0" err="1">
                  <a:solidFill>
                    <a:schemeClr val="accent1">
                      <a:lumMod val="50000"/>
                    </a:schemeClr>
                  </a:solidFill>
                  <a:latin typeface="Segoe UI Semibold" panose="020B0702040204020203" pitchFamily="34" charset="0"/>
                  <a:cs typeface="Albany WT" panose="020B0604020202020204" pitchFamily="34" charset="0"/>
                </a:rPr>
                <a:t>Uncombining</a:t>
              </a:r>
              <a:r>
                <a:rPr lang="en-US" sz="1400" dirty="0">
                  <a:solidFill>
                    <a:schemeClr val="accent1">
                      <a:lumMod val="50000"/>
                    </a:schemeClr>
                  </a:solidFill>
                  <a:latin typeface="Segoe UI Semibold" panose="020B0702040204020203" pitchFamily="34" charset="0"/>
                  <a:cs typeface="Albany WT" panose="020B0604020202020204" pitchFamily="34" charset="0"/>
                </a:rPr>
                <a:t> Sections</a:t>
              </a:r>
            </a:p>
            <a:p>
              <a:endParaRPr lang="en-US" sz="1400" b="1" dirty="0">
                <a:solidFill>
                  <a:schemeClr val="accent1">
                    <a:lumMod val="50000"/>
                  </a:schemeClr>
                </a:solidFill>
                <a:latin typeface="+mj-lt"/>
                <a:cs typeface="Albany WT" panose="020B0604020202020204" pitchFamily="34" charset="0"/>
              </a:endParaRPr>
            </a:p>
            <a:p>
              <a:r>
                <a:rPr lang="en-US" sz="1200" dirty="0">
                  <a:solidFill>
                    <a:schemeClr val="accent1">
                      <a:lumMod val="50000"/>
                    </a:schemeClr>
                  </a:solidFill>
                  <a:latin typeface="+mj-lt"/>
                  <a:cs typeface="Albany WT" panose="020B0604020202020204" pitchFamily="34" charset="0"/>
                </a:rPr>
                <a:t>To Combine Sections (continued): </a:t>
              </a:r>
            </a:p>
            <a:p>
              <a:pPr marL="171450" indent="-1714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Enter the requested room capacity and enrollment capacity for each combined section. These two numbers should match and be sure to account for the capacity in total for all sections. </a:t>
              </a:r>
            </a:p>
            <a:p>
              <a:pPr marL="171450" indent="-171450">
                <a:buFont typeface="Arial" panose="020B0604020202020204" pitchFamily="34" charset="0"/>
                <a:buChar char="•"/>
              </a:pPr>
              <a:r>
                <a:rPr lang="en-US" sz="1200" u="sng" dirty="0">
                  <a:solidFill>
                    <a:schemeClr val="accent1">
                      <a:lumMod val="50000"/>
                    </a:schemeClr>
                  </a:solidFill>
                  <a:latin typeface="+mj-lt"/>
                  <a:cs typeface="Albany WT" panose="020B0604020202020204" pitchFamily="34" charset="0"/>
                </a:rPr>
                <a:t>Requested Room Capacity is self calculated by adding both courses requested room caps. If one section has 15 and another has 30, the capacity should be 45. </a:t>
              </a:r>
            </a:p>
            <a:p>
              <a:pPr marL="171450" indent="-1714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Enter the 5 digit Class </a:t>
              </a:r>
              <a:r>
                <a:rPr lang="en-US" sz="1200" dirty="0" err="1">
                  <a:solidFill>
                    <a:schemeClr val="accent1">
                      <a:lumMod val="50000"/>
                    </a:schemeClr>
                  </a:solidFill>
                  <a:latin typeface="+mj-lt"/>
                  <a:cs typeface="Albany WT" panose="020B0604020202020204" pitchFamily="34" charset="0"/>
                </a:rPr>
                <a:t>Nbr</a:t>
              </a:r>
              <a:r>
                <a:rPr lang="en-US" sz="1200" dirty="0">
                  <a:solidFill>
                    <a:schemeClr val="accent1">
                      <a:lumMod val="50000"/>
                    </a:schemeClr>
                  </a:solidFill>
                  <a:latin typeface="+mj-lt"/>
                  <a:cs typeface="Albany WT" panose="020B0604020202020204" pitchFamily="34" charset="0"/>
                </a:rPr>
                <a:t> of all the sections to be combined under the Combined Sections tab.</a:t>
              </a:r>
            </a:p>
            <a:p>
              <a:pPr marL="171450" indent="-1714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Click the SAVE button. Sections are not actually combined until all steps are complete and it is saved. </a:t>
              </a:r>
            </a:p>
            <a:p>
              <a:endParaRPr lang="en-US" sz="1200" dirty="0">
                <a:solidFill>
                  <a:schemeClr val="accent1">
                    <a:lumMod val="50000"/>
                  </a:schemeClr>
                </a:solidFill>
                <a:latin typeface="+mj-lt"/>
                <a:cs typeface="Albany WT" panose="020B0604020202020204" pitchFamily="34" charset="0"/>
              </a:endParaRPr>
            </a:p>
            <a:p>
              <a:r>
                <a:rPr lang="en-US" sz="1200" dirty="0">
                  <a:solidFill>
                    <a:schemeClr val="accent1">
                      <a:lumMod val="50000"/>
                    </a:schemeClr>
                  </a:solidFill>
                  <a:latin typeface="+mj-lt"/>
                  <a:cs typeface="Albany WT" panose="020B0604020202020204" pitchFamily="34" charset="0"/>
                </a:rPr>
                <a:t>If you ever need to change or enter meeting patterns or instructors for combined sections, you must do this via Curriculum Management&gt;Schedule of Classes&gt;Schedule Class Meetings. </a:t>
              </a:r>
            </a:p>
            <a:p>
              <a:endParaRPr lang="en-US" sz="1200" dirty="0">
                <a:solidFill>
                  <a:schemeClr val="accent1">
                    <a:lumMod val="50000"/>
                  </a:schemeClr>
                </a:solidFill>
                <a:latin typeface="+mj-lt"/>
                <a:cs typeface="Albany WT" panose="020B0604020202020204" pitchFamily="34" charset="0"/>
              </a:endParaRPr>
            </a:p>
            <a:p>
              <a:r>
                <a:rPr lang="en-US" sz="1200" dirty="0">
                  <a:solidFill>
                    <a:schemeClr val="accent1">
                      <a:lumMod val="50000"/>
                    </a:schemeClr>
                  </a:solidFill>
                  <a:latin typeface="+mj-lt"/>
                  <a:cs typeface="Albany WT" panose="020B0604020202020204" pitchFamily="34" charset="0"/>
                </a:rPr>
                <a:t>To </a:t>
              </a:r>
              <a:r>
                <a:rPr lang="en-US" sz="1200" dirty="0" err="1">
                  <a:solidFill>
                    <a:schemeClr val="accent1">
                      <a:lumMod val="50000"/>
                    </a:schemeClr>
                  </a:solidFill>
                  <a:latin typeface="+mj-lt"/>
                  <a:cs typeface="Albany WT" panose="020B0604020202020204" pitchFamily="34" charset="0"/>
                </a:rPr>
                <a:t>Uncombine</a:t>
              </a:r>
              <a:r>
                <a:rPr lang="en-US" sz="1200" dirty="0">
                  <a:solidFill>
                    <a:schemeClr val="accent1">
                      <a:lumMod val="50000"/>
                    </a:schemeClr>
                  </a:solidFill>
                  <a:latin typeface="+mj-lt"/>
                  <a:cs typeface="Albany WT" panose="020B0604020202020204" pitchFamily="34" charset="0"/>
                </a:rPr>
                <a:t> Sections:</a:t>
              </a:r>
            </a:p>
            <a:p>
              <a:pPr marL="171450" indent="-1714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Navigate to Curriculum Management&gt;Combined Sections&gt;Combined Sections Table and click on the View Combined Section hyperlink to be uncombined. This will load the Identify Combined Sections page. </a:t>
              </a:r>
            </a:p>
            <a:p>
              <a:pPr marL="171450" indent="-171450">
                <a:buFont typeface="Arial" panose="020B0604020202020204" pitchFamily="34" charset="0"/>
                <a:buChar char="•"/>
              </a:pPr>
              <a:r>
                <a:rPr lang="en-US" sz="1200" dirty="0">
                  <a:solidFill>
                    <a:schemeClr val="accent1">
                      <a:lumMod val="50000"/>
                    </a:schemeClr>
                  </a:solidFill>
                  <a:latin typeface="+mj-lt"/>
                  <a:cs typeface="Albany WT" panose="020B0604020202020204" pitchFamily="34" charset="0"/>
                </a:rPr>
                <a:t>You must use the minus sign on the Identify Combined Sections page after you have clicked the hyperlink in order to </a:t>
              </a:r>
              <a:r>
                <a:rPr lang="en-US" sz="1200" dirty="0" err="1">
                  <a:solidFill>
                    <a:schemeClr val="accent1">
                      <a:lumMod val="50000"/>
                    </a:schemeClr>
                  </a:solidFill>
                  <a:latin typeface="+mj-lt"/>
                  <a:cs typeface="Albany WT" panose="020B0604020202020204" pitchFamily="34" charset="0"/>
                </a:rPr>
                <a:t>uncombine</a:t>
              </a:r>
              <a:r>
                <a:rPr lang="en-US" sz="1200" dirty="0">
                  <a:solidFill>
                    <a:schemeClr val="accent1">
                      <a:lumMod val="50000"/>
                    </a:schemeClr>
                  </a:solidFill>
                  <a:latin typeface="+mj-lt"/>
                  <a:cs typeface="Albany WT" panose="020B0604020202020204" pitchFamily="34" charset="0"/>
                </a:rPr>
                <a:t> the sections. This is necessary before one or more of the sections can be cancelled.  </a:t>
              </a:r>
              <a:r>
                <a:rPr lang="en-US" sz="1200" b="1" u="sng" dirty="0">
                  <a:solidFill>
                    <a:schemeClr val="accent1">
                      <a:lumMod val="50000"/>
                    </a:schemeClr>
                  </a:solidFill>
                  <a:latin typeface="+mj-lt"/>
                  <a:cs typeface="Albany WT" panose="020B0604020202020204" pitchFamily="34" charset="0"/>
                </a:rPr>
                <a:t>(Removing the classes by using the minus sign in the original table list will not </a:t>
              </a:r>
              <a:r>
                <a:rPr lang="en-US" sz="1200" b="1" u="sng" dirty="0" err="1">
                  <a:solidFill>
                    <a:schemeClr val="accent1">
                      <a:lumMod val="50000"/>
                    </a:schemeClr>
                  </a:solidFill>
                  <a:latin typeface="+mj-lt"/>
                  <a:cs typeface="Albany WT" panose="020B0604020202020204" pitchFamily="34" charset="0"/>
                </a:rPr>
                <a:t>uncombine</a:t>
              </a:r>
              <a:r>
                <a:rPr lang="en-US" sz="1200" b="1" u="sng" dirty="0">
                  <a:solidFill>
                    <a:schemeClr val="accent1">
                      <a:lumMod val="50000"/>
                    </a:schemeClr>
                  </a:solidFill>
                  <a:latin typeface="+mj-lt"/>
                  <a:cs typeface="Albany WT" panose="020B0604020202020204" pitchFamily="34" charset="0"/>
                </a:rPr>
                <a:t> them – it will remove the hyperlink, meaning you will then never be able to </a:t>
              </a:r>
              <a:r>
                <a:rPr lang="en-US" sz="1200" b="1" u="sng" dirty="0" err="1">
                  <a:solidFill>
                    <a:schemeClr val="accent1">
                      <a:lumMod val="50000"/>
                    </a:schemeClr>
                  </a:solidFill>
                  <a:latin typeface="+mj-lt"/>
                  <a:cs typeface="Albany WT" panose="020B0604020202020204" pitchFamily="34" charset="0"/>
                </a:rPr>
                <a:t>uncombine</a:t>
              </a:r>
              <a:r>
                <a:rPr lang="en-US" sz="1200" b="1" u="sng" dirty="0">
                  <a:solidFill>
                    <a:schemeClr val="accent1">
                      <a:lumMod val="50000"/>
                    </a:schemeClr>
                  </a:solidFill>
                  <a:latin typeface="+mj-lt"/>
                  <a:cs typeface="Albany WT" panose="020B0604020202020204" pitchFamily="34" charset="0"/>
                </a:rPr>
                <a:t> them.) </a:t>
              </a:r>
            </a:p>
          </p:txBody>
        </p:sp>
      </p:grpSp>
      <p:sp>
        <p:nvSpPr>
          <p:cNvPr id="2" name="Slide Number Placeholder 1"/>
          <p:cNvSpPr>
            <a:spLocks noGrp="1"/>
          </p:cNvSpPr>
          <p:nvPr>
            <p:ph type="sldNum" sz="quarter" idx="12"/>
          </p:nvPr>
        </p:nvSpPr>
        <p:spPr/>
        <p:txBody>
          <a:bodyPr/>
          <a:lstStyle/>
          <a:p>
            <a:fld id="{238630EC-33FC-4FC7-B8AE-D2B68DB04DEE}" type="slidenum">
              <a:rPr lang="en-US" smtClean="0"/>
              <a:t>40</a:t>
            </a:fld>
            <a:endParaRPr lang="en-US"/>
          </a:p>
        </p:txBody>
      </p:sp>
      <p:sp>
        <p:nvSpPr>
          <p:cNvPr id="15" name="TextBox 14"/>
          <p:cNvSpPr txBox="1"/>
          <p:nvPr/>
        </p:nvSpPr>
        <p:spPr>
          <a:xfrm>
            <a:off x="244549" y="605666"/>
            <a:ext cx="5613140" cy="40011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Combining and Uncombining Sections (cont’d)</a:t>
            </a:r>
          </a:p>
        </p:txBody>
      </p:sp>
      <p:grpSp>
        <p:nvGrpSpPr>
          <p:cNvPr id="20" name="Group 19"/>
          <p:cNvGrpSpPr/>
          <p:nvPr/>
        </p:nvGrpSpPr>
        <p:grpSpPr>
          <a:xfrm>
            <a:off x="4837853" y="77119"/>
            <a:ext cx="7450384" cy="650528"/>
            <a:chOff x="4837853" y="77119"/>
            <a:chExt cx="7450384" cy="650528"/>
          </a:xfrm>
        </p:grpSpPr>
        <p:sp>
          <p:nvSpPr>
            <p:cNvPr id="21" name="Rectangle 20"/>
            <p:cNvSpPr/>
            <p:nvPr/>
          </p:nvSpPr>
          <p:spPr>
            <a:xfrm>
              <a:off x="6095003" y="358315"/>
              <a:ext cx="6193234" cy="369332"/>
            </a:xfrm>
            <a:prstGeom prst="rect">
              <a:avLst/>
            </a:prstGeom>
          </p:spPr>
          <p:txBody>
            <a:bodyPr wrap="non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Possible Changes | </a:t>
              </a:r>
              <a:r>
                <a:rPr lang="en-US" dirty="0">
                  <a:solidFill>
                    <a:schemeClr val="accent1">
                      <a:lumMod val="50000"/>
                    </a:schemeClr>
                  </a:solidFill>
                  <a:latin typeface="Segoe UI Light" panose="020B0502040204020203" pitchFamily="34" charset="0"/>
                  <a:cs typeface="Albany WT" panose="020B0604020202020204" pitchFamily="34" charset="0"/>
                </a:rPr>
                <a:t>{Combined Sections} </a:t>
              </a:r>
              <a:r>
                <a:rPr lang="en-US" dirty="0">
                  <a:solidFill>
                    <a:schemeClr val="accent1">
                      <a:lumMod val="40000"/>
                      <a:lumOff val="60000"/>
                    </a:schemeClr>
                  </a:solidFill>
                  <a:latin typeface="Segoe UI Light" panose="020B0502040204020203" pitchFamily="34" charset="0"/>
                  <a:cs typeface="Albany WT" panose="020B0604020202020204" pitchFamily="34" charset="0"/>
                </a:rPr>
                <a:t>| Course Cancellation </a:t>
              </a:r>
              <a:endParaRPr lang="en-US" dirty="0">
                <a:solidFill>
                  <a:schemeClr val="accent1">
                    <a:lumMod val="40000"/>
                    <a:lumOff val="60000"/>
                  </a:schemeClr>
                </a:solidFill>
              </a:endParaRPr>
            </a:p>
          </p:txBody>
        </p:sp>
        <p:sp>
          <p:nvSpPr>
            <p:cNvPr id="22" name="Rectangle 21"/>
            <p:cNvSpPr/>
            <p:nvPr/>
          </p:nvSpPr>
          <p:spPr>
            <a:xfrm>
              <a:off x="4837853" y="77119"/>
              <a:ext cx="7354147" cy="369332"/>
            </a:xfrm>
            <a:prstGeom prst="rect">
              <a:avLst/>
            </a:prstGeom>
          </p:spPr>
          <p:txBody>
            <a:bodyPr wrap="square">
              <a:spAutoFit/>
            </a:bodyPr>
            <a:lstStyle/>
            <a:p>
              <a:r>
                <a:rPr lang="en-US" b="1" dirty="0">
                  <a:solidFill>
                    <a:schemeClr val="accent1">
                      <a:lumMod val="40000"/>
                      <a:lumOff val="60000"/>
                    </a:schemeClr>
                  </a:solidFill>
                </a:rPr>
                <a:t>1. Introduction  2. Your First Class  </a:t>
              </a:r>
              <a:r>
                <a:rPr lang="en-US" b="1" dirty="0">
                  <a:solidFill>
                    <a:schemeClr val="accent1">
                      <a:lumMod val="50000"/>
                    </a:schemeClr>
                  </a:solidFill>
                </a:rPr>
                <a:t>3. Maintaining Classes  </a:t>
              </a:r>
              <a:r>
                <a:rPr lang="en-US" b="1" dirty="0">
                  <a:solidFill>
                    <a:schemeClr val="accent1">
                      <a:lumMod val="40000"/>
                      <a:lumOff val="60000"/>
                    </a:schemeClr>
                  </a:solidFill>
                </a:rPr>
                <a:t>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pic>
        <p:nvPicPr>
          <p:cNvPr id="13" name="Picture 12">
            <a:extLst>
              <a:ext uri="{FF2B5EF4-FFF2-40B4-BE49-F238E27FC236}">
                <a16:creationId xmlns:a16="http://schemas.microsoft.com/office/drawing/2014/main" id="{B3CD18FA-82BB-40BE-B9AC-851AEDBF041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4000" contrast="61000"/>
                    </a14:imgEffect>
                  </a14:imgLayer>
                </a14:imgProps>
              </a:ext>
            </a:extLst>
          </a:blip>
          <a:stretch>
            <a:fillRect/>
          </a:stretch>
        </p:blipFill>
        <p:spPr>
          <a:xfrm>
            <a:off x="4889" y="1443210"/>
            <a:ext cx="6213101" cy="5056475"/>
          </a:xfrm>
          <a:prstGeom prst="rect">
            <a:avLst/>
          </a:prstGeom>
        </p:spPr>
      </p:pic>
    </p:spTree>
    <p:extLst>
      <p:ext uri="{BB962C8B-B14F-4D97-AF65-F5344CB8AC3E}">
        <p14:creationId xmlns:p14="http://schemas.microsoft.com/office/powerpoint/2010/main" val="1672430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8630EC-33FC-4FC7-B8AE-D2B68DB04DEE}" type="slidenum">
              <a:rPr lang="en-US" smtClean="0"/>
              <a:t>41</a:t>
            </a:fld>
            <a:endParaRPr lang="en-US"/>
          </a:p>
        </p:txBody>
      </p:sp>
      <p:grpSp>
        <p:nvGrpSpPr>
          <p:cNvPr id="5" name="Group 4"/>
          <p:cNvGrpSpPr/>
          <p:nvPr/>
        </p:nvGrpSpPr>
        <p:grpSpPr>
          <a:xfrm>
            <a:off x="1534885" y="1783797"/>
            <a:ext cx="12003447" cy="4225117"/>
            <a:chOff x="6366301" y="1126404"/>
            <a:chExt cx="6619449" cy="8346509"/>
          </a:xfrm>
        </p:grpSpPr>
        <p:sp>
          <p:nvSpPr>
            <p:cNvPr id="6" name="Rounded Rectangle 5"/>
            <p:cNvSpPr/>
            <p:nvPr/>
          </p:nvSpPr>
          <p:spPr>
            <a:xfrm>
              <a:off x="6366301" y="1126404"/>
              <a:ext cx="6619449" cy="8346509"/>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653136" y="1850462"/>
              <a:ext cx="3232961" cy="4134383"/>
            </a:xfrm>
            <a:prstGeom prst="rect">
              <a:avLst/>
            </a:prstGeom>
          </p:spPr>
          <p:txBody>
            <a:bodyPr wrap="square">
              <a:spAutoFit/>
            </a:bodyPr>
            <a:lstStyle/>
            <a:p>
              <a:r>
                <a:rPr lang="en-US" sz="1400" dirty="0">
                  <a:solidFill>
                    <a:schemeClr val="accent1">
                      <a:lumMod val="50000"/>
                    </a:schemeClr>
                  </a:solidFill>
                  <a:latin typeface="Segoe UI Semibold" panose="020B0702040204020203" pitchFamily="34" charset="0"/>
                  <a:cs typeface="Albany WT" panose="020B0604020202020204" pitchFamily="34" charset="0"/>
                </a:rPr>
                <a:t>Contact Information</a:t>
              </a:r>
            </a:p>
            <a:p>
              <a:endParaRPr lang="en-US" sz="1400" b="1" dirty="0">
                <a:solidFill>
                  <a:schemeClr val="accent1">
                    <a:lumMod val="50000"/>
                  </a:schemeClr>
                </a:solidFill>
                <a:latin typeface="+mj-lt"/>
                <a:cs typeface="Albany WT" panose="020B0604020202020204" pitchFamily="34" charset="0"/>
              </a:endParaRPr>
            </a:p>
            <a:p>
              <a:r>
                <a:rPr lang="en-US" sz="1200" dirty="0">
                  <a:solidFill>
                    <a:schemeClr val="accent1">
                      <a:lumMod val="50000"/>
                    </a:schemeClr>
                  </a:solidFill>
                  <a:cs typeface="Albany WT" panose="020B0604020202020204" pitchFamily="34" charset="0"/>
                </a:rPr>
                <a:t>Feel free to contact us at </a:t>
              </a:r>
              <a:r>
                <a:rPr lang="en-US" sz="1200" dirty="0">
                  <a:solidFill>
                    <a:schemeClr val="accent1">
                      <a:lumMod val="50000"/>
                    </a:schemeClr>
                  </a:solidFill>
                  <a:cs typeface="Albany WT" panose="020B0604020202020204" pitchFamily="34" charset="0"/>
                  <a:hlinkClick r:id="rId2"/>
                </a:rPr>
                <a:t>AcademicScheduling@uttyler.edu</a:t>
              </a:r>
              <a:r>
                <a:rPr lang="en-US" sz="1200" dirty="0">
                  <a:solidFill>
                    <a:schemeClr val="accent1">
                      <a:lumMod val="50000"/>
                    </a:schemeClr>
                  </a:solidFill>
                  <a:cs typeface="Albany WT" panose="020B0604020202020204" pitchFamily="34" charset="0"/>
                </a:rPr>
                <a:t> should you have questions about the Schedule of Classes, working with PeopleSoft,  or scheduling academic course space in Astra.</a:t>
              </a:r>
            </a:p>
            <a:p>
              <a:endParaRPr lang="en-US" sz="1200" b="1" dirty="0">
                <a:solidFill>
                  <a:schemeClr val="accent1">
                    <a:lumMod val="50000"/>
                  </a:schemeClr>
                </a:solidFill>
                <a:cs typeface="Albany WT" panose="020B0604020202020204" pitchFamily="34" charset="0"/>
              </a:endParaRPr>
            </a:p>
            <a:p>
              <a:r>
                <a:rPr lang="en-US" sz="1400" b="1" dirty="0">
                  <a:solidFill>
                    <a:schemeClr val="accent1">
                      <a:lumMod val="50000"/>
                    </a:schemeClr>
                  </a:solidFill>
                  <a:latin typeface="+mj-lt"/>
                  <a:cs typeface="Albany WT" panose="020B0604020202020204" pitchFamily="34" charset="0"/>
                </a:rPr>
                <a:t>Maggie Sorrell</a:t>
              </a:r>
            </a:p>
            <a:p>
              <a:r>
                <a:rPr lang="en-US" sz="1400" dirty="0">
                  <a:solidFill>
                    <a:schemeClr val="accent1">
                      <a:lumMod val="50000"/>
                    </a:schemeClr>
                  </a:solidFill>
                  <a:latin typeface="+mj-lt"/>
                  <a:cs typeface="Albany WT" panose="020B0604020202020204" pitchFamily="34" charset="0"/>
                </a:rPr>
                <a:t>Academic Scheduling Assistant</a:t>
              </a:r>
            </a:p>
            <a:p>
              <a:r>
                <a:rPr lang="en-US" sz="1400" dirty="0">
                  <a:solidFill>
                    <a:schemeClr val="accent1">
                      <a:lumMod val="50000"/>
                    </a:schemeClr>
                  </a:solidFill>
                  <a:latin typeface="+mj-lt"/>
                  <a:cs typeface="Albany WT" panose="020B0604020202020204" pitchFamily="34" charset="0"/>
                </a:rPr>
                <a:t>903-565-5919  |  AcademicScheduling@uttyler.edu </a:t>
              </a:r>
            </a:p>
            <a:p>
              <a:endParaRPr lang="en-US" sz="1200" dirty="0">
                <a:solidFill>
                  <a:schemeClr val="accent1">
                    <a:lumMod val="50000"/>
                  </a:schemeClr>
                </a:solidFill>
                <a:latin typeface="+mj-lt"/>
                <a:cs typeface="Albany WT" panose="020B0604020202020204" pitchFamily="34" charset="0"/>
              </a:endParaRPr>
            </a:p>
          </p:txBody>
        </p:sp>
      </p:grpSp>
    </p:spTree>
    <p:extLst>
      <p:ext uri="{BB962C8B-B14F-4D97-AF65-F5344CB8AC3E}">
        <p14:creationId xmlns:p14="http://schemas.microsoft.com/office/powerpoint/2010/main" val="3872863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837853" y="77119"/>
            <a:ext cx="7472124" cy="650528"/>
            <a:chOff x="4837853" y="77119"/>
            <a:chExt cx="7472124" cy="650528"/>
          </a:xfrm>
        </p:grpSpPr>
        <p:sp>
          <p:nvSpPr>
            <p:cNvPr id="2" name="Rectangle 1"/>
            <p:cNvSpPr/>
            <p:nvPr/>
          </p:nvSpPr>
          <p:spPr>
            <a:xfrm>
              <a:off x="6298203" y="358315"/>
              <a:ext cx="6011774" cy="369332"/>
            </a:xfrm>
            <a:prstGeom prst="rect">
              <a:avLst/>
            </a:prstGeom>
          </p:spPr>
          <p:txBody>
            <a:bodyPr wrap="non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Overview</a:t>
              </a:r>
              <a:r>
                <a:rPr lang="en-US" dirty="0">
                  <a:solidFill>
                    <a:schemeClr val="accent1">
                      <a:lumMod val="50000"/>
                    </a:schemeClr>
                  </a:solidFill>
                  <a:latin typeface="Segoe UI Light" panose="020B0502040204020203" pitchFamily="34" charset="0"/>
                  <a:cs typeface="Albany WT" panose="020B0604020202020204" pitchFamily="34" charset="0"/>
                </a:rPr>
                <a:t> </a:t>
              </a:r>
              <a:r>
                <a:rPr lang="en-US" dirty="0">
                  <a:solidFill>
                    <a:schemeClr val="accent1">
                      <a:lumMod val="40000"/>
                      <a:lumOff val="60000"/>
                    </a:schemeClr>
                  </a:solidFill>
                  <a:latin typeface="Segoe UI Light" panose="020B0502040204020203" pitchFamily="34" charset="0"/>
                  <a:cs typeface="Albany WT" panose="020B0604020202020204" pitchFamily="34" charset="0"/>
                </a:rPr>
                <a:t>| </a:t>
              </a:r>
              <a:r>
                <a:rPr lang="en-US" dirty="0">
                  <a:solidFill>
                    <a:schemeClr val="accent1">
                      <a:lumMod val="50000"/>
                    </a:schemeClr>
                  </a:solidFill>
                  <a:latin typeface="Segoe UI Light" panose="020B0502040204020203" pitchFamily="34" charset="0"/>
                  <a:cs typeface="Albany WT" panose="020B0604020202020204" pitchFamily="34" charset="0"/>
                </a:rPr>
                <a:t>{Reminders}</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Scheduling Timeline | Terminology</a:t>
              </a:r>
              <a:endParaRPr lang="en-US" dirty="0">
                <a:solidFill>
                  <a:schemeClr val="accent1">
                    <a:lumMod val="40000"/>
                    <a:lumOff val="60000"/>
                  </a:schemeClr>
                </a:solidFill>
              </a:endParaRPr>
            </a:p>
          </p:txBody>
        </p:sp>
        <p:sp>
          <p:nvSpPr>
            <p:cNvPr id="8" name="Rectangle 7"/>
            <p:cNvSpPr/>
            <p:nvPr/>
          </p:nvSpPr>
          <p:spPr>
            <a:xfrm>
              <a:off x="4837853" y="77119"/>
              <a:ext cx="7354147" cy="369332"/>
            </a:xfrm>
            <a:prstGeom prst="rect">
              <a:avLst/>
            </a:prstGeom>
          </p:spPr>
          <p:txBody>
            <a:bodyPr wrap="square">
              <a:spAutoFit/>
            </a:bodyPr>
            <a:lstStyle/>
            <a:p>
              <a:r>
                <a:rPr lang="en-US" b="1" dirty="0">
                  <a:solidFill>
                    <a:schemeClr val="accent1">
                      <a:lumMod val="50000"/>
                    </a:schemeClr>
                  </a:solidFill>
                </a:rPr>
                <a:t>1. Introduction  </a:t>
              </a:r>
              <a:r>
                <a:rPr lang="en-US" b="1" dirty="0">
                  <a:solidFill>
                    <a:schemeClr val="accent1">
                      <a:lumMod val="40000"/>
                      <a:lumOff val="60000"/>
                    </a:schemeClr>
                  </a:solidFill>
                </a:rPr>
                <a:t>2. Your First Class  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grpSp>
        <p:nvGrpSpPr>
          <p:cNvPr id="10" name="Group 9"/>
          <p:cNvGrpSpPr/>
          <p:nvPr/>
        </p:nvGrpSpPr>
        <p:grpSpPr>
          <a:xfrm>
            <a:off x="-696686" y="1147617"/>
            <a:ext cx="13643429" cy="4815033"/>
            <a:chOff x="4899140" y="1009296"/>
            <a:chExt cx="13323002" cy="4815033"/>
          </a:xfrm>
        </p:grpSpPr>
        <p:sp>
          <p:nvSpPr>
            <p:cNvPr id="11" name="Rounded Rectangle 10"/>
            <p:cNvSpPr/>
            <p:nvPr/>
          </p:nvSpPr>
          <p:spPr>
            <a:xfrm>
              <a:off x="4899140" y="1009296"/>
              <a:ext cx="13323002" cy="4815033"/>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818269" y="1166154"/>
              <a:ext cx="11010041" cy="3416320"/>
            </a:xfrm>
            <a:prstGeom prst="rect">
              <a:avLst/>
            </a:prstGeom>
            <a:noFill/>
          </p:spPr>
          <p:txBody>
            <a:bodyPr wrap="square" rtlCol="0">
              <a:spAutoFit/>
            </a:bodyPr>
            <a:lstStyle/>
            <a:p>
              <a:pPr marL="171450" indent="-171450">
                <a:buFont typeface="Arial" panose="020B0604020202020204" pitchFamily="34" charset="0"/>
                <a:buChar char="•"/>
              </a:pPr>
              <a:r>
                <a:rPr lang="en-US" dirty="0">
                  <a:solidFill>
                    <a:schemeClr val="accent1">
                      <a:lumMod val="50000"/>
                    </a:schemeClr>
                  </a:solidFill>
                  <a:latin typeface="+mj-lt"/>
                  <a:cs typeface="Albany WT" panose="020B0604020202020204" pitchFamily="34" charset="0"/>
                </a:rPr>
                <a:t>Large 100+ Capacity Courses: These will need to be the first courses you enter in PeopleSoft, as they are then scheduled into rooms in Astra by Maggie Sorrell in the Registrar’s Office. You will then follow that with your 50-99 capacity courses. Courses with enrollment set at 50-99 will still be scheduled into rooms in Astra by Departmental Admins.</a:t>
              </a:r>
            </a:p>
            <a:p>
              <a:endParaRPr lang="en-US" dirty="0">
                <a:solidFill>
                  <a:schemeClr val="accent1">
                    <a:lumMod val="50000"/>
                  </a:schemeClr>
                </a:solidFill>
                <a:latin typeface="+mj-lt"/>
                <a:cs typeface="Albany WT" panose="020B0604020202020204" pitchFamily="34" charset="0"/>
              </a:endParaRPr>
            </a:p>
            <a:p>
              <a:pPr marL="171450" indent="-171450">
                <a:buFont typeface="Arial" panose="020B0604020202020204" pitchFamily="34" charset="0"/>
                <a:buChar char="•"/>
              </a:pPr>
              <a:r>
                <a:rPr lang="en-US" dirty="0">
                  <a:solidFill>
                    <a:schemeClr val="accent1">
                      <a:lumMod val="50000"/>
                    </a:schemeClr>
                  </a:solidFill>
                  <a:latin typeface="+mj-lt"/>
                  <a:cs typeface="Albany WT" panose="020B0604020202020204" pitchFamily="34" charset="0"/>
                </a:rPr>
                <a:t>Requested Room Capacity Reminder: Please enter a true requested number rather than leaving this at the default. </a:t>
              </a:r>
            </a:p>
            <a:p>
              <a:pPr marL="171450" indent="-171450">
                <a:buFont typeface="Arial" panose="020B0604020202020204" pitchFamily="34" charset="0"/>
                <a:buChar char="•"/>
              </a:pPr>
              <a:endParaRPr lang="en-US" dirty="0">
                <a:solidFill>
                  <a:schemeClr val="accent1">
                    <a:lumMod val="50000"/>
                  </a:schemeClr>
                </a:solidFill>
                <a:latin typeface="+mj-lt"/>
                <a:cs typeface="Albany WT" panose="020B0604020202020204" pitchFamily="34" charset="0"/>
              </a:endParaRPr>
            </a:p>
            <a:p>
              <a:pPr marL="171450" indent="-171450">
                <a:buFont typeface="Arial" panose="020B0604020202020204" pitchFamily="34" charset="0"/>
                <a:buChar char="•"/>
              </a:pPr>
              <a:r>
                <a:rPr lang="en-US" dirty="0">
                  <a:solidFill>
                    <a:schemeClr val="accent1">
                      <a:lumMod val="50000"/>
                    </a:schemeClr>
                  </a:solidFill>
                  <a:latin typeface="+mj-lt"/>
                  <a:cs typeface="Albany WT" panose="020B0604020202020204" pitchFamily="34" charset="0"/>
                </a:rPr>
                <a:t>Instructions are included on how to apply Class Attributes for courses that may need designations such as Hybrid, Service-Learning Designation, BAAS, College for UNIV sections, or Supplemental Instruction. </a:t>
              </a:r>
            </a:p>
            <a:p>
              <a:endParaRPr lang="en-US" dirty="0">
                <a:solidFill>
                  <a:schemeClr val="accent1">
                    <a:lumMod val="50000"/>
                  </a:schemeClr>
                </a:solidFill>
                <a:latin typeface="+mj-lt"/>
                <a:cs typeface="Albany WT" panose="020B0604020202020204" pitchFamily="34" charset="0"/>
              </a:endParaRPr>
            </a:p>
            <a:p>
              <a:pPr marL="171450" indent="-171450">
                <a:buFont typeface="Arial" panose="020B0604020202020204" pitchFamily="34" charset="0"/>
                <a:buChar char="•"/>
              </a:pPr>
              <a:r>
                <a:rPr lang="en-US" dirty="0">
                  <a:solidFill>
                    <a:schemeClr val="accent1">
                      <a:lumMod val="50000"/>
                    </a:schemeClr>
                  </a:solidFill>
                  <a:latin typeface="+mj-lt"/>
                  <a:cs typeface="Albany WT" panose="020B0604020202020204" pitchFamily="34" charset="0"/>
                </a:rPr>
                <a:t>Changing a section number in PeopleSoft does NOT change the number in Canvas. Contact Scott Dillingham to update section numbers in Canvas so that students can still access the course</a:t>
              </a:r>
            </a:p>
          </p:txBody>
        </p:sp>
      </p:grpSp>
      <p:sp>
        <p:nvSpPr>
          <p:cNvPr id="14" name="TextBox 13"/>
          <p:cNvSpPr txBox="1"/>
          <p:nvPr/>
        </p:nvSpPr>
        <p:spPr>
          <a:xfrm>
            <a:off x="244549" y="605666"/>
            <a:ext cx="1415452" cy="40011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Reminders</a:t>
            </a:r>
          </a:p>
        </p:txBody>
      </p:sp>
      <p:sp>
        <p:nvSpPr>
          <p:cNvPr id="5" name="Slide Number Placeholder 4"/>
          <p:cNvSpPr>
            <a:spLocks noGrp="1"/>
          </p:cNvSpPr>
          <p:nvPr>
            <p:ph type="sldNum" sz="quarter" idx="12"/>
          </p:nvPr>
        </p:nvSpPr>
        <p:spPr/>
        <p:txBody>
          <a:bodyPr/>
          <a:lstStyle/>
          <a:p>
            <a:fld id="{238630EC-33FC-4FC7-B8AE-D2B68DB04DEE}" type="slidenum">
              <a:rPr lang="en-US" smtClean="0"/>
              <a:t>5</a:t>
            </a:fld>
            <a:endParaRPr lang="en-US" dirty="0"/>
          </a:p>
        </p:txBody>
      </p:sp>
    </p:spTree>
    <p:extLst>
      <p:ext uri="{BB962C8B-B14F-4D97-AF65-F5344CB8AC3E}">
        <p14:creationId xmlns:p14="http://schemas.microsoft.com/office/powerpoint/2010/main" val="3137938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837853" y="77119"/>
            <a:ext cx="7472124" cy="650528"/>
            <a:chOff x="4837853" y="77119"/>
            <a:chExt cx="7472124" cy="650528"/>
          </a:xfrm>
        </p:grpSpPr>
        <p:sp>
          <p:nvSpPr>
            <p:cNvPr id="2" name="Rectangle 1"/>
            <p:cNvSpPr/>
            <p:nvPr/>
          </p:nvSpPr>
          <p:spPr>
            <a:xfrm>
              <a:off x="6298203" y="358315"/>
              <a:ext cx="6011774" cy="369332"/>
            </a:xfrm>
            <a:prstGeom prst="rect">
              <a:avLst/>
            </a:prstGeom>
          </p:spPr>
          <p:txBody>
            <a:bodyPr wrap="non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Overview</a:t>
              </a:r>
              <a:r>
                <a:rPr lang="en-US" dirty="0">
                  <a:solidFill>
                    <a:schemeClr val="accent1">
                      <a:lumMod val="50000"/>
                    </a:schemeClr>
                  </a:solidFill>
                  <a:latin typeface="Segoe UI Light" panose="020B0502040204020203" pitchFamily="34" charset="0"/>
                  <a:cs typeface="Albany WT" panose="020B0604020202020204" pitchFamily="34" charset="0"/>
                </a:rPr>
                <a:t> </a:t>
              </a:r>
              <a:r>
                <a:rPr lang="en-US" dirty="0">
                  <a:solidFill>
                    <a:schemeClr val="accent1">
                      <a:lumMod val="40000"/>
                      <a:lumOff val="60000"/>
                    </a:schemeClr>
                  </a:solidFill>
                  <a:latin typeface="Segoe UI Light" panose="020B0502040204020203" pitchFamily="34" charset="0"/>
                  <a:cs typeface="Albany WT" panose="020B0604020202020204" pitchFamily="34" charset="0"/>
                </a:rPr>
                <a:t>| </a:t>
              </a:r>
              <a:r>
                <a:rPr lang="en-US" dirty="0">
                  <a:solidFill>
                    <a:schemeClr val="accent1">
                      <a:lumMod val="50000"/>
                    </a:schemeClr>
                  </a:solidFill>
                  <a:latin typeface="Segoe UI Light" panose="020B0502040204020203" pitchFamily="34" charset="0"/>
                  <a:cs typeface="Albany WT" panose="020B0604020202020204" pitchFamily="34" charset="0"/>
                </a:rPr>
                <a:t>{Reminders}</a:t>
              </a:r>
              <a:r>
                <a:rPr lang="en-US" dirty="0">
                  <a:solidFill>
                    <a:schemeClr val="accent1">
                      <a:lumMod val="40000"/>
                      <a:lumOff val="60000"/>
                    </a:schemeClr>
                  </a:solidFill>
                  <a:latin typeface="Segoe UI Light" panose="020B0502040204020203" pitchFamily="34" charset="0"/>
                  <a:cs typeface="Albany WT" panose="020B0604020202020204" pitchFamily="34" charset="0"/>
                </a:rPr>
                <a:t> | Scheduling Timeline | Terminology</a:t>
              </a:r>
              <a:endParaRPr lang="en-US" dirty="0">
                <a:solidFill>
                  <a:schemeClr val="accent1">
                    <a:lumMod val="40000"/>
                    <a:lumOff val="60000"/>
                  </a:schemeClr>
                </a:solidFill>
              </a:endParaRPr>
            </a:p>
          </p:txBody>
        </p:sp>
        <p:sp>
          <p:nvSpPr>
            <p:cNvPr id="8" name="Rectangle 7"/>
            <p:cNvSpPr/>
            <p:nvPr/>
          </p:nvSpPr>
          <p:spPr>
            <a:xfrm>
              <a:off x="4837853" y="77119"/>
              <a:ext cx="7354147" cy="369332"/>
            </a:xfrm>
            <a:prstGeom prst="rect">
              <a:avLst/>
            </a:prstGeom>
          </p:spPr>
          <p:txBody>
            <a:bodyPr wrap="square">
              <a:spAutoFit/>
            </a:bodyPr>
            <a:lstStyle/>
            <a:p>
              <a:r>
                <a:rPr lang="en-US" b="1" dirty="0">
                  <a:solidFill>
                    <a:schemeClr val="accent1">
                      <a:lumMod val="50000"/>
                    </a:schemeClr>
                  </a:solidFill>
                </a:rPr>
                <a:t>1. Introduction  </a:t>
              </a:r>
              <a:r>
                <a:rPr lang="en-US" b="1" dirty="0">
                  <a:solidFill>
                    <a:schemeClr val="accent1">
                      <a:lumMod val="40000"/>
                      <a:lumOff val="60000"/>
                    </a:schemeClr>
                  </a:solidFill>
                </a:rPr>
                <a:t>2. Your First Class  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grpSp>
        <p:nvGrpSpPr>
          <p:cNvPr id="10" name="Group 9"/>
          <p:cNvGrpSpPr/>
          <p:nvPr/>
        </p:nvGrpSpPr>
        <p:grpSpPr>
          <a:xfrm>
            <a:off x="-725715" y="1027609"/>
            <a:ext cx="13643429" cy="5416868"/>
            <a:chOff x="4899140" y="905222"/>
            <a:chExt cx="13323002" cy="5678995"/>
          </a:xfrm>
        </p:grpSpPr>
        <p:sp>
          <p:nvSpPr>
            <p:cNvPr id="11" name="Rounded Rectangle 10"/>
            <p:cNvSpPr/>
            <p:nvPr/>
          </p:nvSpPr>
          <p:spPr>
            <a:xfrm>
              <a:off x="4899140" y="1009294"/>
              <a:ext cx="13323002" cy="5310091"/>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818269" y="905222"/>
              <a:ext cx="11010041" cy="5678995"/>
            </a:xfrm>
            <a:prstGeom prst="rect">
              <a:avLst/>
            </a:prstGeom>
            <a:noFill/>
          </p:spPr>
          <p:txBody>
            <a:bodyPr wrap="square" rtlCol="0">
              <a:spAutoFit/>
            </a:bodyPr>
            <a:lstStyle/>
            <a:p>
              <a:endParaRPr lang="en-US" sz="1600" dirty="0">
                <a:solidFill>
                  <a:schemeClr val="accent1">
                    <a:lumMod val="50000"/>
                  </a:schemeClr>
                </a:solidFill>
                <a:latin typeface="+mj-lt"/>
                <a:cs typeface="Albany WT" panose="020B0604020202020204" pitchFamily="34" charset="0"/>
              </a:endParaRPr>
            </a:p>
            <a:p>
              <a:pPr marL="171450" indent="-171450">
                <a:buFont typeface="Arial" panose="020B0604020202020204" pitchFamily="34" charset="0"/>
                <a:buChar char="•"/>
              </a:pPr>
              <a:r>
                <a:rPr lang="en-US" u="sng" dirty="0">
                  <a:solidFill>
                    <a:schemeClr val="accent1">
                      <a:lumMod val="50000"/>
                    </a:schemeClr>
                  </a:solidFill>
                  <a:latin typeface="+mj-lt"/>
                  <a:cs typeface="Albany WT" panose="020B0604020202020204" pitchFamily="34" charset="0"/>
                </a:rPr>
                <a:t>Request for Scheduling Exception Reminder: Classes must meet during standard meeting pattern times. Requests to schedule sections during non-standard meeting pattern times must be approved by the Department Chair, Dean, and Academic Affairs (the Provost). This process will be done through a chain of emails.</a:t>
              </a:r>
            </a:p>
            <a:p>
              <a:pPr marL="171450" indent="-171450">
                <a:buFont typeface="Arial" panose="020B0604020202020204" pitchFamily="34" charset="0"/>
                <a:buChar char="•"/>
              </a:pPr>
              <a:endParaRPr lang="en-US" dirty="0">
                <a:solidFill>
                  <a:schemeClr val="accent1">
                    <a:lumMod val="50000"/>
                  </a:schemeClr>
                </a:solidFill>
                <a:latin typeface="+mj-lt"/>
                <a:cs typeface="Albany WT" panose="020B0604020202020204" pitchFamily="34" charset="0"/>
              </a:endParaRPr>
            </a:p>
            <a:p>
              <a:pPr marL="171450" indent="-171450">
                <a:buFont typeface="Arial" panose="020B0604020202020204" pitchFamily="34" charset="0"/>
                <a:buChar char="•"/>
              </a:pPr>
              <a:r>
                <a:rPr lang="en-US" dirty="0">
                  <a:solidFill>
                    <a:schemeClr val="accent1">
                      <a:lumMod val="50000"/>
                    </a:schemeClr>
                  </a:solidFill>
                  <a:latin typeface="+mj-lt"/>
                  <a:cs typeface="Albany WT" panose="020B0604020202020204" pitchFamily="34" charset="0"/>
                </a:rPr>
                <a:t>Instruction Mode: For State Reporting purposes, choose 1 Face-to-Face, 2 for Full Distance Learning, 4 for Zoom, or 6 for Hybrid instead of leaving the default of P (In-Person). Instruction mode should never be left as "P."</a:t>
              </a:r>
            </a:p>
            <a:p>
              <a:endParaRPr lang="en-US" dirty="0">
                <a:solidFill>
                  <a:schemeClr val="accent1">
                    <a:lumMod val="50000"/>
                  </a:schemeClr>
                </a:solidFill>
                <a:latin typeface="+mj-lt"/>
                <a:cs typeface="Albany WT" panose="020B0604020202020204" pitchFamily="34" charset="0"/>
              </a:endParaRPr>
            </a:p>
            <a:p>
              <a:pPr marL="171450" indent="-171450">
                <a:buFont typeface="Arial" panose="020B0604020202020204" pitchFamily="34" charset="0"/>
                <a:buChar char="•"/>
              </a:pPr>
              <a:r>
                <a:rPr lang="en-US" dirty="0">
                  <a:solidFill>
                    <a:schemeClr val="accent1">
                      <a:lumMod val="50000"/>
                    </a:schemeClr>
                  </a:solidFill>
                  <a:latin typeface="+mj-lt"/>
                  <a:cs typeface="Albany WT" panose="020B0604020202020204" pitchFamily="34" charset="0"/>
                </a:rPr>
                <a:t>Load Factor field: Instructions on the Workload tab including multiple instructors for Meeting Patterns and information on percentages for Hybrids will be provided.</a:t>
              </a:r>
            </a:p>
            <a:p>
              <a:endParaRPr lang="en-US" dirty="0">
                <a:solidFill>
                  <a:schemeClr val="accent1">
                    <a:lumMod val="50000"/>
                  </a:schemeClr>
                </a:solidFill>
                <a:latin typeface="+mj-lt"/>
                <a:cs typeface="Albany WT" panose="020B0604020202020204" pitchFamily="34" charset="0"/>
              </a:endParaRPr>
            </a:p>
            <a:p>
              <a:pPr marL="171450" indent="-171450">
                <a:buFont typeface="Arial" panose="020B0604020202020204" pitchFamily="34" charset="0"/>
                <a:buChar char="•"/>
              </a:pPr>
              <a:r>
                <a:rPr lang="en-US" dirty="0">
                  <a:solidFill>
                    <a:schemeClr val="accent1">
                      <a:lumMod val="50000"/>
                    </a:schemeClr>
                  </a:solidFill>
                  <a:latin typeface="+mj-lt"/>
                  <a:cs typeface="Albany WT" panose="020B0604020202020204" pitchFamily="34" charset="0"/>
                </a:rPr>
                <a:t>UNIV Prefix: Please remember to change the Academic Organization to your department when using the UNIV Prefix and add the College Course Attribute. </a:t>
              </a:r>
            </a:p>
            <a:p>
              <a:pPr marL="171450" indent="-171450">
                <a:buFont typeface="Arial" panose="020B0604020202020204" pitchFamily="34" charset="0"/>
                <a:buChar char="•"/>
              </a:pPr>
              <a:endParaRPr lang="en-US" dirty="0">
                <a:solidFill>
                  <a:schemeClr val="accent1">
                    <a:lumMod val="50000"/>
                  </a:schemeClr>
                </a:solidFill>
                <a:latin typeface="+mj-lt"/>
                <a:cs typeface="Albany WT" panose="020B0604020202020204" pitchFamily="34" charset="0"/>
              </a:endParaRPr>
            </a:p>
            <a:p>
              <a:pPr marL="171450" indent="-171450">
                <a:buFont typeface="Arial" panose="020B0604020202020204" pitchFamily="34" charset="0"/>
                <a:buChar char="•"/>
              </a:pPr>
              <a:r>
                <a:rPr lang="en-US" dirty="0">
                  <a:solidFill>
                    <a:schemeClr val="accent1">
                      <a:lumMod val="50000"/>
                    </a:schemeClr>
                  </a:solidFill>
                  <a:latin typeface="+mj-lt"/>
                  <a:cs typeface="Albany WT" panose="020B0604020202020204" pitchFamily="34" charset="0"/>
                </a:rPr>
                <a:t>New Common Meeting Time: Started in Spring 2018, the Provost declared Thursdays from 12:30PM to 1:50PM to be a “Common Meeting Time,” during which time no classes should be scheduled. Make sure that when you are scheduling a section that it does not fall within this time. </a:t>
              </a:r>
            </a:p>
            <a:p>
              <a:endParaRPr lang="en-US" dirty="0">
                <a:solidFill>
                  <a:schemeClr val="accent1">
                    <a:lumMod val="50000"/>
                  </a:schemeClr>
                </a:solidFill>
                <a:latin typeface="+mj-lt"/>
                <a:cs typeface="Albany WT" panose="020B0604020202020204" pitchFamily="34" charset="0"/>
              </a:endParaRPr>
            </a:p>
            <a:p>
              <a:endParaRPr lang="en-US" sz="1200" dirty="0">
                <a:solidFill>
                  <a:schemeClr val="accent1">
                    <a:lumMod val="50000"/>
                  </a:schemeClr>
                </a:solidFill>
                <a:latin typeface="+mj-lt"/>
                <a:cs typeface="Albany WT" panose="020B0604020202020204" pitchFamily="34" charset="0"/>
              </a:endParaRPr>
            </a:p>
            <a:p>
              <a:r>
                <a:rPr lang="en-US" sz="1200" dirty="0">
                  <a:solidFill>
                    <a:schemeClr val="accent1">
                      <a:lumMod val="50000"/>
                    </a:schemeClr>
                  </a:solidFill>
                  <a:latin typeface="+mj-lt"/>
                  <a:cs typeface="Albany WT" panose="020B0604020202020204" pitchFamily="34" charset="0"/>
                </a:rPr>
                <a:t> </a:t>
              </a:r>
            </a:p>
          </p:txBody>
        </p:sp>
      </p:grpSp>
      <p:sp>
        <p:nvSpPr>
          <p:cNvPr id="13" name="TextBox 12"/>
          <p:cNvSpPr txBox="1"/>
          <p:nvPr/>
        </p:nvSpPr>
        <p:spPr>
          <a:xfrm>
            <a:off x="244549" y="605666"/>
            <a:ext cx="1415452" cy="40011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Reminders</a:t>
            </a:r>
          </a:p>
        </p:txBody>
      </p:sp>
      <p:sp>
        <p:nvSpPr>
          <p:cNvPr id="4" name="Slide Number Placeholder 3"/>
          <p:cNvSpPr>
            <a:spLocks noGrp="1"/>
          </p:cNvSpPr>
          <p:nvPr>
            <p:ph type="sldNum" sz="quarter" idx="12"/>
          </p:nvPr>
        </p:nvSpPr>
        <p:spPr/>
        <p:txBody>
          <a:bodyPr/>
          <a:lstStyle/>
          <a:p>
            <a:fld id="{238630EC-33FC-4FC7-B8AE-D2B68DB04DEE}" type="slidenum">
              <a:rPr lang="en-US" smtClean="0"/>
              <a:t>6</a:t>
            </a:fld>
            <a:endParaRPr lang="en-US" dirty="0"/>
          </a:p>
        </p:txBody>
      </p:sp>
    </p:spTree>
    <p:extLst>
      <p:ext uri="{BB962C8B-B14F-4D97-AF65-F5344CB8AC3E}">
        <p14:creationId xmlns:p14="http://schemas.microsoft.com/office/powerpoint/2010/main" val="762426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Group 2"/>
          <p:cNvGrpSpPr/>
          <p:nvPr/>
        </p:nvGrpSpPr>
        <p:grpSpPr>
          <a:xfrm>
            <a:off x="4837853" y="77119"/>
            <a:ext cx="7473938" cy="650528"/>
            <a:chOff x="4837853" y="77119"/>
            <a:chExt cx="7473938" cy="650528"/>
          </a:xfrm>
        </p:grpSpPr>
        <p:sp>
          <p:nvSpPr>
            <p:cNvPr id="2" name="Rectangle 1"/>
            <p:cNvSpPr/>
            <p:nvPr/>
          </p:nvSpPr>
          <p:spPr>
            <a:xfrm>
              <a:off x="6300017" y="358315"/>
              <a:ext cx="6011774" cy="369332"/>
            </a:xfrm>
            <a:prstGeom prst="rect">
              <a:avLst/>
            </a:prstGeom>
          </p:spPr>
          <p:txBody>
            <a:bodyPr wrap="non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Overview</a:t>
              </a:r>
              <a:r>
                <a:rPr lang="en-US" dirty="0">
                  <a:solidFill>
                    <a:schemeClr val="accent1">
                      <a:lumMod val="50000"/>
                    </a:schemeClr>
                  </a:solidFill>
                  <a:latin typeface="Segoe UI Light" panose="020B0502040204020203" pitchFamily="34" charset="0"/>
                  <a:cs typeface="Albany WT" panose="020B0604020202020204" pitchFamily="34" charset="0"/>
                </a:rPr>
                <a:t> </a:t>
              </a:r>
              <a:r>
                <a:rPr lang="en-US" dirty="0">
                  <a:solidFill>
                    <a:schemeClr val="accent1">
                      <a:lumMod val="40000"/>
                      <a:lumOff val="60000"/>
                    </a:schemeClr>
                  </a:solidFill>
                  <a:latin typeface="Segoe UI Light" panose="020B0502040204020203" pitchFamily="34" charset="0"/>
                  <a:cs typeface="Albany WT" panose="020B0604020202020204" pitchFamily="34" charset="0"/>
                </a:rPr>
                <a:t>| Reminders | </a:t>
              </a:r>
              <a:r>
                <a:rPr lang="en-US" dirty="0">
                  <a:solidFill>
                    <a:schemeClr val="accent1">
                      <a:lumMod val="50000"/>
                    </a:schemeClr>
                  </a:solidFill>
                  <a:latin typeface="Segoe UI Light" panose="020B0502040204020203" pitchFamily="34" charset="0"/>
                  <a:cs typeface="Albany WT" panose="020B0604020202020204" pitchFamily="34" charset="0"/>
                </a:rPr>
                <a:t>{Scheduling Timeline} </a:t>
              </a:r>
              <a:r>
                <a:rPr lang="en-US" dirty="0">
                  <a:solidFill>
                    <a:schemeClr val="accent1">
                      <a:lumMod val="40000"/>
                      <a:lumOff val="60000"/>
                    </a:schemeClr>
                  </a:solidFill>
                  <a:latin typeface="Segoe UI Light" panose="020B0502040204020203" pitchFamily="34" charset="0"/>
                  <a:cs typeface="Albany WT" panose="020B0604020202020204" pitchFamily="34" charset="0"/>
                </a:rPr>
                <a:t>| Terminology</a:t>
              </a:r>
              <a:endParaRPr lang="en-US" dirty="0">
                <a:solidFill>
                  <a:schemeClr val="accent1">
                    <a:lumMod val="40000"/>
                    <a:lumOff val="60000"/>
                  </a:schemeClr>
                </a:solidFill>
              </a:endParaRPr>
            </a:p>
          </p:txBody>
        </p:sp>
        <p:sp>
          <p:nvSpPr>
            <p:cNvPr id="8" name="Rectangle 7"/>
            <p:cNvSpPr/>
            <p:nvPr/>
          </p:nvSpPr>
          <p:spPr>
            <a:xfrm>
              <a:off x="4837853" y="77119"/>
              <a:ext cx="7354147" cy="369332"/>
            </a:xfrm>
            <a:prstGeom prst="rect">
              <a:avLst/>
            </a:prstGeom>
          </p:spPr>
          <p:txBody>
            <a:bodyPr wrap="square">
              <a:spAutoFit/>
            </a:bodyPr>
            <a:lstStyle/>
            <a:p>
              <a:r>
                <a:rPr lang="en-US" b="1" dirty="0">
                  <a:solidFill>
                    <a:schemeClr val="accent1">
                      <a:lumMod val="50000"/>
                    </a:schemeClr>
                  </a:solidFill>
                </a:rPr>
                <a:t>1. Introduction  </a:t>
              </a:r>
              <a:r>
                <a:rPr lang="en-US" b="1" dirty="0">
                  <a:solidFill>
                    <a:schemeClr val="accent1">
                      <a:lumMod val="40000"/>
                      <a:lumOff val="60000"/>
                    </a:schemeClr>
                  </a:solidFill>
                </a:rPr>
                <a:t>2. Your First Class  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sp>
        <p:nvSpPr>
          <p:cNvPr id="9" name="TextBox 8"/>
          <p:cNvSpPr txBox="1"/>
          <p:nvPr/>
        </p:nvSpPr>
        <p:spPr>
          <a:xfrm>
            <a:off x="244549" y="605666"/>
            <a:ext cx="2590133" cy="40011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Production Schedule</a:t>
            </a:r>
          </a:p>
        </p:txBody>
      </p:sp>
      <p:sp>
        <p:nvSpPr>
          <p:cNvPr id="4" name="Slide Number Placeholder 3"/>
          <p:cNvSpPr>
            <a:spLocks noGrp="1"/>
          </p:cNvSpPr>
          <p:nvPr>
            <p:ph type="sldNum" sz="quarter" idx="12"/>
          </p:nvPr>
        </p:nvSpPr>
        <p:spPr/>
        <p:txBody>
          <a:bodyPr/>
          <a:lstStyle/>
          <a:p>
            <a:fld id="{238630EC-33FC-4FC7-B8AE-D2B68DB04DEE}" type="slidenum">
              <a:rPr lang="en-US" smtClean="0"/>
              <a:t>7</a:t>
            </a:fld>
            <a:endParaRPr lang="en-US" dirty="0"/>
          </a:p>
        </p:txBody>
      </p:sp>
      <p:sp>
        <p:nvSpPr>
          <p:cNvPr id="6" name="Rectangle 1"/>
          <p:cNvSpPr>
            <a:spLocks noChangeArrowheads="1"/>
          </p:cNvSpPr>
          <p:nvPr/>
        </p:nvSpPr>
        <p:spPr bwMode="auto">
          <a:xfrm>
            <a:off x="38528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a:extLst>
              <a:ext uri="{FF2B5EF4-FFF2-40B4-BE49-F238E27FC236}">
                <a16:creationId xmlns:a16="http://schemas.microsoft.com/office/drawing/2014/main" id="{B49093B7-7346-4BE8-B2BB-F8A2B39C3F20}"/>
              </a:ext>
            </a:extLst>
          </p:cNvPr>
          <p:cNvGraphicFramePr>
            <a:graphicFrameLocks noGrp="1"/>
          </p:cNvGraphicFramePr>
          <p:nvPr>
            <p:extLst>
              <p:ext uri="{D42A27DB-BD31-4B8C-83A1-F6EECF244321}">
                <p14:modId xmlns:p14="http://schemas.microsoft.com/office/powerpoint/2010/main" val="169747250"/>
              </p:ext>
            </p:extLst>
          </p:nvPr>
        </p:nvGraphicFramePr>
        <p:xfrm>
          <a:off x="1119116" y="1005776"/>
          <a:ext cx="10602830" cy="5421329"/>
        </p:xfrm>
        <a:graphic>
          <a:graphicData uri="http://schemas.openxmlformats.org/drawingml/2006/table">
            <a:tbl>
              <a:tblPr firstRow="1" firstCol="1" bandRow="1" bandCol="1">
                <a:tableStyleId>{5C22544A-7EE6-4342-B048-85BDC9FD1C3A}</a:tableStyleId>
              </a:tblPr>
              <a:tblGrid>
                <a:gridCol w="6335267">
                  <a:extLst>
                    <a:ext uri="{9D8B030D-6E8A-4147-A177-3AD203B41FA5}">
                      <a16:colId xmlns:a16="http://schemas.microsoft.com/office/drawing/2014/main" val="533925700"/>
                    </a:ext>
                  </a:extLst>
                </a:gridCol>
                <a:gridCol w="4267563">
                  <a:extLst>
                    <a:ext uri="{9D8B030D-6E8A-4147-A177-3AD203B41FA5}">
                      <a16:colId xmlns:a16="http://schemas.microsoft.com/office/drawing/2014/main" val="576138022"/>
                    </a:ext>
                  </a:extLst>
                </a:gridCol>
              </a:tblGrid>
              <a:tr h="224421">
                <a:tc>
                  <a:txBody>
                    <a:bodyPr/>
                    <a:lstStyle/>
                    <a:p>
                      <a:pPr marL="0" marR="0" algn="ctr">
                        <a:spcBef>
                          <a:spcPts val="0"/>
                        </a:spcBef>
                        <a:spcAft>
                          <a:spcPts val="0"/>
                        </a:spcAft>
                      </a:pPr>
                      <a:r>
                        <a:rPr lang="en-US" sz="1600" dirty="0">
                          <a:effectLst/>
                        </a:rPr>
                        <a:t>Production Stage</a:t>
                      </a:r>
                      <a:endParaRPr lang="en-US" sz="1600" dirty="0">
                        <a:effectLst/>
                        <a:latin typeface="Times New Roman" panose="02020603050405020304" pitchFamily="18" charset="0"/>
                        <a:ea typeface="Times New Roman" panose="02020603050405020304" pitchFamily="18" charset="0"/>
                      </a:endParaRPr>
                    </a:p>
                  </a:txBody>
                  <a:tcPr marL="43708" marR="43708" marT="0" marB="0"/>
                </a:tc>
                <a:tc>
                  <a:txBody>
                    <a:bodyPr/>
                    <a:lstStyle/>
                    <a:p>
                      <a:pPr marL="9525" marR="0" algn="ctr">
                        <a:spcBef>
                          <a:spcPts val="0"/>
                        </a:spcBef>
                        <a:spcAft>
                          <a:spcPts val="0"/>
                        </a:spcAft>
                      </a:pPr>
                      <a:r>
                        <a:rPr lang="en-US" sz="1600">
                          <a:effectLst/>
                        </a:rPr>
                        <a:t>Due Date</a:t>
                      </a:r>
                      <a:endParaRPr lang="en-US" sz="1600">
                        <a:effectLst/>
                        <a:latin typeface="Times New Roman" panose="02020603050405020304" pitchFamily="18" charset="0"/>
                        <a:ea typeface="Times New Roman" panose="02020603050405020304" pitchFamily="18" charset="0"/>
                      </a:endParaRPr>
                    </a:p>
                  </a:txBody>
                  <a:tcPr marL="43708" marR="43708" marT="0" marB="0"/>
                </a:tc>
                <a:extLst>
                  <a:ext uri="{0D108BD9-81ED-4DB2-BD59-A6C34878D82A}">
                    <a16:rowId xmlns:a16="http://schemas.microsoft.com/office/drawing/2014/main" val="980935628"/>
                  </a:ext>
                </a:extLst>
              </a:tr>
              <a:tr h="267813">
                <a:tc>
                  <a:txBody>
                    <a:bodyPr/>
                    <a:lstStyle/>
                    <a:p>
                      <a:pPr marL="9525" marR="0">
                        <a:spcBef>
                          <a:spcPts val="0"/>
                        </a:spcBef>
                        <a:spcAft>
                          <a:spcPts val="0"/>
                        </a:spcAft>
                        <a:tabLst>
                          <a:tab pos="457200" algn="l"/>
                        </a:tabLst>
                      </a:pPr>
                      <a:r>
                        <a:rPr lang="en-US" sz="1600" dirty="0">
                          <a:effectLst/>
                        </a:rPr>
                        <a:t>Departments Attend Training for PeopleSoft</a:t>
                      </a:r>
                      <a:endParaRPr lang="en-US" sz="1600" dirty="0">
                        <a:effectLst/>
                        <a:latin typeface="Times New Roman" panose="02020603050405020304" pitchFamily="18" charset="0"/>
                        <a:ea typeface="Times New Roman" panose="02020603050405020304" pitchFamily="18" charset="0"/>
                      </a:endParaRPr>
                    </a:p>
                  </a:txBody>
                  <a:tcPr marL="43708" marR="43708" marT="0" marB="0"/>
                </a:tc>
                <a:tc>
                  <a:txBody>
                    <a:bodyPr/>
                    <a:lstStyle/>
                    <a:p>
                      <a:pPr marL="9525" marR="0" algn="ctr">
                        <a:spcBef>
                          <a:spcPts val="0"/>
                        </a:spcBef>
                        <a:spcAft>
                          <a:spcPts val="0"/>
                        </a:spcAft>
                        <a:tabLst>
                          <a:tab pos="1459230" algn="l"/>
                        </a:tabLst>
                      </a:pPr>
                      <a:r>
                        <a:rPr lang="en-US" sz="1600">
                          <a:effectLst/>
                        </a:rPr>
                        <a:t>Sept 13-14</a:t>
                      </a:r>
                      <a:endParaRPr lang="en-US" sz="1600">
                        <a:effectLst/>
                        <a:latin typeface="Times New Roman" panose="02020603050405020304" pitchFamily="18" charset="0"/>
                        <a:ea typeface="Times New Roman" panose="02020603050405020304" pitchFamily="18" charset="0"/>
                      </a:endParaRPr>
                    </a:p>
                  </a:txBody>
                  <a:tcPr marL="43708" marR="43708" marT="0" marB="0"/>
                </a:tc>
                <a:extLst>
                  <a:ext uri="{0D108BD9-81ED-4DB2-BD59-A6C34878D82A}">
                    <a16:rowId xmlns:a16="http://schemas.microsoft.com/office/drawing/2014/main" val="1782475417"/>
                  </a:ext>
                </a:extLst>
              </a:tr>
              <a:tr h="267813">
                <a:tc>
                  <a:txBody>
                    <a:bodyPr/>
                    <a:lstStyle/>
                    <a:p>
                      <a:pPr marL="9525" marR="0">
                        <a:spcBef>
                          <a:spcPts val="0"/>
                        </a:spcBef>
                        <a:spcAft>
                          <a:spcPts val="0"/>
                        </a:spcAft>
                        <a:tabLst>
                          <a:tab pos="457200" algn="l"/>
                        </a:tabLst>
                      </a:pPr>
                      <a:r>
                        <a:rPr lang="en-US" sz="1600" dirty="0">
                          <a:effectLst/>
                        </a:rPr>
                        <a:t>Departments Enter Courses for Spring and Summer in PeopleSoft</a:t>
                      </a:r>
                      <a:endParaRPr lang="en-US" sz="1600" dirty="0">
                        <a:effectLst/>
                        <a:latin typeface="Times New Roman" panose="02020603050405020304" pitchFamily="18" charset="0"/>
                        <a:ea typeface="Times New Roman" panose="02020603050405020304" pitchFamily="18" charset="0"/>
                      </a:endParaRPr>
                    </a:p>
                  </a:txBody>
                  <a:tcPr marL="43708" marR="43708" marT="0" marB="0"/>
                </a:tc>
                <a:tc>
                  <a:txBody>
                    <a:bodyPr/>
                    <a:lstStyle/>
                    <a:p>
                      <a:pPr marL="9525" marR="0" algn="ctr">
                        <a:spcBef>
                          <a:spcPts val="0"/>
                        </a:spcBef>
                        <a:spcAft>
                          <a:spcPts val="0"/>
                        </a:spcAft>
                      </a:pPr>
                      <a:r>
                        <a:rPr lang="en-US" sz="1600">
                          <a:effectLst/>
                        </a:rPr>
                        <a:t>Sept 15 – Sep 23</a:t>
                      </a:r>
                      <a:endParaRPr lang="en-US" sz="1600">
                        <a:effectLst/>
                        <a:latin typeface="Times New Roman" panose="02020603050405020304" pitchFamily="18" charset="0"/>
                        <a:ea typeface="Times New Roman" panose="02020603050405020304" pitchFamily="18" charset="0"/>
                      </a:endParaRPr>
                    </a:p>
                  </a:txBody>
                  <a:tcPr marL="43708" marR="43708" marT="0" marB="0"/>
                </a:tc>
                <a:extLst>
                  <a:ext uri="{0D108BD9-81ED-4DB2-BD59-A6C34878D82A}">
                    <a16:rowId xmlns:a16="http://schemas.microsoft.com/office/drawing/2014/main" val="4018248802"/>
                  </a:ext>
                </a:extLst>
              </a:tr>
              <a:tr h="267813">
                <a:tc>
                  <a:txBody>
                    <a:bodyPr/>
                    <a:lstStyle/>
                    <a:p>
                      <a:pPr marL="9525" marR="0">
                        <a:spcBef>
                          <a:spcPts val="0"/>
                        </a:spcBef>
                        <a:spcAft>
                          <a:spcPts val="0"/>
                        </a:spcAft>
                        <a:tabLst>
                          <a:tab pos="457200" algn="l"/>
                        </a:tabLst>
                      </a:pPr>
                      <a:r>
                        <a:rPr lang="en-US" sz="1600" dirty="0">
                          <a:effectLst/>
                        </a:rPr>
                        <a:t>Data Entry Error Review and Cleanup in PeopleSoft</a:t>
                      </a:r>
                      <a:endParaRPr lang="en-US" sz="1600" dirty="0">
                        <a:effectLst/>
                        <a:latin typeface="Times New Roman" panose="02020603050405020304" pitchFamily="18" charset="0"/>
                        <a:ea typeface="Times New Roman" panose="02020603050405020304" pitchFamily="18" charset="0"/>
                      </a:endParaRPr>
                    </a:p>
                  </a:txBody>
                  <a:tcPr marL="43708" marR="43708" marT="0" marB="0"/>
                </a:tc>
                <a:tc>
                  <a:txBody>
                    <a:bodyPr/>
                    <a:lstStyle/>
                    <a:p>
                      <a:pPr marL="9525" marR="0" algn="ctr">
                        <a:spcBef>
                          <a:spcPts val="0"/>
                        </a:spcBef>
                        <a:spcAft>
                          <a:spcPts val="0"/>
                        </a:spcAft>
                      </a:pPr>
                      <a:r>
                        <a:rPr lang="en-US" sz="1600" dirty="0">
                          <a:effectLst/>
                        </a:rPr>
                        <a:t>Sept 26 – Sept 30</a:t>
                      </a:r>
                      <a:endParaRPr lang="en-US" sz="1600" dirty="0">
                        <a:effectLst/>
                        <a:latin typeface="Times New Roman" panose="02020603050405020304" pitchFamily="18" charset="0"/>
                        <a:ea typeface="Times New Roman" panose="02020603050405020304" pitchFamily="18" charset="0"/>
                      </a:endParaRPr>
                    </a:p>
                  </a:txBody>
                  <a:tcPr marL="43708" marR="43708" marT="0" marB="0"/>
                </a:tc>
                <a:extLst>
                  <a:ext uri="{0D108BD9-81ED-4DB2-BD59-A6C34878D82A}">
                    <a16:rowId xmlns:a16="http://schemas.microsoft.com/office/drawing/2014/main" val="2891919170"/>
                  </a:ext>
                </a:extLst>
              </a:tr>
              <a:tr h="267813">
                <a:tc>
                  <a:txBody>
                    <a:bodyPr/>
                    <a:lstStyle/>
                    <a:p>
                      <a:pPr marL="9525" marR="0">
                        <a:spcBef>
                          <a:spcPts val="0"/>
                        </a:spcBef>
                        <a:spcAft>
                          <a:spcPts val="0"/>
                        </a:spcAft>
                        <a:tabLst>
                          <a:tab pos="457200" algn="l"/>
                        </a:tabLst>
                      </a:pPr>
                      <a:r>
                        <a:rPr lang="en-US" sz="1600" dirty="0">
                          <a:effectLst/>
                        </a:rPr>
                        <a:t>Spring Data Loaded from PeopleSoft to Astra</a:t>
                      </a:r>
                      <a:endParaRPr lang="en-US" sz="1600" dirty="0">
                        <a:effectLst/>
                        <a:latin typeface="Times New Roman" panose="02020603050405020304" pitchFamily="18" charset="0"/>
                        <a:ea typeface="Times New Roman" panose="02020603050405020304" pitchFamily="18" charset="0"/>
                      </a:endParaRPr>
                    </a:p>
                  </a:txBody>
                  <a:tcPr marL="43708" marR="43708" marT="0" marB="0"/>
                </a:tc>
                <a:tc>
                  <a:txBody>
                    <a:bodyPr/>
                    <a:lstStyle/>
                    <a:p>
                      <a:pPr marL="9525" marR="0" algn="ctr">
                        <a:spcBef>
                          <a:spcPts val="0"/>
                        </a:spcBef>
                        <a:spcAft>
                          <a:spcPts val="0"/>
                        </a:spcAft>
                      </a:pPr>
                      <a:r>
                        <a:rPr lang="en-US" sz="1600" dirty="0">
                          <a:effectLst/>
                        </a:rPr>
                        <a:t>Sept 30</a:t>
                      </a:r>
                      <a:endParaRPr lang="en-US" sz="1600" dirty="0">
                        <a:effectLst/>
                        <a:latin typeface="Times New Roman" panose="02020603050405020304" pitchFamily="18" charset="0"/>
                        <a:ea typeface="Times New Roman" panose="02020603050405020304" pitchFamily="18" charset="0"/>
                      </a:endParaRPr>
                    </a:p>
                  </a:txBody>
                  <a:tcPr marL="43708" marR="43708" marT="0" marB="0"/>
                </a:tc>
                <a:extLst>
                  <a:ext uri="{0D108BD9-81ED-4DB2-BD59-A6C34878D82A}">
                    <a16:rowId xmlns:a16="http://schemas.microsoft.com/office/drawing/2014/main" val="3766437758"/>
                  </a:ext>
                </a:extLst>
              </a:tr>
              <a:tr h="224421">
                <a:tc>
                  <a:txBody>
                    <a:bodyPr/>
                    <a:lstStyle/>
                    <a:p>
                      <a:pPr marL="9525" marR="0">
                        <a:spcBef>
                          <a:spcPts val="0"/>
                        </a:spcBef>
                        <a:spcAft>
                          <a:spcPts val="0"/>
                        </a:spcAft>
                      </a:pPr>
                      <a:r>
                        <a:rPr lang="en-US" sz="1600" dirty="0">
                          <a:effectLst/>
                        </a:rPr>
                        <a:t>Large Capacity Classroom Scheduling </a:t>
                      </a:r>
                      <a:endParaRPr lang="en-US" sz="1600" dirty="0">
                        <a:effectLst/>
                        <a:latin typeface="Times New Roman" panose="02020603050405020304" pitchFamily="18" charset="0"/>
                        <a:ea typeface="Times New Roman" panose="02020603050405020304" pitchFamily="18" charset="0"/>
                      </a:endParaRPr>
                    </a:p>
                  </a:txBody>
                  <a:tcPr marL="43708" marR="43708" marT="0" marB="0"/>
                </a:tc>
                <a:tc>
                  <a:txBody>
                    <a:bodyPr/>
                    <a:lstStyle/>
                    <a:p>
                      <a:pPr marL="9525" marR="0" algn="ctr">
                        <a:spcBef>
                          <a:spcPts val="0"/>
                        </a:spcBef>
                        <a:spcAft>
                          <a:spcPts val="0"/>
                        </a:spcAft>
                      </a:pPr>
                      <a:r>
                        <a:rPr lang="en-US" sz="1600" dirty="0">
                          <a:effectLst/>
                        </a:rPr>
                        <a:t>Oct 3 - 7</a:t>
                      </a:r>
                      <a:endParaRPr lang="en-US" sz="1600" dirty="0">
                        <a:effectLst/>
                        <a:latin typeface="Times New Roman" panose="02020603050405020304" pitchFamily="18" charset="0"/>
                        <a:ea typeface="Times New Roman" panose="02020603050405020304" pitchFamily="18" charset="0"/>
                      </a:endParaRPr>
                    </a:p>
                  </a:txBody>
                  <a:tcPr marL="43708" marR="43708" marT="0" marB="0"/>
                </a:tc>
                <a:extLst>
                  <a:ext uri="{0D108BD9-81ED-4DB2-BD59-A6C34878D82A}">
                    <a16:rowId xmlns:a16="http://schemas.microsoft.com/office/drawing/2014/main" val="916308360"/>
                  </a:ext>
                </a:extLst>
              </a:tr>
              <a:tr h="224421">
                <a:tc>
                  <a:txBody>
                    <a:bodyPr/>
                    <a:lstStyle/>
                    <a:p>
                      <a:pPr marL="9525" marR="0">
                        <a:spcBef>
                          <a:spcPts val="0"/>
                        </a:spcBef>
                        <a:spcAft>
                          <a:spcPts val="0"/>
                        </a:spcAft>
                      </a:pPr>
                      <a:r>
                        <a:rPr lang="en-US" sz="1600">
                          <a:effectLst/>
                        </a:rPr>
                        <a:t>Astra *Restricted Scheduling – Spring Only </a:t>
                      </a:r>
                      <a:endParaRPr lang="en-US" sz="1600">
                        <a:effectLst/>
                        <a:latin typeface="Times New Roman" panose="02020603050405020304" pitchFamily="18" charset="0"/>
                        <a:ea typeface="Times New Roman" panose="02020603050405020304" pitchFamily="18" charset="0"/>
                      </a:endParaRPr>
                    </a:p>
                  </a:txBody>
                  <a:tcPr marL="43708" marR="43708" marT="0" marB="0"/>
                </a:tc>
                <a:tc>
                  <a:txBody>
                    <a:bodyPr/>
                    <a:lstStyle/>
                    <a:p>
                      <a:pPr marL="9525" marR="0" algn="ctr">
                        <a:spcBef>
                          <a:spcPts val="0"/>
                        </a:spcBef>
                        <a:spcAft>
                          <a:spcPts val="0"/>
                        </a:spcAft>
                      </a:pPr>
                      <a:r>
                        <a:rPr lang="en-US" sz="1600" dirty="0">
                          <a:effectLst/>
                        </a:rPr>
                        <a:t>Oct 10 - 14</a:t>
                      </a:r>
                      <a:endParaRPr lang="en-US" sz="1600" dirty="0">
                        <a:effectLst/>
                        <a:latin typeface="Times New Roman" panose="02020603050405020304" pitchFamily="18" charset="0"/>
                        <a:ea typeface="Times New Roman" panose="02020603050405020304" pitchFamily="18" charset="0"/>
                      </a:endParaRPr>
                    </a:p>
                  </a:txBody>
                  <a:tcPr marL="43708" marR="43708" marT="0" marB="0"/>
                </a:tc>
                <a:extLst>
                  <a:ext uri="{0D108BD9-81ED-4DB2-BD59-A6C34878D82A}">
                    <a16:rowId xmlns:a16="http://schemas.microsoft.com/office/drawing/2014/main" val="2756245919"/>
                  </a:ext>
                </a:extLst>
              </a:tr>
              <a:tr h="224421">
                <a:tc>
                  <a:txBody>
                    <a:bodyPr/>
                    <a:lstStyle/>
                    <a:p>
                      <a:pPr marL="9525" marR="0">
                        <a:spcBef>
                          <a:spcPts val="0"/>
                        </a:spcBef>
                        <a:spcAft>
                          <a:spcPts val="0"/>
                        </a:spcAft>
                      </a:pPr>
                      <a:r>
                        <a:rPr lang="en-US" sz="1600">
                          <a:effectLst/>
                        </a:rPr>
                        <a:t>Astra Opens for Scheduling* – Spring Only</a:t>
                      </a:r>
                      <a:endParaRPr lang="en-US" sz="1600">
                        <a:effectLst/>
                        <a:latin typeface="Times New Roman" panose="02020603050405020304" pitchFamily="18" charset="0"/>
                        <a:ea typeface="Times New Roman" panose="02020603050405020304" pitchFamily="18" charset="0"/>
                      </a:endParaRPr>
                    </a:p>
                  </a:txBody>
                  <a:tcPr marL="43708" marR="43708" marT="0" marB="0"/>
                </a:tc>
                <a:tc>
                  <a:txBody>
                    <a:bodyPr/>
                    <a:lstStyle/>
                    <a:p>
                      <a:pPr marL="9525" marR="0" algn="ctr">
                        <a:spcBef>
                          <a:spcPts val="0"/>
                        </a:spcBef>
                        <a:spcAft>
                          <a:spcPts val="0"/>
                        </a:spcAft>
                      </a:pPr>
                      <a:r>
                        <a:rPr lang="en-US" sz="1600" dirty="0">
                          <a:effectLst/>
                        </a:rPr>
                        <a:t>Oct 17 - 21</a:t>
                      </a:r>
                      <a:endParaRPr lang="en-US" sz="1600" dirty="0">
                        <a:effectLst/>
                        <a:latin typeface="Times New Roman" panose="02020603050405020304" pitchFamily="18" charset="0"/>
                        <a:ea typeface="Times New Roman" panose="02020603050405020304" pitchFamily="18" charset="0"/>
                      </a:endParaRPr>
                    </a:p>
                  </a:txBody>
                  <a:tcPr marL="43708" marR="43708" marT="0" marB="0"/>
                </a:tc>
                <a:extLst>
                  <a:ext uri="{0D108BD9-81ED-4DB2-BD59-A6C34878D82A}">
                    <a16:rowId xmlns:a16="http://schemas.microsoft.com/office/drawing/2014/main" val="1079305818"/>
                  </a:ext>
                </a:extLst>
              </a:tr>
              <a:tr h="267813">
                <a:tc>
                  <a:txBody>
                    <a:bodyPr/>
                    <a:lstStyle/>
                    <a:p>
                      <a:pPr marL="9525" marR="0">
                        <a:spcBef>
                          <a:spcPts val="0"/>
                        </a:spcBef>
                        <a:spcAft>
                          <a:spcPts val="0"/>
                        </a:spcAft>
                      </a:pPr>
                      <a:r>
                        <a:rPr lang="en-US" sz="1600">
                          <a:effectLst/>
                        </a:rPr>
                        <a:t>Departments Scheduling in Astra Closed for Spring Classes</a:t>
                      </a:r>
                      <a:endParaRPr lang="en-US" sz="1600">
                        <a:effectLst/>
                        <a:latin typeface="Times New Roman" panose="02020603050405020304" pitchFamily="18" charset="0"/>
                        <a:ea typeface="Times New Roman" panose="02020603050405020304" pitchFamily="18" charset="0"/>
                      </a:endParaRPr>
                    </a:p>
                  </a:txBody>
                  <a:tcPr marL="43708" marR="43708" marT="0" marB="0"/>
                </a:tc>
                <a:tc>
                  <a:txBody>
                    <a:bodyPr/>
                    <a:lstStyle/>
                    <a:p>
                      <a:pPr marL="9525" marR="0" algn="ctr">
                        <a:spcBef>
                          <a:spcPts val="0"/>
                        </a:spcBef>
                        <a:spcAft>
                          <a:spcPts val="0"/>
                        </a:spcAft>
                      </a:pPr>
                      <a:r>
                        <a:rPr lang="en-US" sz="1600" dirty="0">
                          <a:effectLst/>
                        </a:rPr>
                        <a:t>Oct 21 @ 5:00 PM CST</a:t>
                      </a:r>
                      <a:endParaRPr lang="en-US" sz="1600" dirty="0">
                        <a:effectLst/>
                        <a:latin typeface="Times New Roman" panose="02020603050405020304" pitchFamily="18" charset="0"/>
                        <a:ea typeface="Times New Roman" panose="02020603050405020304" pitchFamily="18" charset="0"/>
                      </a:endParaRPr>
                    </a:p>
                  </a:txBody>
                  <a:tcPr marL="43708" marR="43708" marT="0" marB="0"/>
                </a:tc>
                <a:extLst>
                  <a:ext uri="{0D108BD9-81ED-4DB2-BD59-A6C34878D82A}">
                    <a16:rowId xmlns:a16="http://schemas.microsoft.com/office/drawing/2014/main" val="2267930835"/>
                  </a:ext>
                </a:extLst>
              </a:tr>
              <a:tr h="267813">
                <a:tc>
                  <a:txBody>
                    <a:bodyPr/>
                    <a:lstStyle/>
                    <a:p>
                      <a:pPr marL="9525" marR="0">
                        <a:spcBef>
                          <a:spcPts val="0"/>
                        </a:spcBef>
                        <a:spcAft>
                          <a:spcPts val="0"/>
                        </a:spcAft>
                      </a:pPr>
                      <a:r>
                        <a:rPr lang="en-US" sz="1600">
                          <a:effectLst/>
                        </a:rPr>
                        <a:t>­Deadline for Changes to Existing Spring Classes in PeopleSoft</a:t>
                      </a:r>
                      <a:endParaRPr lang="en-US" sz="1600">
                        <a:effectLst/>
                        <a:latin typeface="Times New Roman" panose="02020603050405020304" pitchFamily="18" charset="0"/>
                        <a:ea typeface="Times New Roman" panose="02020603050405020304" pitchFamily="18" charset="0"/>
                      </a:endParaRPr>
                    </a:p>
                  </a:txBody>
                  <a:tcPr marL="43708" marR="43708" marT="0" marB="0"/>
                </a:tc>
                <a:tc>
                  <a:txBody>
                    <a:bodyPr/>
                    <a:lstStyle/>
                    <a:p>
                      <a:pPr marL="9525" marR="0" algn="ctr">
                        <a:spcBef>
                          <a:spcPts val="0"/>
                        </a:spcBef>
                        <a:spcAft>
                          <a:spcPts val="0"/>
                        </a:spcAft>
                      </a:pPr>
                      <a:r>
                        <a:rPr lang="en-US" sz="1600" dirty="0">
                          <a:effectLst/>
                        </a:rPr>
                        <a:t>Oct 21</a:t>
                      </a:r>
                      <a:endParaRPr lang="en-US" sz="1600" dirty="0">
                        <a:effectLst/>
                        <a:latin typeface="Times New Roman" panose="02020603050405020304" pitchFamily="18" charset="0"/>
                        <a:ea typeface="Times New Roman" panose="02020603050405020304" pitchFamily="18" charset="0"/>
                      </a:endParaRPr>
                    </a:p>
                  </a:txBody>
                  <a:tcPr marL="43708" marR="43708" marT="0" marB="0"/>
                </a:tc>
                <a:extLst>
                  <a:ext uri="{0D108BD9-81ED-4DB2-BD59-A6C34878D82A}">
                    <a16:rowId xmlns:a16="http://schemas.microsoft.com/office/drawing/2014/main" val="2825602630"/>
                  </a:ext>
                </a:extLst>
              </a:tr>
              <a:tr h="273938">
                <a:tc>
                  <a:txBody>
                    <a:bodyPr/>
                    <a:lstStyle/>
                    <a:p>
                      <a:pPr marL="9525" marR="0">
                        <a:spcBef>
                          <a:spcPts val="0"/>
                        </a:spcBef>
                        <a:spcAft>
                          <a:spcPts val="0"/>
                        </a:spcAft>
                        <a:tabLst>
                          <a:tab pos="457200" algn="l"/>
                        </a:tabLst>
                      </a:pPr>
                      <a:r>
                        <a:rPr lang="en-US" sz="1600" dirty="0">
                          <a:effectLst/>
                        </a:rPr>
                        <a:t>Spring SOC available via Class Search to students and staff in PeopleSoft</a:t>
                      </a:r>
                      <a:endParaRPr lang="en-US" sz="1600" dirty="0">
                        <a:effectLst/>
                        <a:latin typeface="Times New Roman" panose="02020603050405020304" pitchFamily="18" charset="0"/>
                        <a:ea typeface="Times New Roman" panose="02020603050405020304" pitchFamily="18" charset="0"/>
                      </a:endParaRPr>
                    </a:p>
                  </a:txBody>
                  <a:tcPr marL="43708" marR="43708" marT="0" marB="0"/>
                </a:tc>
                <a:tc>
                  <a:txBody>
                    <a:bodyPr/>
                    <a:lstStyle/>
                    <a:p>
                      <a:pPr marL="9525" marR="0" algn="ctr">
                        <a:spcBef>
                          <a:spcPts val="0"/>
                        </a:spcBef>
                        <a:spcAft>
                          <a:spcPts val="0"/>
                        </a:spcAft>
                      </a:pPr>
                      <a:r>
                        <a:rPr lang="en-US" sz="1600" dirty="0">
                          <a:effectLst/>
                        </a:rPr>
                        <a:t>Oct 25</a:t>
                      </a:r>
                      <a:endParaRPr lang="en-US" sz="1600" dirty="0">
                        <a:effectLst/>
                        <a:latin typeface="Times New Roman" panose="02020603050405020304" pitchFamily="18" charset="0"/>
                        <a:ea typeface="Times New Roman" panose="02020603050405020304" pitchFamily="18" charset="0"/>
                      </a:endParaRPr>
                    </a:p>
                  </a:txBody>
                  <a:tcPr marL="43708" marR="43708" marT="0" marB="0"/>
                </a:tc>
                <a:extLst>
                  <a:ext uri="{0D108BD9-81ED-4DB2-BD59-A6C34878D82A}">
                    <a16:rowId xmlns:a16="http://schemas.microsoft.com/office/drawing/2014/main" val="37598333"/>
                  </a:ext>
                </a:extLst>
              </a:tr>
              <a:tr h="224421">
                <a:tc>
                  <a:txBody>
                    <a:bodyPr/>
                    <a:lstStyle/>
                    <a:p>
                      <a:pPr marL="9525" marR="0">
                        <a:spcBef>
                          <a:spcPts val="0"/>
                        </a:spcBef>
                        <a:spcAft>
                          <a:spcPts val="0"/>
                        </a:spcAft>
                        <a:tabLst>
                          <a:tab pos="457200" algn="l"/>
                        </a:tabLst>
                      </a:pPr>
                      <a:r>
                        <a:rPr lang="en-US" sz="1600" dirty="0">
                          <a:effectLst/>
                        </a:rPr>
                        <a:t>Registration for Spring Opens</a:t>
                      </a:r>
                      <a:endParaRPr lang="en-US" sz="1600" dirty="0">
                        <a:effectLst/>
                        <a:latin typeface="Times New Roman" panose="02020603050405020304" pitchFamily="18" charset="0"/>
                        <a:ea typeface="Times New Roman" panose="02020603050405020304" pitchFamily="18" charset="0"/>
                      </a:endParaRPr>
                    </a:p>
                  </a:txBody>
                  <a:tcPr marL="43708" marR="43708" marT="0" marB="0"/>
                </a:tc>
                <a:tc>
                  <a:txBody>
                    <a:bodyPr/>
                    <a:lstStyle/>
                    <a:p>
                      <a:pPr marL="9525" marR="0" algn="ctr">
                        <a:spcBef>
                          <a:spcPts val="0"/>
                        </a:spcBef>
                        <a:spcAft>
                          <a:spcPts val="0"/>
                        </a:spcAft>
                      </a:pPr>
                      <a:r>
                        <a:rPr lang="en-US" sz="1600" dirty="0">
                          <a:effectLst/>
                        </a:rPr>
                        <a:t>Nov 1</a:t>
                      </a:r>
                      <a:endParaRPr lang="en-US" sz="1600" dirty="0">
                        <a:effectLst/>
                        <a:latin typeface="Times New Roman" panose="02020603050405020304" pitchFamily="18" charset="0"/>
                        <a:ea typeface="Times New Roman" panose="02020603050405020304" pitchFamily="18" charset="0"/>
                      </a:endParaRPr>
                    </a:p>
                  </a:txBody>
                  <a:tcPr marL="43708" marR="43708" marT="0" marB="0"/>
                </a:tc>
                <a:extLst>
                  <a:ext uri="{0D108BD9-81ED-4DB2-BD59-A6C34878D82A}">
                    <a16:rowId xmlns:a16="http://schemas.microsoft.com/office/drawing/2014/main" val="1842792187"/>
                  </a:ext>
                </a:extLst>
              </a:tr>
              <a:tr h="267813">
                <a:tc>
                  <a:txBody>
                    <a:bodyPr/>
                    <a:lstStyle/>
                    <a:p>
                      <a:pPr marL="9525" marR="0">
                        <a:spcBef>
                          <a:spcPts val="0"/>
                        </a:spcBef>
                        <a:spcAft>
                          <a:spcPts val="0"/>
                        </a:spcAft>
                        <a:tabLst>
                          <a:tab pos="457200" algn="l"/>
                        </a:tabLst>
                      </a:pPr>
                      <a:r>
                        <a:rPr lang="en-US" sz="1600">
                          <a:effectLst/>
                        </a:rPr>
                        <a:t>Departments Finalize Summer Schedule in PeopleSoft</a:t>
                      </a:r>
                      <a:endParaRPr lang="en-US" sz="1600">
                        <a:effectLst/>
                        <a:latin typeface="Times New Roman" panose="02020603050405020304" pitchFamily="18" charset="0"/>
                        <a:ea typeface="Times New Roman" panose="02020603050405020304" pitchFamily="18" charset="0"/>
                      </a:endParaRPr>
                    </a:p>
                  </a:txBody>
                  <a:tcPr marL="43708" marR="43708" marT="0" marB="0"/>
                </a:tc>
                <a:tc>
                  <a:txBody>
                    <a:bodyPr/>
                    <a:lstStyle/>
                    <a:p>
                      <a:pPr marL="9525" marR="0" algn="ctr">
                        <a:spcBef>
                          <a:spcPts val="0"/>
                        </a:spcBef>
                        <a:spcAft>
                          <a:spcPts val="0"/>
                        </a:spcAft>
                      </a:pPr>
                      <a:r>
                        <a:rPr lang="en-US" sz="1600" dirty="0">
                          <a:effectLst/>
                        </a:rPr>
                        <a:t>Completed by Dec 16 @ 5:00 PM CST</a:t>
                      </a:r>
                      <a:endParaRPr lang="en-US" sz="1600" dirty="0">
                        <a:effectLst/>
                        <a:latin typeface="Times New Roman" panose="02020603050405020304" pitchFamily="18" charset="0"/>
                        <a:ea typeface="Times New Roman" panose="02020603050405020304" pitchFamily="18" charset="0"/>
                      </a:endParaRPr>
                    </a:p>
                  </a:txBody>
                  <a:tcPr marL="43708" marR="43708" marT="0" marB="0"/>
                </a:tc>
                <a:extLst>
                  <a:ext uri="{0D108BD9-81ED-4DB2-BD59-A6C34878D82A}">
                    <a16:rowId xmlns:a16="http://schemas.microsoft.com/office/drawing/2014/main" val="2739546417"/>
                  </a:ext>
                </a:extLst>
              </a:tr>
              <a:tr h="224421">
                <a:tc>
                  <a:txBody>
                    <a:bodyPr/>
                    <a:lstStyle/>
                    <a:p>
                      <a:pPr marL="9525" marR="0">
                        <a:spcBef>
                          <a:spcPts val="0"/>
                        </a:spcBef>
                        <a:spcAft>
                          <a:spcPts val="0"/>
                        </a:spcAft>
                      </a:pPr>
                      <a:r>
                        <a:rPr lang="en-US" sz="1600">
                          <a:effectLst/>
                        </a:rPr>
                        <a:t>Data Entry Error Review and Cleanup</a:t>
                      </a:r>
                      <a:endParaRPr lang="en-US" sz="1600">
                        <a:effectLst/>
                        <a:latin typeface="Times New Roman" panose="02020603050405020304" pitchFamily="18" charset="0"/>
                        <a:ea typeface="Times New Roman" panose="02020603050405020304" pitchFamily="18" charset="0"/>
                      </a:endParaRPr>
                    </a:p>
                  </a:txBody>
                  <a:tcPr marL="43708" marR="43708" marT="0" marB="0"/>
                </a:tc>
                <a:tc>
                  <a:txBody>
                    <a:bodyPr/>
                    <a:lstStyle/>
                    <a:p>
                      <a:pPr marL="9525" marR="0" algn="ctr">
                        <a:spcBef>
                          <a:spcPts val="0"/>
                        </a:spcBef>
                        <a:spcAft>
                          <a:spcPts val="0"/>
                        </a:spcAft>
                      </a:pPr>
                      <a:r>
                        <a:rPr lang="en-US" sz="1600" dirty="0">
                          <a:effectLst/>
                        </a:rPr>
                        <a:t>Jan 2 - 6</a:t>
                      </a:r>
                      <a:endParaRPr lang="en-US" sz="1600" dirty="0">
                        <a:effectLst/>
                        <a:latin typeface="Times New Roman" panose="02020603050405020304" pitchFamily="18" charset="0"/>
                        <a:ea typeface="Times New Roman" panose="02020603050405020304" pitchFamily="18" charset="0"/>
                      </a:endParaRPr>
                    </a:p>
                  </a:txBody>
                  <a:tcPr marL="43708" marR="43708" marT="0" marB="0"/>
                </a:tc>
                <a:extLst>
                  <a:ext uri="{0D108BD9-81ED-4DB2-BD59-A6C34878D82A}">
                    <a16:rowId xmlns:a16="http://schemas.microsoft.com/office/drawing/2014/main" val="553185629"/>
                  </a:ext>
                </a:extLst>
              </a:tr>
              <a:tr h="267813">
                <a:tc>
                  <a:txBody>
                    <a:bodyPr/>
                    <a:lstStyle/>
                    <a:p>
                      <a:pPr marL="9525" marR="0">
                        <a:spcBef>
                          <a:spcPts val="0"/>
                        </a:spcBef>
                        <a:spcAft>
                          <a:spcPts val="0"/>
                        </a:spcAft>
                        <a:tabLst>
                          <a:tab pos="457200" algn="l"/>
                        </a:tabLst>
                      </a:pPr>
                      <a:r>
                        <a:rPr lang="en-US" sz="1600">
                          <a:effectLst/>
                        </a:rPr>
                        <a:t>Summer Data Loaded from PeopleSoft to Astra</a:t>
                      </a:r>
                      <a:endParaRPr lang="en-US" sz="1600">
                        <a:effectLst/>
                        <a:latin typeface="Times New Roman" panose="02020603050405020304" pitchFamily="18" charset="0"/>
                        <a:ea typeface="Times New Roman" panose="02020603050405020304" pitchFamily="18" charset="0"/>
                      </a:endParaRPr>
                    </a:p>
                  </a:txBody>
                  <a:tcPr marL="43708" marR="43708" marT="0" marB="0"/>
                </a:tc>
                <a:tc>
                  <a:txBody>
                    <a:bodyPr/>
                    <a:lstStyle/>
                    <a:p>
                      <a:pPr marL="9525" marR="0" algn="ctr">
                        <a:spcBef>
                          <a:spcPts val="0"/>
                        </a:spcBef>
                        <a:spcAft>
                          <a:spcPts val="0"/>
                        </a:spcAft>
                      </a:pPr>
                      <a:r>
                        <a:rPr lang="en-US" sz="1600" dirty="0">
                          <a:effectLst/>
                        </a:rPr>
                        <a:t>Evening Jan 6</a:t>
                      </a:r>
                      <a:endParaRPr lang="en-US" sz="1600" dirty="0">
                        <a:effectLst/>
                        <a:latin typeface="Times New Roman" panose="02020603050405020304" pitchFamily="18" charset="0"/>
                        <a:ea typeface="Times New Roman" panose="02020603050405020304" pitchFamily="18" charset="0"/>
                      </a:endParaRPr>
                    </a:p>
                  </a:txBody>
                  <a:tcPr marL="43708" marR="43708" marT="0" marB="0"/>
                </a:tc>
                <a:extLst>
                  <a:ext uri="{0D108BD9-81ED-4DB2-BD59-A6C34878D82A}">
                    <a16:rowId xmlns:a16="http://schemas.microsoft.com/office/drawing/2014/main" val="908104261"/>
                  </a:ext>
                </a:extLst>
              </a:tr>
              <a:tr h="224421">
                <a:tc>
                  <a:txBody>
                    <a:bodyPr/>
                    <a:lstStyle/>
                    <a:p>
                      <a:pPr marL="9525" marR="0">
                        <a:spcBef>
                          <a:spcPts val="0"/>
                        </a:spcBef>
                        <a:spcAft>
                          <a:spcPts val="0"/>
                        </a:spcAft>
                        <a:tabLst>
                          <a:tab pos="457200" algn="l"/>
                        </a:tabLst>
                      </a:pPr>
                      <a:r>
                        <a:rPr lang="en-US" sz="1600">
                          <a:effectLst/>
                        </a:rPr>
                        <a:t>Astra Region Restricted Scheduling</a:t>
                      </a:r>
                      <a:endParaRPr lang="en-US" sz="1600">
                        <a:effectLst/>
                        <a:latin typeface="Times New Roman" panose="02020603050405020304" pitchFamily="18" charset="0"/>
                        <a:ea typeface="Times New Roman" panose="02020603050405020304" pitchFamily="18" charset="0"/>
                      </a:endParaRPr>
                    </a:p>
                  </a:txBody>
                  <a:tcPr marL="43708" marR="43708" marT="0" marB="0"/>
                </a:tc>
                <a:tc>
                  <a:txBody>
                    <a:bodyPr/>
                    <a:lstStyle/>
                    <a:p>
                      <a:pPr marL="9525" marR="0" algn="ctr">
                        <a:spcBef>
                          <a:spcPts val="0"/>
                        </a:spcBef>
                        <a:spcAft>
                          <a:spcPts val="0"/>
                        </a:spcAft>
                      </a:pPr>
                      <a:r>
                        <a:rPr lang="en-US" sz="1600" dirty="0">
                          <a:effectLst/>
                        </a:rPr>
                        <a:t>Jan 9 - 13</a:t>
                      </a:r>
                      <a:endParaRPr lang="en-US" sz="1600" dirty="0">
                        <a:effectLst/>
                        <a:latin typeface="Times New Roman" panose="02020603050405020304" pitchFamily="18" charset="0"/>
                        <a:ea typeface="Times New Roman" panose="02020603050405020304" pitchFamily="18" charset="0"/>
                      </a:endParaRPr>
                    </a:p>
                  </a:txBody>
                  <a:tcPr marL="43708" marR="43708" marT="0" marB="0"/>
                </a:tc>
                <a:extLst>
                  <a:ext uri="{0D108BD9-81ED-4DB2-BD59-A6C34878D82A}">
                    <a16:rowId xmlns:a16="http://schemas.microsoft.com/office/drawing/2014/main" val="2247164602"/>
                  </a:ext>
                </a:extLst>
              </a:tr>
              <a:tr h="224421">
                <a:tc>
                  <a:txBody>
                    <a:bodyPr/>
                    <a:lstStyle/>
                    <a:p>
                      <a:pPr marL="9525" marR="0">
                        <a:spcBef>
                          <a:spcPts val="0"/>
                        </a:spcBef>
                        <a:spcAft>
                          <a:spcPts val="0"/>
                        </a:spcAft>
                      </a:pPr>
                      <a:r>
                        <a:rPr lang="en-US" sz="1600">
                          <a:effectLst/>
                        </a:rPr>
                        <a:t>Astra Opens for Scheduling – Summer</a:t>
                      </a:r>
                      <a:endParaRPr lang="en-US" sz="1600">
                        <a:effectLst/>
                        <a:latin typeface="Times New Roman" panose="02020603050405020304" pitchFamily="18" charset="0"/>
                        <a:ea typeface="Times New Roman" panose="02020603050405020304" pitchFamily="18" charset="0"/>
                      </a:endParaRPr>
                    </a:p>
                  </a:txBody>
                  <a:tcPr marL="43708" marR="43708" marT="0" marB="0"/>
                </a:tc>
                <a:tc>
                  <a:txBody>
                    <a:bodyPr/>
                    <a:lstStyle/>
                    <a:p>
                      <a:pPr marL="9525" marR="0" algn="ctr">
                        <a:spcBef>
                          <a:spcPts val="0"/>
                        </a:spcBef>
                        <a:spcAft>
                          <a:spcPts val="0"/>
                        </a:spcAft>
                      </a:pPr>
                      <a:r>
                        <a:rPr lang="en-US" sz="1600" dirty="0">
                          <a:effectLst/>
                        </a:rPr>
                        <a:t>Jan 16 - 20</a:t>
                      </a:r>
                      <a:endParaRPr lang="en-US" sz="1600" dirty="0">
                        <a:effectLst/>
                        <a:latin typeface="Times New Roman" panose="02020603050405020304" pitchFamily="18" charset="0"/>
                        <a:ea typeface="Times New Roman" panose="02020603050405020304" pitchFamily="18" charset="0"/>
                      </a:endParaRPr>
                    </a:p>
                  </a:txBody>
                  <a:tcPr marL="43708" marR="43708" marT="0" marB="0"/>
                </a:tc>
                <a:extLst>
                  <a:ext uri="{0D108BD9-81ED-4DB2-BD59-A6C34878D82A}">
                    <a16:rowId xmlns:a16="http://schemas.microsoft.com/office/drawing/2014/main" val="973120548"/>
                  </a:ext>
                </a:extLst>
              </a:tr>
              <a:tr h="267813">
                <a:tc>
                  <a:txBody>
                    <a:bodyPr/>
                    <a:lstStyle/>
                    <a:p>
                      <a:pPr marL="9525" marR="0">
                        <a:spcBef>
                          <a:spcPts val="0"/>
                        </a:spcBef>
                        <a:spcAft>
                          <a:spcPts val="0"/>
                        </a:spcAft>
                      </a:pPr>
                      <a:r>
                        <a:rPr lang="en-US" sz="1600">
                          <a:effectLst/>
                        </a:rPr>
                        <a:t>Departments Scheduling in Astra Closed for Summer Classes</a:t>
                      </a:r>
                      <a:endParaRPr lang="en-US" sz="1600">
                        <a:effectLst/>
                        <a:latin typeface="Times New Roman" panose="02020603050405020304" pitchFamily="18" charset="0"/>
                        <a:ea typeface="Times New Roman" panose="02020603050405020304" pitchFamily="18" charset="0"/>
                      </a:endParaRPr>
                    </a:p>
                  </a:txBody>
                  <a:tcPr marL="43708" marR="43708" marT="0" marB="0"/>
                </a:tc>
                <a:tc>
                  <a:txBody>
                    <a:bodyPr/>
                    <a:lstStyle/>
                    <a:p>
                      <a:pPr marL="9525" marR="0" algn="ctr">
                        <a:spcBef>
                          <a:spcPts val="0"/>
                        </a:spcBef>
                        <a:spcAft>
                          <a:spcPts val="0"/>
                        </a:spcAft>
                      </a:pPr>
                      <a:r>
                        <a:rPr lang="en-US" sz="1600" dirty="0">
                          <a:effectLst/>
                        </a:rPr>
                        <a:t>Jan 20 @ 8:00 AM CST</a:t>
                      </a:r>
                      <a:endParaRPr lang="en-US" sz="1600" dirty="0">
                        <a:effectLst/>
                        <a:latin typeface="Times New Roman" panose="02020603050405020304" pitchFamily="18" charset="0"/>
                        <a:ea typeface="Times New Roman" panose="02020603050405020304" pitchFamily="18" charset="0"/>
                      </a:endParaRPr>
                    </a:p>
                  </a:txBody>
                  <a:tcPr marL="43708" marR="43708" marT="0" marB="0"/>
                </a:tc>
                <a:extLst>
                  <a:ext uri="{0D108BD9-81ED-4DB2-BD59-A6C34878D82A}">
                    <a16:rowId xmlns:a16="http://schemas.microsoft.com/office/drawing/2014/main" val="1834751390"/>
                  </a:ext>
                </a:extLst>
              </a:tr>
              <a:tr h="267813">
                <a:tc>
                  <a:txBody>
                    <a:bodyPr/>
                    <a:lstStyle/>
                    <a:p>
                      <a:pPr marL="9525" marR="0">
                        <a:spcBef>
                          <a:spcPts val="0"/>
                        </a:spcBef>
                        <a:spcAft>
                          <a:spcPts val="0"/>
                        </a:spcAft>
                      </a:pPr>
                      <a:r>
                        <a:rPr lang="en-US" sz="1600">
                          <a:effectLst/>
                        </a:rPr>
                        <a:t>Deadline for Changes to Existing Summer Classes in PeopleSoft</a:t>
                      </a:r>
                      <a:endParaRPr lang="en-US" sz="1600">
                        <a:effectLst/>
                        <a:latin typeface="Times New Roman" panose="02020603050405020304" pitchFamily="18" charset="0"/>
                        <a:ea typeface="Times New Roman" panose="02020603050405020304" pitchFamily="18" charset="0"/>
                      </a:endParaRPr>
                    </a:p>
                  </a:txBody>
                  <a:tcPr marL="43708" marR="43708" marT="0" marB="0"/>
                </a:tc>
                <a:tc>
                  <a:txBody>
                    <a:bodyPr/>
                    <a:lstStyle/>
                    <a:p>
                      <a:pPr marL="9525" marR="0" algn="ctr">
                        <a:spcBef>
                          <a:spcPts val="0"/>
                        </a:spcBef>
                        <a:spcAft>
                          <a:spcPts val="0"/>
                        </a:spcAft>
                      </a:pPr>
                      <a:r>
                        <a:rPr lang="en-US" sz="1600" dirty="0">
                          <a:effectLst/>
                        </a:rPr>
                        <a:t>Jan 20</a:t>
                      </a:r>
                      <a:endParaRPr lang="en-US" sz="1600" dirty="0">
                        <a:effectLst/>
                        <a:latin typeface="Times New Roman" panose="02020603050405020304" pitchFamily="18" charset="0"/>
                        <a:ea typeface="Times New Roman" panose="02020603050405020304" pitchFamily="18" charset="0"/>
                      </a:endParaRPr>
                    </a:p>
                  </a:txBody>
                  <a:tcPr marL="43708" marR="43708" marT="0" marB="0"/>
                </a:tc>
                <a:extLst>
                  <a:ext uri="{0D108BD9-81ED-4DB2-BD59-A6C34878D82A}">
                    <a16:rowId xmlns:a16="http://schemas.microsoft.com/office/drawing/2014/main" val="849353823"/>
                  </a:ext>
                </a:extLst>
              </a:tr>
              <a:tr h="274701">
                <a:tc>
                  <a:txBody>
                    <a:bodyPr/>
                    <a:lstStyle/>
                    <a:p>
                      <a:pPr marL="9525" marR="0">
                        <a:spcBef>
                          <a:spcPts val="0"/>
                        </a:spcBef>
                        <a:spcAft>
                          <a:spcPts val="0"/>
                        </a:spcAft>
                        <a:tabLst>
                          <a:tab pos="457200" algn="l"/>
                        </a:tabLst>
                      </a:pPr>
                      <a:r>
                        <a:rPr lang="en-US" sz="1600" dirty="0">
                          <a:effectLst/>
                        </a:rPr>
                        <a:t>Summer SOC available via Class Search to students and staff in PeopleSoft</a:t>
                      </a:r>
                      <a:endParaRPr lang="en-US" sz="1600" dirty="0">
                        <a:effectLst/>
                        <a:latin typeface="Times New Roman" panose="02020603050405020304" pitchFamily="18" charset="0"/>
                        <a:ea typeface="Times New Roman" panose="02020603050405020304" pitchFamily="18" charset="0"/>
                      </a:endParaRPr>
                    </a:p>
                  </a:txBody>
                  <a:tcPr marL="43708" marR="43708" marT="0" marB="0"/>
                </a:tc>
                <a:tc>
                  <a:txBody>
                    <a:bodyPr/>
                    <a:lstStyle/>
                    <a:p>
                      <a:pPr marL="9525" marR="0" algn="ctr">
                        <a:spcBef>
                          <a:spcPts val="0"/>
                        </a:spcBef>
                        <a:spcAft>
                          <a:spcPts val="0"/>
                        </a:spcAft>
                      </a:pPr>
                      <a:r>
                        <a:rPr lang="en-US" sz="1600" dirty="0">
                          <a:effectLst/>
                        </a:rPr>
                        <a:t>Jan 25</a:t>
                      </a:r>
                      <a:endParaRPr lang="en-US" sz="1600" dirty="0">
                        <a:effectLst/>
                        <a:latin typeface="Times New Roman" panose="02020603050405020304" pitchFamily="18" charset="0"/>
                        <a:ea typeface="Times New Roman" panose="02020603050405020304" pitchFamily="18" charset="0"/>
                      </a:endParaRPr>
                    </a:p>
                  </a:txBody>
                  <a:tcPr marL="43708" marR="43708" marT="0" marB="0"/>
                </a:tc>
                <a:extLst>
                  <a:ext uri="{0D108BD9-81ED-4DB2-BD59-A6C34878D82A}">
                    <a16:rowId xmlns:a16="http://schemas.microsoft.com/office/drawing/2014/main" val="2775486215"/>
                  </a:ext>
                </a:extLst>
              </a:tr>
              <a:tr h="224421">
                <a:tc>
                  <a:txBody>
                    <a:bodyPr/>
                    <a:lstStyle/>
                    <a:p>
                      <a:pPr marL="9525" marR="0">
                        <a:spcBef>
                          <a:spcPts val="0"/>
                        </a:spcBef>
                        <a:spcAft>
                          <a:spcPts val="0"/>
                        </a:spcAft>
                        <a:tabLst>
                          <a:tab pos="457200" algn="l"/>
                        </a:tabLst>
                      </a:pPr>
                      <a:r>
                        <a:rPr lang="en-US" sz="1600">
                          <a:effectLst/>
                        </a:rPr>
                        <a:t>Registration for Summer Opens</a:t>
                      </a:r>
                      <a:endParaRPr lang="en-US" sz="1600">
                        <a:effectLst/>
                        <a:latin typeface="Times New Roman" panose="02020603050405020304" pitchFamily="18" charset="0"/>
                        <a:ea typeface="Times New Roman" panose="02020603050405020304" pitchFamily="18" charset="0"/>
                      </a:endParaRPr>
                    </a:p>
                  </a:txBody>
                  <a:tcPr marL="43708" marR="43708" marT="0" marB="0"/>
                </a:tc>
                <a:tc>
                  <a:txBody>
                    <a:bodyPr/>
                    <a:lstStyle/>
                    <a:p>
                      <a:pPr marL="9525" marR="0" algn="ctr">
                        <a:spcBef>
                          <a:spcPts val="0"/>
                        </a:spcBef>
                        <a:spcAft>
                          <a:spcPts val="0"/>
                        </a:spcAft>
                      </a:pPr>
                      <a:r>
                        <a:rPr lang="en-US" sz="1600" dirty="0">
                          <a:effectLst/>
                        </a:rPr>
                        <a:t>Feb 1</a:t>
                      </a:r>
                      <a:endParaRPr lang="en-US" sz="1600" dirty="0">
                        <a:effectLst/>
                        <a:latin typeface="Times New Roman" panose="02020603050405020304" pitchFamily="18" charset="0"/>
                        <a:ea typeface="Times New Roman" panose="02020603050405020304" pitchFamily="18" charset="0"/>
                      </a:endParaRPr>
                    </a:p>
                  </a:txBody>
                  <a:tcPr marL="43708" marR="43708" marT="0" marB="0"/>
                </a:tc>
                <a:extLst>
                  <a:ext uri="{0D108BD9-81ED-4DB2-BD59-A6C34878D82A}">
                    <a16:rowId xmlns:a16="http://schemas.microsoft.com/office/drawing/2014/main" val="3560261974"/>
                  </a:ext>
                </a:extLst>
              </a:tr>
            </a:tbl>
          </a:graphicData>
        </a:graphic>
      </p:graphicFrame>
    </p:spTree>
    <p:extLst>
      <p:ext uri="{BB962C8B-B14F-4D97-AF65-F5344CB8AC3E}">
        <p14:creationId xmlns:p14="http://schemas.microsoft.com/office/powerpoint/2010/main" val="429150916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837853" y="77119"/>
            <a:ext cx="7612364" cy="650528"/>
            <a:chOff x="4837853" y="77119"/>
            <a:chExt cx="7612364" cy="650528"/>
          </a:xfrm>
        </p:grpSpPr>
        <p:sp>
          <p:nvSpPr>
            <p:cNvPr id="6" name="Rectangle 5"/>
            <p:cNvSpPr/>
            <p:nvPr/>
          </p:nvSpPr>
          <p:spPr>
            <a:xfrm>
              <a:off x="6323603" y="358315"/>
              <a:ext cx="6126614" cy="369332"/>
            </a:xfrm>
            <a:prstGeom prst="rect">
              <a:avLst/>
            </a:prstGeom>
          </p:spPr>
          <p:txBody>
            <a:bodyPr wrap="non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Overview | Reminders | Scheduling Timeline | </a:t>
              </a:r>
              <a:r>
                <a:rPr lang="en-US" dirty="0">
                  <a:solidFill>
                    <a:schemeClr val="accent1">
                      <a:lumMod val="50000"/>
                    </a:schemeClr>
                  </a:solidFill>
                  <a:latin typeface="Segoe UI Light" panose="020B0502040204020203" pitchFamily="34" charset="0"/>
                  <a:cs typeface="Albany WT" panose="020B0604020202020204" pitchFamily="34" charset="0"/>
                </a:rPr>
                <a:t>{Terminology}</a:t>
              </a:r>
            </a:p>
          </p:txBody>
        </p:sp>
        <p:sp>
          <p:nvSpPr>
            <p:cNvPr id="7" name="Rectangle 6"/>
            <p:cNvSpPr/>
            <p:nvPr/>
          </p:nvSpPr>
          <p:spPr>
            <a:xfrm>
              <a:off x="4837853" y="77119"/>
              <a:ext cx="7354147" cy="369332"/>
            </a:xfrm>
            <a:prstGeom prst="rect">
              <a:avLst/>
            </a:prstGeom>
          </p:spPr>
          <p:txBody>
            <a:bodyPr wrap="square">
              <a:spAutoFit/>
            </a:bodyPr>
            <a:lstStyle/>
            <a:p>
              <a:r>
                <a:rPr lang="en-US" b="1" dirty="0">
                  <a:solidFill>
                    <a:schemeClr val="accent1">
                      <a:lumMod val="50000"/>
                    </a:schemeClr>
                  </a:solidFill>
                </a:rPr>
                <a:t>1. Introduction  </a:t>
              </a:r>
              <a:r>
                <a:rPr lang="en-US" b="1" dirty="0">
                  <a:solidFill>
                    <a:schemeClr val="accent1">
                      <a:lumMod val="40000"/>
                      <a:lumOff val="60000"/>
                    </a:schemeClr>
                  </a:solidFill>
                </a:rPr>
                <a:t>2. Your First Class  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grpSp>
        <p:nvGrpSpPr>
          <p:cNvPr id="13" name="Group 12"/>
          <p:cNvGrpSpPr/>
          <p:nvPr/>
        </p:nvGrpSpPr>
        <p:grpSpPr>
          <a:xfrm>
            <a:off x="-515334" y="1179936"/>
            <a:ext cx="13433048" cy="4764662"/>
            <a:chOff x="7829393" y="3109332"/>
            <a:chExt cx="13825863" cy="4815033"/>
          </a:xfrm>
        </p:grpSpPr>
        <p:sp>
          <p:nvSpPr>
            <p:cNvPr id="14" name="Rounded Rectangle 13"/>
            <p:cNvSpPr/>
            <p:nvPr/>
          </p:nvSpPr>
          <p:spPr>
            <a:xfrm>
              <a:off x="7829393" y="3109332"/>
              <a:ext cx="13825863" cy="4815033"/>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8631337" y="3401963"/>
              <a:ext cx="11785793" cy="4167806"/>
            </a:xfrm>
            <a:prstGeom prst="rect">
              <a:avLst/>
            </a:prstGeom>
            <a:noFill/>
          </p:spPr>
          <p:txBody>
            <a:bodyPr wrap="square" rtlCol="0">
              <a:spAutoFit/>
            </a:bodyPr>
            <a:lstStyle/>
            <a:p>
              <a:pPr marL="171450" indent="-171450">
                <a:buFont typeface="Arial" panose="020B0604020202020204" pitchFamily="34" charset="0"/>
                <a:buChar char="•"/>
              </a:pPr>
              <a:r>
                <a:rPr lang="en-US" sz="1600" b="1" dirty="0">
                  <a:solidFill>
                    <a:schemeClr val="accent1">
                      <a:lumMod val="50000"/>
                    </a:schemeClr>
                  </a:solidFill>
                  <a:latin typeface="+mj-lt"/>
                  <a:cs typeface="Albany WT" panose="020B0604020202020204" pitchFamily="34" charset="0"/>
                </a:rPr>
                <a:t>Associated Class </a:t>
              </a:r>
              <a:r>
                <a:rPr lang="en-US" sz="1600" dirty="0">
                  <a:solidFill>
                    <a:schemeClr val="accent1">
                      <a:lumMod val="50000"/>
                    </a:schemeClr>
                  </a:solidFill>
                  <a:latin typeface="+mj-lt"/>
                  <a:cs typeface="Albany WT" panose="020B0604020202020204" pitchFamily="34" charset="0"/>
                </a:rPr>
                <a:t>-  </a:t>
              </a:r>
              <a:r>
                <a:rPr lang="en-US" sz="1600" dirty="0">
                  <a:solidFill>
                    <a:schemeClr val="accent1">
                      <a:lumMod val="50000"/>
                    </a:schemeClr>
                  </a:solidFill>
                  <a:latin typeface="+mj-lt"/>
                </a:rPr>
                <a:t>The </a:t>
              </a:r>
              <a:r>
                <a:rPr lang="en-US" sz="1600" i="1" dirty="0">
                  <a:solidFill>
                    <a:schemeClr val="accent1">
                      <a:lumMod val="50000"/>
                    </a:schemeClr>
                  </a:solidFill>
                  <a:latin typeface="+mj-lt"/>
                </a:rPr>
                <a:t>Associated Class</a:t>
              </a:r>
              <a:r>
                <a:rPr lang="en-US" sz="1600" dirty="0">
                  <a:solidFill>
                    <a:schemeClr val="accent1">
                      <a:lumMod val="50000"/>
                    </a:schemeClr>
                  </a:solidFill>
                  <a:latin typeface="+mj-lt"/>
                </a:rPr>
                <a:t> field on the Basic Data tab of Maintain Schedule of Classes is primarily used when scheduling courses with embedded labs. Assigning matching Associated Class numbers to lectures and labs will link the sections together so that when students are enrolling in the lecture section, they will only be able to choose from the embedded labs that have been associated with that lecture section.</a:t>
              </a:r>
            </a:p>
            <a:p>
              <a:endParaRPr lang="en-US" sz="1600" dirty="0">
                <a:solidFill>
                  <a:schemeClr val="accent1">
                    <a:lumMod val="50000"/>
                  </a:schemeClr>
                </a:solidFill>
                <a:latin typeface="+mj-lt"/>
              </a:endParaRPr>
            </a:p>
            <a:p>
              <a:pPr marL="171450" indent="-171450">
                <a:buFont typeface="Arial" panose="020B0604020202020204" pitchFamily="34" charset="0"/>
                <a:buChar char="•"/>
              </a:pPr>
              <a:r>
                <a:rPr lang="en-US" sz="1600" b="1" dirty="0">
                  <a:solidFill>
                    <a:schemeClr val="accent1">
                      <a:lumMod val="50000"/>
                    </a:schemeClr>
                  </a:solidFill>
                  <a:latin typeface="+mj-lt"/>
                  <a:cs typeface="Albany WT" panose="020B0604020202020204" pitchFamily="34" charset="0"/>
                </a:rPr>
                <a:t>Class Attributes </a:t>
              </a:r>
              <a:r>
                <a:rPr lang="en-US" sz="1600" dirty="0">
                  <a:solidFill>
                    <a:schemeClr val="accent1">
                      <a:lumMod val="50000"/>
                    </a:schemeClr>
                  </a:solidFill>
                  <a:latin typeface="+mj-lt"/>
                  <a:cs typeface="Albany WT" panose="020B0604020202020204" pitchFamily="34" charset="0"/>
                </a:rPr>
                <a:t>– </a:t>
              </a:r>
              <a:r>
                <a:rPr lang="en-US" sz="1600" dirty="0">
                  <a:solidFill>
                    <a:schemeClr val="accent1">
                      <a:lumMod val="50000"/>
                    </a:schemeClr>
                  </a:solidFill>
                  <a:latin typeface="+mj-lt"/>
                </a:rPr>
                <a:t>Course attributes are used primarily for institutional research and reporting purposes. </a:t>
              </a:r>
              <a:endParaRPr lang="en-US" sz="1600" u="sng" dirty="0">
                <a:solidFill>
                  <a:schemeClr val="accent1">
                    <a:lumMod val="50000"/>
                  </a:schemeClr>
                </a:solidFill>
                <a:latin typeface="+mj-lt"/>
                <a:cs typeface="Albany WT" panose="020B0604020202020204" pitchFamily="34" charset="0"/>
              </a:endParaRPr>
            </a:p>
            <a:p>
              <a:endParaRPr lang="en-US" sz="1600" dirty="0">
                <a:solidFill>
                  <a:schemeClr val="accent1">
                    <a:lumMod val="50000"/>
                  </a:schemeClr>
                </a:solidFill>
                <a:latin typeface="+mj-lt"/>
              </a:endParaRPr>
            </a:p>
            <a:p>
              <a:pPr marL="171450" indent="-171450">
                <a:buFont typeface="Arial" panose="020B0604020202020204" pitchFamily="34" charset="0"/>
                <a:buChar char="•"/>
              </a:pPr>
              <a:r>
                <a:rPr lang="en-US" sz="1600" b="1" dirty="0">
                  <a:solidFill>
                    <a:schemeClr val="accent1">
                      <a:lumMod val="50000"/>
                    </a:schemeClr>
                  </a:solidFill>
                  <a:latin typeface="+mj-lt"/>
                  <a:cs typeface="Albany WT" panose="020B0604020202020204" pitchFamily="34" charset="0"/>
                </a:rPr>
                <a:t>Class Status </a:t>
              </a:r>
              <a:r>
                <a:rPr lang="en-US" sz="1600" dirty="0">
                  <a:solidFill>
                    <a:schemeClr val="accent1">
                      <a:lumMod val="50000"/>
                    </a:schemeClr>
                  </a:solidFill>
                  <a:latin typeface="+mj-lt"/>
                  <a:cs typeface="Albany WT" panose="020B0604020202020204" pitchFamily="34" charset="0"/>
                </a:rPr>
                <a:t>-  Displays whether the course is Active, Stop Further Enrollment, Tentative, or Cancelled. </a:t>
              </a:r>
              <a:r>
                <a:rPr lang="en-US" sz="1600" dirty="0">
                  <a:solidFill>
                    <a:schemeClr val="accent1">
                      <a:lumMod val="50000"/>
                    </a:schemeClr>
                  </a:solidFill>
                  <a:latin typeface="+mj-lt"/>
                </a:rPr>
                <a:t>The system populates this field to Active by default. You can override the status to indicate Stop Further Enrollment, or Tentative. </a:t>
              </a:r>
            </a:p>
            <a:p>
              <a:pPr marL="171450" indent="-171450">
                <a:buFont typeface="Arial" panose="020B0604020202020204" pitchFamily="34" charset="0"/>
                <a:buChar char="•"/>
              </a:pPr>
              <a:endParaRPr lang="en-US" sz="1600" b="1" dirty="0">
                <a:solidFill>
                  <a:schemeClr val="accent1">
                    <a:lumMod val="50000"/>
                  </a:schemeClr>
                </a:solidFill>
              </a:endParaRPr>
            </a:p>
            <a:p>
              <a:pPr marL="171450" indent="-171450">
                <a:buFont typeface="Arial" panose="020B0604020202020204" pitchFamily="34" charset="0"/>
                <a:buChar char="•"/>
              </a:pPr>
              <a:r>
                <a:rPr lang="en-US" sz="1600" b="1" dirty="0">
                  <a:solidFill>
                    <a:schemeClr val="accent1">
                      <a:lumMod val="50000"/>
                    </a:schemeClr>
                  </a:solidFill>
                  <a:latin typeface="+mj-lt"/>
                </a:rPr>
                <a:t>Component</a:t>
              </a:r>
              <a:r>
                <a:rPr lang="en-US" sz="1600" dirty="0">
                  <a:solidFill>
                    <a:schemeClr val="accent1">
                      <a:lumMod val="50000"/>
                    </a:schemeClr>
                  </a:solidFill>
                </a:rPr>
                <a:t> - </a:t>
              </a:r>
              <a:r>
                <a:rPr lang="en-US" sz="1600" dirty="0">
                  <a:solidFill>
                    <a:schemeClr val="accent1">
                      <a:lumMod val="50000"/>
                    </a:schemeClr>
                  </a:solidFill>
                  <a:latin typeface="+mj-lt"/>
                  <a:cs typeface="Albany WT" panose="020B0604020202020204" pitchFamily="34" charset="0"/>
                </a:rPr>
                <a:t>Each course has at least one component. For instance, a lecture course will have Lecture as its component. Courses may have an associated lab as an additional component of the same course. Components do not have their own course ID. They are tied to the original course.   Other component examples are: Clinical, Practicum, etc. </a:t>
              </a:r>
            </a:p>
            <a:p>
              <a:pPr marL="171450" indent="-171450">
                <a:buFont typeface="Arial" panose="020B0604020202020204" pitchFamily="34" charset="0"/>
                <a:buChar char="•"/>
              </a:pPr>
              <a:endParaRPr lang="en-US" sz="1600" dirty="0">
                <a:solidFill>
                  <a:schemeClr val="accent1">
                    <a:lumMod val="50000"/>
                  </a:schemeClr>
                </a:solidFill>
                <a:latin typeface="+mj-lt"/>
              </a:endParaRPr>
            </a:p>
            <a:p>
              <a:endParaRPr lang="en-US" sz="1400" dirty="0">
                <a:solidFill>
                  <a:schemeClr val="accent1">
                    <a:lumMod val="50000"/>
                  </a:schemeClr>
                </a:solidFill>
                <a:latin typeface="+mj-lt"/>
                <a:cs typeface="Albany WT" panose="020B0604020202020204" pitchFamily="34" charset="0"/>
              </a:endParaRPr>
            </a:p>
            <a:p>
              <a:endParaRPr lang="en-US" sz="1200" b="1" u="sng" dirty="0">
                <a:solidFill>
                  <a:schemeClr val="accent1">
                    <a:lumMod val="50000"/>
                  </a:schemeClr>
                </a:solidFill>
                <a:latin typeface="+mj-lt"/>
                <a:cs typeface="Albany WT" panose="020B0604020202020204" pitchFamily="34" charset="0"/>
              </a:endParaRPr>
            </a:p>
            <a:p>
              <a:endParaRPr lang="en-US" sz="1200" dirty="0">
                <a:solidFill>
                  <a:schemeClr val="accent1">
                    <a:lumMod val="50000"/>
                  </a:schemeClr>
                </a:solidFill>
                <a:latin typeface="+mj-lt"/>
                <a:cs typeface="Albany WT" panose="020B0604020202020204" pitchFamily="34" charset="0"/>
              </a:endParaRPr>
            </a:p>
          </p:txBody>
        </p:sp>
      </p:grpSp>
      <p:sp>
        <p:nvSpPr>
          <p:cNvPr id="2" name="Slide Number Placeholder 1"/>
          <p:cNvSpPr>
            <a:spLocks noGrp="1"/>
          </p:cNvSpPr>
          <p:nvPr>
            <p:ph type="sldNum" sz="quarter" idx="12"/>
          </p:nvPr>
        </p:nvSpPr>
        <p:spPr/>
        <p:txBody>
          <a:bodyPr/>
          <a:lstStyle/>
          <a:p>
            <a:fld id="{238630EC-33FC-4FC7-B8AE-D2B68DB04DEE}" type="slidenum">
              <a:rPr lang="en-US" smtClean="0"/>
              <a:t>8</a:t>
            </a:fld>
            <a:endParaRPr lang="en-US" dirty="0"/>
          </a:p>
        </p:txBody>
      </p:sp>
      <p:sp>
        <p:nvSpPr>
          <p:cNvPr id="10" name="TextBox 9"/>
          <p:cNvSpPr txBox="1"/>
          <p:nvPr/>
        </p:nvSpPr>
        <p:spPr>
          <a:xfrm>
            <a:off x="244549" y="605666"/>
            <a:ext cx="3604385" cy="40011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Terminology Used at UT Tyler</a:t>
            </a:r>
          </a:p>
        </p:txBody>
      </p:sp>
    </p:spTree>
    <p:extLst>
      <p:ext uri="{BB962C8B-B14F-4D97-AF65-F5344CB8AC3E}">
        <p14:creationId xmlns:p14="http://schemas.microsoft.com/office/powerpoint/2010/main" val="1882492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4549" y="605666"/>
            <a:ext cx="3604385" cy="400110"/>
          </a:xfrm>
          <a:prstGeom prst="rect">
            <a:avLst/>
          </a:prstGeom>
          <a:noFill/>
        </p:spPr>
        <p:txBody>
          <a:bodyPr wrap="none" rtlCol="0">
            <a:spAutoFit/>
          </a:bodyPr>
          <a:lstStyle/>
          <a:p>
            <a:r>
              <a:rPr lang="en-US" sz="2000" dirty="0">
                <a:solidFill>
                  <a:schemeClr val="accent1">
                    <a:lumMod val="50000"/>
                  </a:schemeClr>
                </a:solidFill>
                <a:latin typeface="Segoe UI Semibold" panose="020B0702040204020203" pitchFamily="34" charset="0"/>
                <a:cs typeface="Albany WT" panose="020B0604020202020204" pitchFamily="34" charset="0"/>
              </a:rPr>
              <a:t>Terminology Used at UT Tyler</a:t>
            </a:r>
          </a:p>
        </p:txBody>
      </p:sp>
      <p:grpSp>
        <p:nvGrpSpPr>
          <p:cNvPr id="5" name="Group 4"/>
          <p:cNvGrpSpPr/>
          <p:nvPr/>
        </p:nvGrpSpPr>
        <p:grpSpPr>
          <a:xfrm>
            <a:off x="4837853" y="77119"/>
            <a:ext cx="7617807" cy="650528"/>
            <a:chOff x="4837853" y="77119"/>
            <a:chExt cx="7617807" cy="650528"/>
          </a:xfrm>
        </p:grpSpPr>
        <p:sp>
          <p:nvSpPr>
            <p:cNvPr id="6" name="Rectangle 5"/>
            <p:cNvSpPr/>
            <p:nvPr/>
          </p:nvSpPr>
          <p:spPr>
            <a:xfrm>
              <a:off x="6329046" y="358315"/>
              <a:ext cx="6126614" cy="369332"/>
            </a:xfrm>
            <a:prstGeom prst="rect">
              <a:avLst/>
            </a:prstGeom>
          </p:spPr>
          <p:txBody>
            <a:bodyPr wrap="none">
              <a:spAutoFit/>
            </a:bodyPr>
            <a:lstStyle/>
            <a:p>
              <a:r>
                <a:rPr lang="en-US" dirty="0">
                  <a:solidFill>
                    <a:schemeClr val="accent1">
                      <a:lumMod val="40000"/>
                      <a:lumOff val="60000"/>
                    </a:schemeClr>
                  </a:solidFill>
                  <a:latin typeface="Segoe UI Light" panose="020B0502040204020203" pitchFamily="34" charset="0"/>
                  <a:cs typeface="Albany WT" panose="020B0604020202020204" pitchFamily="34" charset="0"/>
                </a:rPr>
                <a:t>Overview | Reminders | Scheduling Timeline | </a:t>
              </a:r>
              <a:r>
                <a:rPr lang="en-US" dirty="0">
                  <a:solidFill>
                    <a:schemeClr val="accent1">
                      <a:lumMod val="50000"/>
                    </a:schemeClr>
                  </a:solidFill>
                  <a:latin typeface="Segoe UI Light" panose="020B0502040204020203" pitchFamily="34" charset="0"/>
                  <a:cs typeface="Albany WT" panose="020B0604020202020204" pitchFamily="34" charset="0"/>
                </a:rPr>
                <a:t>{Terminology}</a:t>
              </a:r>
            </a:p>
          </p:txBody>
        </p:sp>
        <p:sp>
          <p:nvSpPr>
            <p:cNvPr id="7" name="Rectangle 6"/>
            <p:cNvSpPr/>
            <p:nvPr/>
          </p:nvSpPr>
          <p:spPr>
            <a:xfrm>
              <a:off x="4837853" y="77119"/>
              <a:ext cx="7354147" cy="369332"/>
            </a:xfrm>
            <a:prstGeom prst="rect">
              <a:avLst/>
            </a:prstGeom>
          </p:spPr>
          <p:txBody>
            <a:bodyPr wrap="square">
              <a:spAutoFit/>
            </a:bodyPr>
            <a:lstStyle/>
            <a:p>
              <a:r>
                <a:rPr lang="en-US" b="1" dirty="0">
                  <a:solidFill>
                    <a:schemeClr val="accent1">
                      <a:lumMod val="50000"/>
                    </a:schemeClr>
                  </a:solidFill>
                </a:rPr>
                <a:t>1. Introduction  </a:t>
              </a:r>
              <a:r>
                <a:rPr lang="en-US" b="1" dirty="0">
                  <a:solidFill>
                    <a:schemeClr val="accent1">
                      <a:lumMod val="40000"/>
                      <a:lumOff val="60000"/>
                    </a:schemeClr>
                  </a:solidFill>
                </a:rPr>
                <a:t>2. Your First Class  3. Maintaining Classes  4. Room Selection</a:t>
              </a:r>
              <a:r>
                <a:rPr lang="en-US" dirty="0">
                  <a:solidFill>
                    <a:schemeClr val="accent1">
                      <a:lumMod val="40000"/>
                      <a:lumOff val="60000"/>
                    </a:schemeClr>
                  </a:solidFill>
                </a:rPr>
                <a:t> </a:t>
              </a:r>
              <a:r>
                <a:rPr lang="en-US" dirty="0"/>
                <a:t> </a:t>
              </a:r>
              <a:endParaRPr lang="en-US" dirty="0">
                <a:solidFill>
                  <a:schemeClr val="accent1">
                    <a:lumMod val="40000"/>
                    <a:lumOff val="60000"/>
                  </a:schemeClr>
                </a:solidFill>
              </a:endParaRPr>
            </a:p>
          </p:txBody>
        </p:sp>
      </p:grpSp>
      <p:grpSp>
        <p:nvGrpSpPr>
          <p:cNvPr id="3" name="Group 2"/>
          <p:cNvGrpSpPr/>
          <p:nvPr/>
        </p:nvGrpSpPr>
        <p:grpSpPr>
          <a:xfrm>
            <a:off x="-619125" y="1183196"/>
            <a:ext cx="13449299" cy="5301186"/>
            <a:chOff x="-619124" y="1307021"/>
            <a:chExt cx="12944474" cy="5301186"/>
          </a:xfrm>
        </p:grpSpPr>
        <p:sp>
          <p:nvSpPr>
            <p:cNvPr id="11" name="Rounded Rectangle 10"/>
            <p:cNvSpPr/>
            <p:nvPr/>
          </p:nvSpPr>
          <p:spPr>
            <a:xfrm>
              <a:off x="-619124" y="1307021"/>
              <a:ext cx="12944474" cy="4768133"/>
            </a:xfrm>
            <a:prstGeom prst="roundRect">
              <a:avLst>
                <a:gd name="adj" fmla="val 12348"/>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34609" y="1345228"/>
              <a:ext cx="10886747" cy="5262979"/>
            </a:xfrm>
            <a:prstGeom prst="rect">
              <a:avLst/>
            </a:prstGeom>
            <a:noFill/>
          </p:spPr>
          <p:txBody>
            <a:bodyPr wrap="square" rtlCol="0">
              <a:spAutoFit/>
            </a:bodyPr>
            <a:lstStyle/>
            <a:p>
              <a:endParaRPr lang="en-US" sz="1600" dirty="0">
                <a:solidFill>
                  <a:schemeClr val="accent1">
                    <a:lumMod val="50000"/>
                  </a:schemeClr>
                </a:solidFill>
                <a:latin typeface="+mj-lt"/>
              </a:endParaRPr>
            </a:p>
            <a:p>
              <a:pPr marL="171450" indent="-171450">
                <a:buFont typeface="Arial" panose="020B0604020202020204" pitchFamily="34" charset="0"/>
                <a:buChar char="•"/>
              </a:pPr>
              <a:r>
                <a:rPr lang="en-US" sz="1600" b="1" dirty="0">
                  <a:solidFill>
                    <a:schemeClr val="accent1">
                      <a:lumMod val="50000"/>
                    </a:schemeClr>
                  </a:solidFill>
                  <a:latin typeface="+mj-lt"/>
                </a:rPr>
                <a:t>Enrollment Capacity </a:t>
              </a:r>
              <a:r>
                <a:rPr lang="en-US" sz="1600" dirty="0">
                  <a:solidFill>
                    <a:schemeClr val="accent1">
                      <a:lumMod val="50000"/>
                    </a:schemeClr>
                  </a:solidFill>
                  <a:latin typeface="+mj-lt"/>
                </a:rPr>
                <a:t>– The maximum number of students allowed to enroll in a section. </a:t>
              </a:r>
            </a:p>
            <a:p>
              <a:endParaRPr lang="en-US" sz="1600" dirty="0">
                <a:solidFill>
                  <a:schemeClr val="accent1">
                    <a:lumMod val="50000"/>
                  </a:schemeClr>
                </a:solidFill>
                <a:latin typeface="+mj-lt"/>
              </a:endParaRPr>
            </a:p>
            <a:p>
              <a:pPr marL="171450" indent="-171450">
                <a:buFont typeface="Arial" panose="020B0604020202020204" pitchFamily="34" charset="0"/>
                <a:buChar char="•"/>
              </a:pPr>
              <a:r>
                <a:rPr lang="en-US" sz="1600" b="1" dirty="0">
                  <a:solidFill>
                    <a:schemeClr val="accent1">
                      <a:lumMod val="50000"/>
                    </a:schemeClr>
                  </a:solidFill>
                  <a:latin typeface="+mj-lt"/>
                </a:rPr>
                <a:t>Requested Room Capacity </a:t>
              </a:r>
              <a:r>
                <a:rPr lang="en-US" sz="1600" dirty="0">
                  <a:solidFill>
                    <a:schemeClr val="accent1">
                      <a:lumMod val="50000"/>
                    </a:schemeClr>
                  </a:solidFill>
                  <a:latin typeface="+mj-lt"/>
                </a:rPr>
                <a:t>– The number of student stations required (Both Enrollment Capacity and Requested Room Capacity will be the same). </a:t>
              </a:r>
            </a:p>
            <a:p>
              <a:endParaRPr lang="en-US" sz="1600" dirty="0">
                <a:solidFill>
                  <a:schemeClr val="accent1">
                    <a:lumMod val="50000"/>
                  </a:schemeClr>
                </a:solidFill>
                <a:latin typeface="+mj-lt"/>
              </a:endParaRPr>
            </a:p>
            <a:p>
              <a:pPr marL="171450" indent="-171450">
                <a:buFont typeface="Arial" panose="020B0604020202020204" pitchFamily="34" charset="0"/>
                <a:buChar char="•"/>
              </a:pPr>
              <a:r>
                <a:rPr lang="en-US" sz="1600" b="1" dirty="0">
                  <a:solidFill>
                    <a:schemeClr val="accent1">
                      <a:lumMod val="50000"/>
                    </a:schemeClr>
                  </a:solidFill>
                  <a:latin typeface="+mj-lt"/>
                </a:rPr>
                <a:t>Session</a:t>
              </a:r>
              <a:r>
                <a:rPr lang="en-US" sz="1600" dirty="0">
                  <a:solidFill>
                    <a:schemeClr val="accent1">
                      <a:lumMod val="50000"/>
                    </a:schemeClr>
                  </a:solidFill>
                  <a:latin typeface="+mj-lt"/>
                </a:rPr>
                <a:t> - This field refers to the Academic Session for the course being scheduled. Sessions are subsections of a Term (Fall, Spring, Summer.)</a:t>
              </a:r>
            </a:p>
            <a:p>
              <a:pPr marL="171450" indent="-171450">
                <a:buFont typeface="Arial" panose="020B0604020202020204" pitchFamily="34" charset="0"/>
                <a:buChar char="•"/>
              </a:pPr>
              <a:endParaRPr lang="en-US" sz="1600" dirty="0">
                <a:solidFill>
                  <a:schemeClr val="accent1">
                    <a:lumMod val="50000"/>
                  </a:schemeClr>
                </a:solidFill>
                <a:latin typeface="+mj-lt"/>
              </a:endParaRPr>
            </a:p>
            <a:p>
              <a:pPr marL="171450" indent="-171450">
                <a:buFont typeface="Arial" panose="020B0604020202020204" pitchFamily="34" charset="0"/>
                <a:buChar char="•"/>
              </a:pPr>
              <a:r>
                <a:rPr lang="en-US" sz="1600" b="1" dirty="0">
                  <a:solidFill>
                    <a:schemeClr val="accent1">
                      <a:lumMod val="50000"/>
                    </a:schemeClr>
                  </a:solidFill>
                  <a:latin typeface="+mj-lt"/>
                </a:rPr>
                <a:t>Standard Meeting Pattern </a:t>
              </a:r>
              <a:r>
                <a:rPr lang="en-US" sz="1600" dirty="0">
                  <a:solidFill>
                    <a:schemeClr val="accent1">
                      <a:lumMod val="50000"/>
                    </a:schemeClr>
                  </a:solidFill>
                  <a:latin typeface="+mj-lt"/>
                </a:rPr>
                <a:t>– Fall and Spring have Standard Meeting Pattern times as designated by Academic Affairs.  Please see the Standard Meeting Patterns for 3 Credit Hour Courses chart further on in this documentation, in the Meetings section of Scheduling Your First Class in PeopleSoft. Courses should follow the Standard Meeting Pattern grid, and if there is an exception the Scheduling Exemption process must be submitted to </a:t>
              </a:r>
              <a:r>
                <a:rPr lang="en-US" sz="1600" dirty="0">
                  <a:solidFill>
                    <a:schemeClr val="accent1">
                      <a:lumMod val="50000"/>
                    </a:schemeClr>
                  </a:solidFill>
                  <a:latin typeface="+mj-lt"/>
                  <a:hlinkClick r:id="rId2"/>
                </a:rPr>
                <a:t>AcademicScheduling@uttyler.edu</a:t>
              </a:r>
              <a:r>
                <a:rPr lang="en-US" sz="1600" dirty="0">
                  <a:solidFill>
                    <a:schemeClr val="accent1">
                      <a:lumMod val="50000"/>
                    </a:schemeClr>
                  </a:solidFill>
                  <a:latin typeface="+mj-lt"/>
                </a:rPr>
                <a:t> with all appropriate approvals. </a:t>
              </a:r>
            </a:p>
            <a:p>
              <a:endParaRPr lang="en-US" sz="1600" dirty="0">
                <a:solidFill>
                  <a:schemeClr val="accent1">
                    <a:lumMod val="50000"/>
                  </a:schemeClr>
                </a:solidFill>
                <a:latin typeface="+mj-lt"/>
              </a:endParaRPr>
            </a:p>
            <a:p>
              <a:pPr marL="171450" indent="-171450">
                <a:buFont typeface="Arial" panose="020B0604020202020204" pitchFamily="34" charset="0"/>
                <a:buChar char="•"/>
              </a:pPr>
              <a:r>
                <a:rPr lang="en-US" sz="1600" b="1" dirty="0">
                  <a:solidFill>
                    <a:schemeClr val="accent1">
                      <a:lumMod val="50000"/>
                    </a:schemeClr>
                  </a:solidFill>
                  <a:latin typeface="+mj-lt"/>
                </a:rPr>
                <a:t>Term</a:t>
              </a:r>
              <a:r>
                <a:rPr lang="en-US" sz="1600" dirty="0">
                  <a:solidFill>
                    <a:schemeClr val="accent1">
                      <a:lumMod val="50000"/>
                    </a:schemeClr>
                  </a:solidFill>
                  <a:latin typeface="+mj-lt"/>
                </a:rPr>
                <a:t> – There are three terms at UT Tyler: Spring, Summer, and Fall. PeopleSoft has a 4 number code for each term. The first number represents the current millennium. The middle two numbers represent the year and the last number indicates the term -  2 for Spring, 5 for Summer, and 8 for Fall. For example, the Fall 2016 term would be 2168; the Spring 2019 term would be 2192; and the Summer 2021 term would be 2215. </a:t>
              </a:r>
            </a:p>
            <a:p>
              <a:pPr marL="171450" indent="-171450">
                <a:buFont typeface="Arial" panose="020B0604020202020204" pitchFamily="34" charset="0"/>
                <a:buChar char="•"/>
              </a:pPr>
              <a:endParaRPr lang="en-US" sz="1600" dirty="0">
                <a:solidFill>
                  <a:schemeClr val="accent1">
                    <a:lumMod val="50000"/>
                  </a:schemeClr>
                </a:solidFill>
                <a:latin typeface="+mj-lt"/>
              </a:endParaRPr>
            </a:p>
            <a:p>
              <a:endParaRPr lang="en-US" sz="1600" dirty="0">
                <a:solidFill>
                  <a:schemeClr val="accent1">
                    <a:lumMod val="50000"/>
                  </a:schemeClr>
                </a:solidFill>
                <a:latin typeface="+mj-lt"/>
              </a:endParaRPr>
            </a:p>
            <a:p>
              <a:endParaRPr lang="en-US" sz="1600" dirty="0">
                <a:solidFill>
                  <a:schemeClr val="accent1">
                    <a:lumMod val="50000"/>
                  </a:schemeClr>
                </a:solidFill>
                <a:latin typeface="+mj-lt"/>
              </a:endParaRPr>
            </a:p>
          </p:txBody>
        </p:sp>
      </p:grpSp>
      <p:sp>
        <p:nvSpPr>
          <p:cNvPr id="2" name="Slide Number Placeholder 1"/>
          <p:cNvSpPr>
            <a:spLocks noGrp="1"/>
          </p:cNvSpPr>
          <p:nvPr>
            <p:ph type="sldNum" sz="quarter" idx="12"/>
          </p:nvPr>
        </p:nvSpPr>
        <p:spPr/>
        <p:txBody>
          <a:bodyPr/>
          <a:lstStyle/>
          <a:p>
            <a:fld id="{238630EC-33FC-4FC7-B8AE-D2B68DB04DEE}" type="slidenum">
              <a:rPr lang="en-US" smtClean="0"/>
              <a:t>9</a:t>
            </a:fld>
            <a:endParaRPr lang="en-US" dirty="0"/>
          </a:p>
        </p:txBody>
      </p:sp>
    </p:spTree>
    <p:extLst>
      <p:ext uri="{BB962C8B-B14F-4D97-AF65-F5344CB8AC3E}">
        <p14:creationId xmlns:p14="http://schemas.microsoft.com/office/powerpoint/2010/main" val="31531622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36CE86E0D37D489BF691CAAA832F95" ma:contentTypeVersion="10" ma:contentTypeDescription="Create a new document." ma:contentTypeScope="" ma:versionID="03e1de8f7aa6c36b3a6e1d1a003c6767">
  <xsd:schema xmlns:xsd="http://www.w3.org/2001/XMLSchema" xmlns:xs="http://www.w3.org/2001/XMLSchema" xmlns:p="http://schemas.microsoft.com/office/2006/metadata/properties" xmlns:ns3="63c37d5f-8c29-40b6-969a-cd0091fc96a7" targetNamespace="http://schemas.microsoft.com/office/2006/metadata/properties" ma:root="true" ma:fieldsID="0b275cf2890b1f5133b04e4a5577c207" ns3:_="">
    <xsd:import namespace="63c37d5f-8c29-40b6-969a-cd0091fc96a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c37d5f-8c29-40b6-969a-cd0091fc96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C9AD71-CD88-4995-A015-0BB61F0299E8}">
  <ds:schemaRefs>
    <ds:schemaRef ds:uri="http://schemas.microsoft.com/sharepoint/v3/contenttype/forms"/>
  </ds:schemaRefs>
</ds:datastoreItem>
</file>

<file path=customXml/itemProps2.xml><?xml version="1.0" encoding="utf-8"?>
<ds:datastoreItem xmlns:ds="http://schemas.openxmlformats.org/officeDocument/2006/customXml" ds:itemID="{55EC3501-643C-4420-9A64-28BC70310E1E}">
  <ds:schemaRefs>
    <ds:schemaRef ds:uri="http://schemas.microsoft.com/office/2006/documentManagement/types"/>
    <ds:schemaRef ds:uri="http://purl.org/dc/elements/1.1/"/>
    <ds:schemaRef ds:uri="http://schemas.openxmlformats.org/package/2006/metadata/core-properties"/>
    <ds:schemaRef ds:uri="63c37d5f-8c29-40b6-969a-cd0091fc96a7"/>
    <ds:schemaRef ds:uri="http://www.w3.org/XML/1998/namespace"/>
    <ds:schemaRef ds:uri="http://schemas.microsoft.com/office/infopath/2007/PartnerControls"/>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BEDE24EA-7FF7-4AAF-9EEC-A4842248C6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c37d5f-8c29-40b6-969a-cd0091fc96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65358</TotalTime>
  <Words>8369</Words>
  <Application>Microsoft Office PowerPoint</Application>
  <PresentationFormat>Widescreen</PresentationFormat>
  <Paragraphs>744</Paragraphs>
  <Slides>41</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Alegreya Sans</vt:lpstr>
      <vt:lpstr>-apple-system</vt:lpstr>
      <vt:lpstr>Arial</vt:lpstr>
      <vt:lpstr>Calibri</vt:lpstr>
      <vt:lpstr>Calibri Light</vt:lpstr>
      <vt:lpstr>Segoe UI Light</vt:lpstr>
      <vt:lpstr>Segoe UI Semibold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standard meeting patterns are available by clicking the search button.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Texas at Tyler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Epling</dc:creator>
  <cp:lastModifiedBy>Maggie Sorrell</cp:lastModifiedBy>
  <cp:revision>570</cp:revision>
  <cp:lastPrinted>2022-05-11T20:13:45Z</cp:lastPrinted>
  <dcterms:created xsi:type="dcterms:W3CDTF">2017-02-09T22:09:38Z</dcterms:created>
  <dcterms:modified xsi:type="dcterms:W3CDTF">2022-09-14T19:31:21Z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0x010100B836CE86E0D37D489BF691CAAA832F95</vt:lpwstr>
  </property>
</Properties>
</file>