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38" r:id="rId3"/>
    <p:sldId id="366" r:id="rId4"/>
    <p:sldId id="368" r:id="rId5"/>
    <p:sldId id="365" r:id="rId6"/>
    <p:sldId id="373" r:id="rId7"/>
    <p:sldId id="374" r:id="rId8"/>
    <p:sldId id="375" r:id="rId9"/>
    <p:sldId id="367" r:id="rId10"/>
    <p:sldId id="369" r:id="rId11"/>
    <p:sldId id="370" r:id="rId12"/>
    <p:sldId id="371" r:id="rId13"/>
    <p:sldId id="372" r:id="rId14"/>
    <p:sldId id="340" r:id="rId15"/>
    <p:sldId id="376" r:id="rId16"/>
    <p:sldId id="379" r:id="rId17"/>
    <p:sldId id="380" r:id="rId18"/>
    <p:sldId id="378" r:id="rId19"/>
    <p:sldId id="377" r:id="rId20"/>
    <p:sldId id="387" r:id="rId21"/>
    <p:sldId id="381" r:id="rId22"/>
    <p:sldId id="382" r:id="rId23"/>
    <p:sldId id="383" r:id="rId24"/>
    <p:sldId id="390" r:id="rId25"/>
    <p:sldId id="384" r:id="rId26"/>
    <p:sldId id="385" r:id="rId27"/>
    <p:sldId id="386" r:id="rId28"/>
    <p:sldId id="388" r:id="rId29"/>
    <p:sldId id="389" r:id="rId30"/>
    <p:sldId id="391" r:id="rId31"/>
    <p:sldId id="392" r:id="rId32"/>
    <p:sldId id="393" r:id="rId33"/>
    <p:sldId id="394" r:id="rId34"/>
    <p:sldId id="395" r:id="rId35"/>
    <p:sldId id="396" r:id="rId36"/>
    <p:sldId id="397" r:id="rId37"/>
    <p:sldId id="398" r:id="rId38"/>
    <p:sldId id="291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2" y="3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g"/><Relationship Id="rId5" Type="http://schemas.openxmlformats.org/officeDocument/2006/relationships/image" Target="../media/image4.PNG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0AA472BC-2480-4833-830D-2A87D1C4A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95549" cy="16856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ANALYTICS &amp; MACHINE LEARNING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0" y="5203403"/>
            <a:ext cx="6003900" cy="1075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PUBLICLY AVAILABLE DATA SET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PHYSIOBANK :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https://www.physionet.org/data/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MIMICS II : https://mimic.physionet.org/   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4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IMAGES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45203"/>
            <a:ext cx="1477905" cy="1343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472" y="4264421"/>
            <a:ext cx="1947337" cy="855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12" y="1945203"/>
            <a:ext cx="1917710" cy="9379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537602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6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IMAGES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45203"/>
            <a:ext cx="1477905" cy="1343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693" y="4152225"/>
            <a:ext cx="1947337" cy="855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12" y="1945203"/>
            <a:ext cx="1917710" cy="9379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5" y="3974678"/>
            <a:ext cx="2390775" cy="1914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19628" y="2247646"/>
            <a:ext cx="249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9628" y="4484354"/>
            <a:ext cx="249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Items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27372" y="5822800"/>
            <a:ext cx="381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missing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b="1" dirty="0"/>
              <a:t>Scientific hypothesis</a:t>
            </a:r>
            <a:r>
              <a:rPr lang="en-US" dirty="0"/>
              <a:t>, an idea that proposes a tentative explanation about a phenomenon or a narrow set of phenomena observed in the natural world. The two primary features of a </a:t>
            </a:r>
            <a:r>
              <a:rPr lang="en-US" dirty="0" smtClean="0"/>
              <a:t>scientific hypothesis are </a:t>
            </a:r>
            <a:r>
              <a:rPr lang="en-US" dirty="0"/>
              <a:t>falsifiability and testability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https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://www.britannica.com/science/scientific-hypothesis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08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VS NONLINEAR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DETERMINISTIC VS STOCHASTIC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STATIONARY VS NONSTATIONARY  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2459" y="4852491"/>
            <a:ext cx="85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Biomedical data are nonlinear, nonstationary and deterministic / stochastic in nature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57826" y="550322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Analytical tools are applicable only for linear, deterministic/stochastic and stationary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3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BIOMEDICAL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OR BEHAVIOURAL SIGNALS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GENOMES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4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BIOMEDICAL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OR BEHAVIOURAL SIGNALS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GENOMES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29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SIGNALS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DISCRETE VS CONTINOUS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Blood Pressure, Heart Rate, Pulse Rate, SpO2, electrocardiogram, electroencephalogram.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OF ANALYSIS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FUNDAMENTAL PHYSIOLOGICAL MECHANISMS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92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ANALYSIS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(Mean, Variance, Skewness,  Kurtosis)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SPECTRAL (Amplitude, Frequency, Power)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7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SCHEDULE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WEEK1:	DATA ANALYTICS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WEEK2:	FEATURE EXTRACTION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WEEK3:	MACHINE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6494" y="5017310"/>
            <a:ext cx="1489874" cy="811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60932" y="4998743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49913" y="4998742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696869" y="5312496"/>
            <a:ext cx="1060255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286368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250806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10220771" y="5230481"/>
            <a:ext cx="628613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36755" y="5253676"/>
            <a:ext cx="142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Preprocessing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66241" y="5241778"/>
            <a:ext cx="1519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Feature Extraction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55222" y="5224790"/>
            <a:ext cx="1555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Feature Selection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39787" y="4318448"/>
            <a:ext cx="1969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Statistical or Machine Learning Models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1503" y="5312496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752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ANALYSIS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(Mean, Variance, Skewness,  Kurtosis)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SPECTRAL (Amplitude, Frequency, Power)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62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birth weight of preterm infants associated with the gestational age.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3733" y="6019333"/>
            <a:ext cx="210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r</a:t>
            </a:r>
            <a:r>
              <a:rPr lang="en-US" b="1" i="1" dirty="0" smtClean="0"/>
              <a:t> </a:t>
            </a:r>
            <a:r>
              <a:rPr lang="en-US" dirty="0" smtClean="0"/>
              <a:t>= 0.69  </a:t>
            </a:r>
            <a:r>
              <a:rPr lang="en-US" b="1" i="1" dirty="0" smtClean="0"/>
              <a:t>p</a:t>
            </a:r>
            <a:r>
              <a:rPr lang="en-US" dirty="0" smtClean="0"/>
              <a:t> &lt; 0.05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249" y="2120160"/>
            <a:ext cx="5334000" cy="4000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98597" y="5978963"/>
            <a:ext cx="2221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28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more male infants are born premature than the female infants.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62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6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level of prematurity is more among male infants than the female infants.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50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ANALYSIS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(Mean, Variance, Skewness,  Kurtosis)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SPECTRAL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(Amplitude, Frequency, Power)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37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regular ?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normal?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935156" y="1978025"/>
            <a:ext cx="78867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(A)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(B)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9" t="65957" b="12766"/>
          <a:stretch/>
        </p:blipFill>
        <p:spPr>
          <a:xfrm>
            <a:off x="1395949" y="3244715"/>
            <a:ext cx="4458081" cy="76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1" t="7183" b="69414"/>
          <a:stretch/>
        </p:blipFill>
        <p:spPr>
          <a:xfrm>
            <a:off x="1395949" y="4728917"/>
            <a:ext cx="4409382" cy="838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20560" y="3914259"/>
            <a:ext cx="695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EEG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59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regular ?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normal?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935156" y="1978025"/>
            <a:ext cx="78867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(A)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(B)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720560" y="3914259"/>
            <a:ext cx="215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Respiration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1" t="11905" r="213" b="11905"/>
          <a:stretch/>
        </p:blipFill>
        <p:spPr>
          <a:xfrm>
            <a:off x="1441871" y="3170595"/>
            <a:ext cx="3376961" cy="14315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" t="11348" r="49211" b="12462"/>
          <a:stretch/>
        </p:blipFill>
        <p:spPr>
          <a:xfrm>
            <a:off x="1525403" y="4857093"/>
            <a:ext cx="3108306" cy="136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3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regular ?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of the given signal is normal?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935156" y="1978025"/>
            <a:ext cx="78867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(A)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(B)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720560" y="3914259"/>
            <a:ext cx="215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Heart Rate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6" b="71705"/>
          <a:stretch/>
        </p:blipFill>
        <p:spPr>
          <a:xfrm>
            <a:off x="1614575" y="3127441"/>
            <a:ext cx="4193178" cy="15247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02" b="39949"/>
          <a:stretch/>
        </p:blipFill>
        <p:spPr>
          <a:xfrm>
            <a:off x="1545664" y="4772025"/>
            <a:ext cx="4193178" cy="152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7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given signal has a an unique frequency.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148" y="2231588"/>
            <a:ext cx="10529157" cy="325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9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7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given signal has an unique frequency.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821" y="212016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PREREQUISITE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KNOWLEDGE OF PROGRAMMING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KNOWLEDGE OF ANY QUANTITATIVE METHODS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 IN RESEARCH  (save $$$ ???,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redict Outcomes)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54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previous signal has a relationship with signal A.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826" y="2148559"/>
            <a:ext cx="7728107" cy="23866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266" y="4340565"/>
            <a:ext cx="7481229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99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previous signal has a relationship with signal A.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043" y="212016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4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previous signal has a relationship with signal A.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332" y="2163636"/>
            <a:ext cx="5334000" cy="4000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020" y="2163636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3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8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previous signal has a relationship with signal A.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635" y="2098675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1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VS NONLINEAR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DETERMINISTIC VS STOCHASTIC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STATIONARY VS NONSTATIONARY  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2459" y="4852491"/>
            <a:ext cx="85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Biomedical data are nonlinear, nonstationary and deterministic / stochastic in nature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57826" y="550322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Analytical tools are applicable only for linear, deterministic/stochastic and stationary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67391" y="2670272"/>
            <a:ext cx="382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Pay Attention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7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OUTLIERS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NOISE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67391" y="2670272"/>
            <a:ext cx="382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Pay Attention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1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the hypothesis that apnea events in preterm infants occurs randomly </a:t>
            </a:r>
          </a:p>
        </p:txBody>
      </p:sp>
    </p:spTree>
    <p:extLst>
      <p:ext uri="{BB962C8B-B14F-4D97-AF65-F5344CB8AC3E}">
        <p14:creationId xmlns:p14="http://schemas.microsoft.com/office/powerpoint/2010/main" val="353535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the hypothesis that cortical regions have interactions and interactions are stronger in the adjacent regions </a:t>
            </a:r>
          </a:p>
        </p:txBody>
      </p:sp>
    </p:spTree>
    <p:extLst>
      <p:ext uri="{BB962C8B-B14F-4D97-AF65-F5344CB8AC3E}">
        <p14:creationId xmlns:p14="http://schemas.microsoft.com/office/powerpoint/2010/main" val="7394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4775363" y="3470965"/>
            <a:ext cx="7967575" cy="2929592"/>
            <a:chOff x="0" y="3367881"/>
            <a:chExt cx="7967575" cy="2929592"/>
          </a:xfrm>
        </p:grpSpPr>
        <p:pic>
          <p:nvPicPr>
            <p:cNvPr id="14" name="Picture 13" descr="nsf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" y="3367881"/>
              <a:ext cx="990600" cy="990600"/>
            </a:xfrm>
            <a:prstGeom prst="rect">
              <a:avLst/>
            </a:prstGeom>
          </p:spPr>
        </p:pic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0" y="4358481"/>
              <a:ext cx="39624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 smtClean="0"/>
                <a:t>Design of a wearable biosensor sensor system with wireless network for the remote detection of life threatening events in neonates</a:t>
              </a:r>
              <a:r>
                <a:rPr lang="en-US" sz="1200" dirty="0" smtClean="0"/>
                <a:t>. </a:t>
              </a:r>
            </a:p>
            <a:p>
              <a:endParaRPr lang="en-US" sz="1200" dirty="0" smtClean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Science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Foundation Smart &amp; Connected Health Grant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(Lead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D. Paydarfar (Co</a:t>
              </a:r>
              <a:r>
                <a:rPr kumimoji="0" lang="en-US" sz="1200" b="1" i="1" u="none" strike="noStrike" cap="none" normalizeH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UT-Austin)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H. Wang (Co PI, UMass Dartmouth)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Y. Kim (Co PI, UMass Dartmouth) 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4005175" y="4255855"/>
              <a:ext cx="39624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 smtClean="0"/>
                <a:t>Pre-Vent</a:t>
              </a:r>
              <a:endParaRPr lang="en-US" sz="1200" dirty="0" smtClean="0"/>
            </a:p>
            <a:p>
              <a:endParaRPr lang="en-US" sz="1200" dirty="0" smtClean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Institute Of Health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Grant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(Analytical Core PI, UT-Tyler)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N. </a:t>
              </a:r>
              <a:r>
                <a:rPr kumimoji="0" lang="en-US" sz="1200" b="1" i="1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Ambal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(PI, Univ. of Alabama,</a:t>
              </a:r>
              <a:r>
                <a:rPr kumimoji="0" lang="en-US" sz="1200" b="1" i="1" u="none" strike="noStrike" cap="none" normalizeH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Birmingham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 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505200" y="3471762"/>
              <a:ext cx="1657350" cy="81977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9388" y="3551389"/>
            <a:ext cx="4799444" cy="2772728"/>
            <a:chOff x="492967" y="3733800"/>
            <a:chExt cx="4799444" cy="2772728"/>
          </a:xfrm>
        </p:grpSpPr>
        <p:pic>
          <p:nvPicPr>
            <p:cNvPr id="25" name="Picture 24" descr="va_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2967" y="3733800"/>
              <a:ext cx="1295400" cy="1295400"/>
            </a:xfrm>
            <a:prstGeom prst="rect">
              <a:avLst/>
            </a:prstGeom>
          </p:spPr>
        </p:pic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09600" y="4936868"/>
              <a:ext cx="468281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 smtClean="0"/>
                <a:t>Design of a wearable sensor system and associated algorithm to track suicidal ideation from movement variability and develop a novel objective marker of suicidal ideation and behavior risk in veterans.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Clinical Science Research and Development  Grant (approved for funding),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(site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E.G. Smith (Project</a:t>
              </a:r>
              <a:r>
                <a:rPr kumimoji="0" lang="en-US" sz="1200" b="1" i="1" u="none" strike="noStrike" cap="none" normalizeH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VA)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Salvatore (Investigator, Harvard University)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8777845" y="5314687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 i="1" dirty="0" smtClean="0"/>
          </a:p>
          <a:p>
            <a:r>
              <a:rPr lang="en-US" sz="1200" i="1" dirty="0" smtClean="0"/>
              <a:t>Wearable system for the detection of addiction</a:t>
            </a:r>
            <a:endParaRPr lang="en-US" sz="12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(PI, UT-Tyler)</a:t>
            </a:r>
            <a:endParaRPr kumimoji="0" lang="en-US" sz="1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M. Reinhart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(PI,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ContinueYou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sz="12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LLC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S.</a:t>
            </a:r>
            <a:r>
              <a:rPr lang="en-US" sz="1200" b="1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b="1" i="1" dirty="0" err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Carriero</a:t>
            </a:r>
            <a:r>
              <a:rPr lang="en-US" sz="1200" b="1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, (PI. Univ. of Mass. Med. School)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27" y="2164224"/>
            <a:ext cx="5697555" cy="63595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5943" y="1120506"/>
            <a:ext cx="7620921" cy="2362947"/>
            <a:chOff x="3633788" y="3163870"/>
            <a:chExt cx="8073298" cy="2683674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782286" y="4752342"/>
              <a:ext cx="3962400" cy="943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SBIR: RAE (Realize, Analyze, Engage) - A digital biomarker based detection and intervention system for stress and carvings during recovery from substance abuse disorders.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ea typeface="Calibri" pitchFamily="34" charset="0"/>
                  <a:cs typeface="Times New Roman" pitchFamily="18" charset="0"/>
                </a:rPr>
                <a:t>PIs: M. Reinhardt, S. Carreiro, P. Indic</a:t>
              </a: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633788" y="3466160"/>
              <a:ext cx="1657350" cy="81977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160" y="3163870"/>
              <a:ext cx="1064909" cy="1064909"/>
            </a:xfrm>
            <a:prstGeom prst="rect">
              <a:avLst/>
            </a:prstGeom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7744686" y="4694023"/>
              <a:ext cx="3962400" cy="1153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 smtClean="0"/>
                <a:t>STARs Award</a:t>
              </a:r>
            </a:p>
            <a:p>
              <a:endParaRPr lang="en-US" sz="1200" dirty="0" smtClean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The University of Texas System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 smtClean="0">
                  <a:ea typeface="Calibri" pitchFamily="34" charset="0"/>
                  <a:cs typeface="Times New Roman" pitchFamily="18" charset="0"/>
                </a:rPr>
                <a:t>P. Indic  (PI, UT Tyler)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42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MACHINE LEARNING ?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Ounce of Prevention Better Than a Pound of Cure 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– Benjamin Franklin (1730-1774)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Prevention Better Than Cure 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– Dutch Philosopher Desiderius Erasmus (1500)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Precaution Better than Cure </a:t>
            </a:r>
          </a:p>
          <a:p>
            <a:pPr marL="201168" lvl="1" indent="0">
              <a:spcAft>
                <a:spcPts val="2400"/>
              </a:spcAft>
              <a:buNone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–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Johann Wolfgang von Goethe (1749-1832)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65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https</a:t>
            </a:r>
            <a:r>
              <a:rPr lang="en-US" sz="2000" dirty="0"/>
              <a:t>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5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X and Y in MATLAB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388363"/>
              </p:ext>
            </p:extLst>
          </p:nvPr>
        </p:nvGraphicFramePr>
        <p:xfrm>
          <a:off x="899160" y="2481148"/>
          <a:ext cx="2646244" cy="2992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0131">
                  <a:extLst>
                    <a:ext uri="{9D8B030D-6E8A-4147-A177-3AD203B41FA5}">
                      <a16:colId xmlns:a16="http://schemas.microsoft.com/office/drawing/2014/main" val="1649473312"/>
                    </a:ext>
                  </a:extLst>
                </a:gridCol>
                <a:gridCol w="1436113">
                  <a:extLst>
                    <a:ext uri="{9D8B030D-6E8A-4147-A177-3AD203B41FA5}">
                      <a16:colId xmlns:a16="http://schemas.microsoft.com/office/drawing/2014/main" val="106299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X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Y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89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136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571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11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28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1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546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269422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97695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7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X and Y in MATLAB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572271"/>
              </p:ext>
            </p:extLst>
          </p:nvPr>
        </p:nvGraphicFramePr>
        <p:xfrm>
          <a:off x="899160" y="2481148"/>
          <a:ext cx="2646244" cy="2992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0131">
                  <a:extLst>
                    <a:ext uri="{9D8B030D-6E8A-4147-A177-3AD203B41FA5}">
                      <a16:colId xmlns:a16="http://schemas.microsoft.com/office/drawing/2014/main" val="1649473312"/>
                    </a:ext>
                  </a:extLst>
                </a:gridCol>
                <a:gridCol w="1436113">
                  <a:extLst>
                    <a:ext uri="{9D8B030D-6E8A-4147-A177-3AD203B41FA5}">
                      <a16:colId xmlns:a16="http://schemas.microsoft.com/office/drawing/2014/main" val="106299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X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89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136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571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11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28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1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546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26942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42713" y="2546857"/>
                <a:ext cx="11862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713" y="2546857"/>
                <a:ext cx="1186287" cy="276999"/>
              </a:xfrm>
              <a:prstGeom prst="rect">
                <a:avLst/>
              </a:prstGeom>
              <a:blipFill>
                <a:blip r:embed="rId2"/>
                <a:stretch>
                  <a:fillRect l="-4615" r="-410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876639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1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X and Y given in file dataA.xlsx in MATLAB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760" y="205144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3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(BIG) DATA ANALYTICS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CONCEPT IN A NEW PHRASE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PERFORMANCE COMPUTERS, HIGH RESOLUTION DATA, LARGE STORAGE CAPABILITY…….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70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1125</Words>
  <Application>Microsoft Office PowerPoint</Application>
  <PresentationFormat>Widescreen</PresentationFormat>
  <Paragraphs>494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 </vt:lpstr>
      <vt:lpstr>WORKSHOP SCHEDULE</vt:lpstr>
      <vt:lpstr>PREREQUISITE</vt:lpstr>
      <vt:lpstr>WHY MACHINE LEARNING ? </vt:lpstr>
      <vt:lpstr>ANALYSIS PLATFORM</vt:lpstr>
      <vt:lpstr>Exercise 1</vt:lpstr>
      <vt:lpstr>Exercise 2</vt:lpstr>
      <vt:lpstr>Exercise 3</vt:lpstr>
      <vt:lpstr>(BIG) DATA ANALYTICS</vt:lpstr>
      <vt:lpstr>PUBLICLY AVAILABLE DATA SET</vt:lpstr>
      <vt:lpstr>IDENTIFY THE IMAGES</vt:lpstr>
      <vt:lpstr>IDENTIFY THE IMAGES</vt:lpstr>
      <vt:lpstr>HYPOTHESIS</vt:lpstr>
      <vt:lpstr>BIOMEDICAL DATA </vt:lpstr>
      <vt:lpstr>TYPES OF BIOMEDICAL DATA </vt:lpstr>
      <vt:lpstr>TYPES OF BIOMEDICAL DATA </vt:lpstr>
      <vt:lpstr>TYPES OF SIGNALS</vt:lpstr>
      <vt:lpstr>GOALS OF ANALYSIS </vt:lpstr>
      <vt:lpstr>TYPES OF ANALYSIS </vt:lpstr>
      <vt:lpstr>TYPES OF ANALYSIS </vt:lpstr>
      <vt:lpstr>Exercise 4</vt:lpstr>
      <vt:lpstr>Exercise 5</vt:lpstr>
      <vt:lpstr>Exercise 6</vt:lpstr>
      <vt:lpstr>TYPES OF ANALYSIS </vt:lpstr>
      <vt:lpstr>SIGNALS </vt:lpstr>
      <vt:lpstr>SIGNALS </vt:lpstr>
      <vt:lpstr>SIGNALS </vt:lpstr>
      <vt:lpstr>Exercise 7</vt:lpstr>
      <vt:lpstr>Exercise 7</vt:lpstr>
      <vt:lpstr>Exercise 8</vt:lpstr>
      <vt:lpstr>Exercise 8</vt:lpstr>
      <vt:lpstr>Exercise 8</vt:lpstr>
      <vt:lpstr>Exercise 8</vt:lpstr>
      <vt:lpstr>BIOMEDICAL DATA </vt:lpstr>
      <vt:lpstr>BIOMEDICAL DATA </vt:lpstr>
      <vt:lpstr>PROJECT 1</vt:lpstr>
      <vt:lpstr>PROJECT 2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432</cp:revision>
  <dcterms:created xsi:type="dcterms:W3CDTF">2019-04-04T01:53:22Z</dcterms:created>
  <dcterms:modified xsi:type="dcterms:W3CDTF">2021-06-13T16:15:10Z</dcterms:modified>
</cp:coreProperties>
</file>