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338" r:id="rId3"/>
    <p:sldId id="365" r:id="rId4"/>
    <p:sldId id="435" r:id="rId5"/>
    <p:sldId id="434" r:id="rId6"/>
    <p:sldId id="443" r:id="rId7"/>
    <p:sldId id="436" r:id="rId8"/>
    <p:sldId id="437" r:id="rId9"/>
    <p:sldId id="438" r:id="rId10"/>
    <p:sldId id="439" r:id="rId11"/>
    <p:sldId id="440" r:id="rId12"/>
    <p:sldId id="441" r:id="rId13"/>
    <p:sldId id="442" r:id="rId14"/>
    <p:sldId id="444" r:id="rId15"/>
    <p:sldId id="445" r:id="rId16"/>
    <p:sldId id="446" r:id="rId17"/>
    <p:sldId id="448" r:id="rId18"/>
    <p:sldId id="449" r:id="rId19"/>
    <p:sldId id="450" r:id="rId20"/>
    <p:sldId id="451" r:id="rId21"/>
    <p:sldId id="452" r:id="rId22"/>
    <p:sldId id="453" r:id="rId23"/>
    <p:sldId id="454" r:id="rId24"/>
    <p:sldId id="455" r:id="rId25"/>
    <p:sldId id="456" r:id="rId26"/>
    <p:sldId id="459" r:id="rId27"/>
    <p:sldId id="460" r:id="rId28"/>
    <p:sldId id="461" r:id="rId29"/>
    <p:sldId id="457" r:id="rId30"/>
    <p:sldId id="458" r:id="rId31"/>
    <p:sldId id="366" r:id="rId32"/>
    <p:sldId id="462" r:id="rId33"/>
    <p:sldId id="464" r:id="rId34"/>
    <p:sldId id="463" r:id="rId35"/>
    <p:sldId id="465" r:id="rId36"/>
    <p:sldId id="470" r:id="rId37"/>
    <p:sldId id="466" r:id="rId38"/>
    <p:sldId id="467" r:id="rId39"/>
    <p:sldId id="468" r:id="rId40"/>
    <p:sldId id="469" r:id="rId41"/>
    <p:sldId id="471" r:id="rId42"/>
    <p:sldId id="291" r:id="rId4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20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72" y="39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Linear</a:t>
            </a:r>
            <a:r>
              <a:rPr lang="en-US" baseline="0"/>
              <a:t> vs. SVM Regression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rgbClr val="00206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trendline>
            <c:spPr>
              <a:ln w="31750" cap="rnd">
                <a:solidFill>
                  <a:srgbClr val="FF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Sheet1!$B$3:$B$19</c:f>
              <c:numCache>
                <c:formatCode>General</c:formatCode>
                <c:ptCount val="17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7</c:v>
                </c:pt>
                <c:pt idx="4">
                  <c:v>8</c:v>
                </c:pt>
                <c:pt idx="5">
                  <c:v>12</c:v>
                </c:pt>
                <c:pt idx="6">
                  <c:v>15</c:v>
                </c:pt>
                <c:pt idx="7">
                  <c:v>16</c:v>
                </c:pt>
                <c:pt idx="8">
                  <c:v>17</c:v>
                </c:pt>
                <c:pt idx="9">
                  <c:v>18</c:v>
                </c:pt>
                <c:pt idx="10">
                  <c:v>19</c:v>
                </c:pt>
                <c:pt idx="11">
                  <c:v>20</c:v>
                </c:pt>
                <c:pt idx="12">
                  <c:v>21</c:v>
                </c:pt>
                <c:pt idx="13">
                  <c:v>22</c:v>
                </c:pt>
                <c:pt idx="14">
                  <c:v>23</c:v>
                </c:pt>
                <c:pt idx="15">
                  <c:v>24</c:v>
                </c:pt>
                <c:pt idx="16">
                  <c:v>25</c:v>
                </c:pt>
              </c:numCache>
            </c:numRef>
          </c:xVal>
          <c:yVal>
            <c:numRef>
              <c:f>Sheet1!$C$3:$C$19</c:f>
              <c:numCache>
                <c:formatCode>General</c:formatCode>
                <c:ptCount val="17"/>
                <c:pt idx="0">
                  <c:v>7</c:v>
                </c:pt>
                <c:pt idx="1">
                  <c:v>6</c:v>
                </c:pt>
                <c:pt idx="2">
                  <c:v>6.5</c:v>
                </c:pt>
                <c:pt idx="3">
                  <c:v>6.6</c:v>
                </c:pt>
                <c:pt idx="4">
                  <c:v>6.7</c:v>
                </c:pt>
                <c:pt idx="5">
                  <c:v>6.9</c:v>
                </c:pt>
                <c:pt idx="6">
                  <c:v>6.7</c:v>
                </c:pt>
                <c:pt idx="7">
                  <c:v>7.1</c:v>
                </c:pt>
                <c:pt idx="8">
                  <c:v>7.2</c:v>
                </c:pt>
                <c:pt idx="9">
                  <c:v>7.3</c:v>
                </c:pt>
                <c:pt idx="10">
                  <c:v>7.3</c:v>
                </c:pt>
                <c:pt idx="11">
                  <c:v>7</c:v>
                </c:pt>
                <c:pt idx="12">
                  <c:v>7.2</c:v>
                </c:pt>
                <c:pt idx="13">
                  <c:v>7.3</c:v>
                </c:pt>
                <c:pt idx="14">
                  <c:v>7.6</c:v>
                </c:pt>
                <c:pt idx="15">
                  <c:v>7.7</c:v>
                </c:pt>
                <c:pt idx="16">
                  <c:v>7.9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D5F-4A9D-9D2C-C02FD9BC2E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54209464"/>
        <c:axId val="554209792"/>
      </c:scatterChart>
      <c:valAx>
        <c:axId val="5542094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4209792"/>
        <c:crosses val="autoZero"/>
        <c:crossBetween val="midCat"/>
      </c:valAx>
      <c:valAx>
        <c:axId val="554209792"/>
        <c:scaling>
          <c:orientation val="minMax"/>
          <c:min val="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4209464"/>
        <c:crosses val="autoZero"/>
        <c:crossBetween val="midCat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6/13/2021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058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6/13/2021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564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6/13/2021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661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6/13/2021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880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6/13/2021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0117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6/13/2021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87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6/13/2021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163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6/13/2021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77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6/13/2021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111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55D16CB-4D25-4406-9B07-8BE179F55300}" type="datetimeFigureOut">
              <a:rPr lang="en-US" smtClean="0"/>
              <a:t>6/13/2021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886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6/13/2021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748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55D16CB-4D25-4406-9B07-8BE179F55300}" type="datetimeFigureOut">
              <a:rPr lang="en-US" smtClean="0"/>
              <a:t>6/13/2021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0857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s://medium.com/@LSchultebraucks/introduction-to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jfi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http://archive.ics.uci.edu/ml/datasets/Exasens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9.jpeg"/><Relationship Id="rId4" Type="http://schemas.openxmlformats.org/officeDocument/2006/relationships/image" Target="../media/image38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67298-9FC3-467F-960A-00C86EF89B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3484756"/>
            <a:ext cx="6801321" cy="2777951"/>
          </a:xfrm>
        </p:spPr>
        <p:txBody>
          <a:bodyPr anchor="ctr">
            <a:normAutofit/>
          </a:bodyPr>
          <a:lstStyle/>
          <a:p>
            <a:pPr algn="r"/>
            <a:r>
              <a:rPr lang="en-US" dirty="0"/>
              <a:t>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6BEC4C-6E6C-4D27-9E84-FFD0A401FE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45856" y="2690051"/>
            <a:ext cx="8149701" cy="1358283"/>
          </a:xfrm>
        </p:spPr>
        <p:txBody>
          <a:bodyPr anchor="ctr">
            <a:normAutofit/>
          </a:bodyPr>
          <a:lstStyle/>
          <a:p>
            <a:pPr algn="ctr"/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PREMANANDA Indic, Ph.D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>
              <a:solidFill>
                <a:srgbClr val="002060"/>
              </a:solidFill>
            </a:endParaRPr>
          </a:p>
        </p:txBody>
      </p:sp>
      <p:pic>
        <p:nvPicPr>
          <p:cNvPr id="11" name="Picture 10" descr="A close up of a sign&#10;&#10;Description generated with high confidence">
            <a:extLst>
              <a:ext uri="{FF2B5EF4-FFF2-40B4-BE49-F238E27FC236}">
                <a16:creationId xmlns:a16="http://schemas.microsoft.com/office/drawing/2014/main" id="{0AA472BC-2480-4833-830D-2A87D1C4AD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795549" cy="168561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D1114DF-30FF-4490-B7D5-491C030A9BED}"/>
              </a:ext>
            </a:extLst>
          </p:cNvPr>
          <p:cNvSpPr txBox="1"/>
          <p:nvPr/>
        </p:nvSpPr>
        <p:spPr>
          <a:xfrm>
            <a:off x="2481892" y="3618315"/>
            <a:ext cx="7684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ELECTRICAL ENGINEERING</a:t>
            </a:r>
            <a:endParaRPr lang="en-US" sz="2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F683AC-5857-4366-AF38-7A947D87DFD9}"/>
              </a:ext>
            </a:extLst>
          </p:cNvPr>
          <p:cNvSpPr txBox="1"/>
          <p:nvPr/>
        </p:nvSpPr>
        <p:spPr>
          <a:xfrm>
            <a:off x="1795549" y="2562885"/>
            <a:ext cx="91351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ANALYTICS &amp; MACHINE LEARNING</a:t>
            </a:r>
          </a:p>
          <a:p>
            <a:endParaRPr lang="en-US" sz="2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020" y="5203403"/>
            <a:ext cx="6003900" cy="107526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106" y="5499587"/>
            <a:ext cx="5697555" cy="635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130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Always there is a mathematical foundation</a:t>
            </a:r>
          </a:p>
          <a:p>
            <a:pPr marL="0" indent="0"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Analytical Tools (Logarithm, Laplace Transform, Fourier Transform…….)</a:t>
            </a:r>
          </a:p>
          <a:p>
            <a:pPr marL="0" indent="0"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Computational Tools (Boolean Algebra, Taylor Series Expansion,……..)</a:t>
            </a:r>
          </a:p>
          <a:p>
            <a:pPr marL="0" indent="0"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Programming Languages (Basic, Fortran, C, C++, Java, …….)</a:t>
            </a:r>
          </a:p>
          <a:p>
            <a:pPr marL="0" indent="0"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Assembly Languages (depending upon the computer processors)</a:t>
            </a:r>
          </a:p>
          <a:p>
            <a:pPr marL="0" indent="0"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Machine Learning Models</a:t>
            </a:r>
          </a:p>
          <a:p>
            <a:pPr marL="0" indent="0"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Artificial Intelligence</a:t>
            </a:r>
          </a:p>
          <a:p>
            <a:pPr marL="0" indent="0">
              <a:buFont typeface="Calibri" panose="020F0502020204030204" pitchFamily="34" charset="0"/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Calibri" panose="020F0502020204030204" pitchFamily="34" charset="0"/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2679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Examples of Smart Systems</a:t>
            </a:r>
          </a:p>
          <a:p>
            <a:pPr marL="0" indent="0"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Voice Recognition </a:t>
            </a:r>
          </a:p>
          <a:p>
            <a:pPr marL="0" indent="0"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Tumor Detection</a:t>
            </a:r>
          </a:p>
          <a:p>
            <a:pPr marL="0" indent="0"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Weather Forecast</a:t>
            </a:r>
          </a:p>
          <a:p>
            <a:pPr marL="0" indent="0"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Driverless Cars</a:t>
            </a:r>
          </a:p>
          <a:p>
            <a:pPr marL="0" indent="0">
              <a:buFont typeface="Calibri" panose="020F0502020204030204" pitchFamily="34" charset="0"/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4614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NEEDED?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Training Data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Appropriate Model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Procedure to Train (Make a machine to “learn”)  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(Learning Algorithms, Online vs Batch Learning, Instance Based vs Model Based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 Data</a:t>
            </a:r>
          </a:p>
          <a:p>
            <a:pPr marL="0" indent="0"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>
              <a:buFont typeface="Calibri" panose="020F0502020204030204" pitchFamily="34" charset="0"/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10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MACHINE LEARNING APPROACHES 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PROJECTS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6054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SUPERVISED LEARNING </a:t>
            </a:r>
          </a:p>
          <a:p>
            <a:pPr>
              <a:spcBef>
                <a:spcPts val="300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UNSUPERVISED LEARNING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090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SUPERVISED LEARNING 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UNSUPERVISED LEARNING 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2777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SUPERVISED LEARNING (Classification / Prediction)</a:t>
            </a: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Provide training set with features and solutions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9369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SUPERVISED LEARNING (Classification / Prediction)</a:t>
            </a:r>
          </a:p>
          <a:p>
            <a:pPr marL="0" indent="0">
              <a:spcBef>
                <a:spcPts val="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Find the area of a rectangle</a:t>
            </a: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9649891"/>
              </p:ext>
            </p:extLst>
          </p:nvPr>
        </p:nvGraphicFramePr>
        <p:xfrm>
          <a:off x="1616873" y="2554076"/>
          <a:ext cx="6579068" cy="3235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6322">
                  <a:extLst>
                    <a:ext uri="{9D8B030D-6E8A-4147-A177-3AD203B41FA5}">
                      <a16:colId xmlns:a16="http://schemas.microsoft.com/office/drawing/2014/main" val="34081173"/>
                    </a:ext>
                  </a:extLst>
                </a:gridCol>
                <a:gridCol w="931230">
                  <a:extLst>
                    <a:ext uri="{9D8B030D-6E8A-4147-A177-3AD203B41FA5}">
                      <a16:colId xmlns:a16="http://schemas.microsoft.com/office/drawing/2014/main" val="3655420863"/>
                    </a:ext>
                  </a:extLst>
                </a:gridCol>
                <a:gridCol w="1161231">
                  <a:extLst>
                    <a:ext uri="{9D8B030D-6E8A-4147-A177-3AD203B41FA5}">
                      <a16:colId xmlns:a16="http://schemas.microsoft.com/office/drawing/2014/main" val="2916235072"/>
                    </a:ext>
                  </a:extLst>
                </a:gridCol>
                <a:gridCol w="880742">
                  <a:extLst>
                    <a:ext uri="{9D8B030D-6E8A-4147-A177-3AD203B41FA5}">
                      <a16:colId xmlns:a16="http://schemas.microsoft.com/office/drawing/2014/main" val="3981164294"/>
                    </a:ext>
                  </a:extLst>
                </a:gridCol>
                <a:gridCol w="1043425">
                  <a:extLst>
                    <a:ext uri="{9D8B030D-6E8A-4147-A177-3AD203B41FA5}">
                      <a16:colId xmlns:a16="http://schemas.microsoft.com/office/drawing/2014/main" val="2078981298"/>
                    </a:ext>
                  </a:extLst>
                </a:gridCol>
                <a:gridCol w="942449">
                  <a:extLst>
                    <a:ext uri="{9D8B030D-6E8A-4147-A177-3AD203B41FA5}">
                      <a16:colId xmlns:a16="http://schemas.microsoft.com/office/drawing/2014/main" val="2200565222"/>
                    </a:ext>
                  </a:extLst>
                </a:gridCol>
                <a:gridCol w="953669">
                  <a:extLst>
                    <a:ext uri="{9D8B030D-6E8A-4147-A177-3AD203B41FA5}">
                      <a16:colId xmlns:a16="http://schemas.microsoft.com/office/drawing/2014/main" val="21183851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W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A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A1</a:t>
                      </a:r>
                    </a:p>
                    <a:p>
                      <a:pPr algn="ctr"/>
                      <a:r>
                        <a:rPr lang="en-US" b="1" dirty="0" smtClean="0"/>
                        <a:t>(L+W)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A2</a:t>
                      </a:r>
                    </a:p>
                    <a:p>
                      <a:pPr algn="ctr"/>
                      <a:r>
                        <a:rPr lang="en-US" b="1" dirty="0" smtClean="0"/>
                        <a:t>(L-W)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A3</a:t>
                      </a:r>
                    </a:p>
                    <a:p>
                      <a:pPr algn="ctr"/>
                      <a:r>
                        <a:rPr lang="en-US" b="1" dirty="0" smtClean="0"/>
                        <a:t>(L*W)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A4</a:t>
                      </a:r>
                    </a:p>
                    <a:p>
                      <a:pPr algn="ctr"/>
                      <a:r>
                        <a:rPr lang="en-US" b="1" dirty="0" smtClean="0"/>
                        <a:t>L/W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3738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12.1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162.3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162.14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16339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8.6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83.4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83.42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0.89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39904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17.28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461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62.25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-4.1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62.22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22205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18.2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116.5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116.48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2.83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53602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0.57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07853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4.62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12.83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70969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3815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SUPERVISED LEARNING (Classification / Prediction)</a:t>
            </a:r>
          </a:p>
          <a:p>
            <a:pPr marL="0" indent="0">
              <a:spcBef>
                <a:spcPts val="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Find the area of a rectangle</a:t>
            </a: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7680569"/>
              </p:ext>
            </p:extLst>
          </p:nvPr>
        </p:nvGraphicFramePr>
        <p:xfrm>
          <a:off x="1616873" y="2554076"/>
          <a:ext cx="6579068" cy="3235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6322">
                  <a:extLst>
                    <a:ext uri="{9D8B030D-6E8A-4147-A177-3AD203B41FA5}">
                      <a16:colId xmlns:a16="http://schemas.microsoft.com/office/drawing/2014/main" val="34081173"/>
                    </a:ext>
                  </a:extLst>
                </a:gridCol>
                <a:gridCol w="931230">
                  <a:extLst>
                    <a:ext uri="{9D8B030D-6E8A-4147-A177-3AD203B41FA5}">
                      <a16:colId xmlns:a16="http://schemas.microsoft.com/office/drawing/2014/main" val="3655420863"/>
                    </a:ext>
                  </a:extLst>
                </a:gridCol>
                <a:gridCol w="1161231">
                  <a:extLst>
                    <a:ext uri="{9D8B030D-6E8A-4147-A177-3AD203B41FA5}">
                      <a16:colId xmlns:a16="http://schemas.microsoft.com/office/drawing/2014/main" val="2916235072"/>
                    </a:ext>
                  </a:extLst>
                </a:gridCol>
                <a:gridCol w="880742">
                  <a:extLst>
                    <a:ext uri="{9D8B030D-6E8A-4147-A177-3AD203B41FA5}">
                      <a16:colId xmlns:a16="http://schemas.microsoft.com/office/drawing/2014/main" val="3981164294"/>
                    </a:ext>
                  </a:extLst>
                </a:gridCol>
                <a:gridCol w="1043425">
                  <a:extLst>
                    <a:ext uri="{9D8B030D-6E8A-4147-A177-3AD203B41FA5}">
                      <a16:colId xmlns:a16="http://schemas.microsoft.com/office/drawing/2014/main" val="2078981298"/>
                    </a:ext>
                  </a:extLst>
                </a:gridCol>
                <a:gridCol w="942449">
                  <a:extLst>
                    <a:ext uri="{9D8B030D-6E8A-4147-A177-3AD203B41FA5}">
                      <a16:colId xmlns:a16="http://schemas.microsoft.com/office/drawing/2014/main" val="2200565222"/>
                    </a:ext>
                  </a:extLst>
                </a:gridCol>
                <a:gridCol w="953669">
                  <a:extLst>
                    <a:ext uri="{9D8B030D-6E8A-4147-A177-3AD203B41FA5}">
                      <a16:colId xmlns:a16="http://schemas.microsoft.com/office/drawing/2014/main" val="21183851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W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A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E1</a:t>
                      </a:r>
                    </a:p>
                    <a:p>
                      <a:pPr algn="ctr"/>
                      <a:r>
                        <a:rPr lang="en-US" b="1" dirty="0" smtClean="0"/>
                        <a:t>|A-A1|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E2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|A-A2|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E3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|A-A3|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E4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|A-A4|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3738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12.1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162.3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136.8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163.6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161.40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16339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8.6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83.4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65.1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84.5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82.51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39904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16.71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461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62.25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45.95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66.35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61.65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22205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18.2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116.5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91.90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104.70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113.66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53602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3.93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07853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8.13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70969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1816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SUPERVISED LEARNING (Classification / Prediction)</a:t>
            </a:r>
          </a:p>
          <a:p>
            <a:pPr marL="1374775" indent="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Linear Regression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Logistic Regression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Support Vector Machines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k-Nearest Neighbors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Decision Trees and Random Forests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Neural Networks</a:t>
            </a:r>
          </a:p>
          <a:p>
            <a:pPr marL="0" indent="0">
              <a:spcBef>
                <a:spcPts val="0"/>
              </a:spcBef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088180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WORKSHOP SCHEDULE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WEEK1:	DATA ANALYTICS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WEEK2:	FEATURE EXTRACTION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WEEK3:	MACHINE LEARNING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96494" y="5017310"/>
            <a:ext cx="1489874" cy="8112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760932" y="4998743"/>
            <a:ext cx="1489874" cy="8112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749913" y="4998742"/>
            <a:ext cx="1489874" cy="8112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3696869" y="5312496"/>
            <a:ext cx="1060255" cy="347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6286368" y="5230481"/>
            <a:ext cx="499107" cy="347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8250806" y="5230481"/>
            <a:ext cx="499107" cy="347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>
            <a:off x="10220771" y="5230481"/>
            <a:ext cx="628613" cy="347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836755" y="5253676"/>
            <a:ext cx="14283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</a:rPr>
              <a:t>Preprocessing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66241" y="5241778"/>
            <a:ext cx="15194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</a:rPr>
              <a:t>Feature Extraction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755222" y="5224790"/>
            <a:ext cx="1555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</a:rPr>
              <a:t>Feature Selection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239787" y="4318448"/>
            <a:ext cx="19693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Statistical or Machine Learning Models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01503" y="5312496"/>
            <a:ext cx="646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Data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17524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03BBF3EE-5F4B-424D-AFD2-C951ABF894C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4546600"/>
              </a:xfrm>
            </p:spPr>
            <p:txBody>
              <a:bodyPr>
                <a:noAutofit/>
              </a:bodyPr>
              <a:lstStyle/>
              <a:p>
                <a:pPr>
                  <a:spcBef>
                    <a:spcPts val="300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r>
                  <a:rPr lang="en-US" sz="24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SUPERVISED LEARNING (Classification / Prediction)</a:t>
                </a:r>
              </a:p>
              <a:p>
                <a:pPr marL="1374775" indent="0">
                  <a:spcAft>
                    <a:spcPts val="240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Linear Regression</a:t>
                </a:r>
              </a:p>
              <a:p>
                <a:pPr marL="1374775" indent="0">
                  <a:spcAft>
                    <a:spcPts val="2400"/>
                  </a:spcAft>
                  <a:buNone/>
                </a:pPr>
                <a:r>
                  <a:rPr lang="en-US" sz="24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Given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𝑚</m:t>
                    </m:r>
                  </m:oMath>
                </a14:m>
                <a:r>
                  <a:rPr lang="en-US" sz="24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outcomes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p>
                  </m:oMath>
                </a14:m>
                <a:r>
                  <a:rPr lang="en-US" sz="24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where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𝑖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=1,2,….,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𝑚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4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 each outcome depends on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</m:oMath>
                </a14:m>
                <a:r>
                  <a:rPr lang="en-US" sz="24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features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sz="24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where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𝑗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=1,2,….,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</m:oMath>
                </a14:m>
                <a:r>
                  <a:rPr lang="en-US" sz="24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Find the best estimate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p>
                  </m:oMath>
                </a14:m>
                <a:r>
                  <a:rPr lang="en-US" sz="24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</m:acc>
                      </m:e>
                      <m:sup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p>
                  </m:oMath>
                </a14:m>
                <a:r>
                  <a:rPr lang="en-US" sz="24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using the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</m:oMath>
                </a14:m>
                <a:r>
                  <a:rPr lang="en-US" sz="24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features with appropriate parameters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sz="24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such that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𝐽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4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sz="2400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US" sz="2400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400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𝑦</m:t>
                                        </m:r>
                                      </m:e>
                                    </m:acc>
                                  </m:e>
                                  <m:sup>
                                    <m:r>
                                      <a:rPr lang="en-US" sz="2400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𝑖</m:t>
                                    </m:r>
                                  </m:sup>
                                </m:sSup>
                                <m:r>
                                  <a:rPr lang="en-US" sz="24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en-US" sz="2400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𝑦</m:t>
                                    </m:r>
                                  </m:e>
                                  <m:sup>
                                    <m:r>
                                      <a:rPr lang="en-US" sz="2400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𝑖</m:t>
                                    </m:r>
                                  </m:sup>
                                </m:sSup>
                              </m:e>
                            </m:d>
                          </m:e>
                          <m:sup>
                            <m: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en-US" sz="24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spcBef>
                    <a:spcPts val="3000"/>
                  </a:spcBef>
                  <a:spcAft>
                    <a:spcPts val="2400"/>
                  </a:spcAft>
                  <a:buNone/>
                </a:pP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en-US" sz="24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</m:acc>
                      </m:e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p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sSubSup>
                      <m:sSubSupPr>
                        <m:ctrlPr>
                          <a:rPr lang="en-US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  <m:sSubSup>
                      <m:sSub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</m:oMath>
                </a14:m>
                <a:r>
                  <a:rPr lang="en-US" sz="24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  <m:sSubSup>
                      <m:sSub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+……….+</m:t>
                    </m:r>
                    <m:sSubSup>
                      <m:sSub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  <m:sSubSup>
                      <m:sSub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</m:oMath>
                </a14:m>
                <a:endParaRPr lang="en-US" sz="24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03BBF3EE-5F4B-424D-AFD2-C951ABF894C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4546600"/>
              </a:xfrm>
              <a:blipFill>
                <a:blip r:embed="rId2"/>
                <a:stretch>
                  <a:fillRect l="-1681" t="-18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9101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03BBF3EE-5F4B-424D-AFD2-C951ABF894C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4546600"/>
              </a:xfrm>
            </p:spPr>
            <p:txBody>
              <a:bodyPr>
                <a:noAutofit/>
              </a:bodyPr>
              <a:lstStyle/>
              <a:p>
                <a:pPr>
                  <a:spcBef>
                    <a:spcPts val="300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r>
                  <a:rPr lang="en-US" sz="24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SUPERVISED LEARNING (Classification / Prediction)</a:t>
                </a:r>
              </a:p>
              <a:p>
                <a:pPr marL="1374775" indent="0">
                  <a:spcAft>
                    <a:spcPts val="240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Linear Regression</a:t>
                </a:r>
              </a:p>
              <a:p>
                <a:pPr marL="0" indent="0">
                  <a:spcBef>
                    <a:spcPts val="3000"/>
                  </a:spcBef>
                  <a:spcAft>
                    <a:spcPts val="2400"/>
                  </a:spcAft>
                  <a:buNone/>
                </a:pPr>
                <a:r>
                  <a:rPr lang="en-US" sz="24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</m:acc>
                      </m:e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p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sSubSup>
                      <m:sSubSupPr>
                        <m:ctrlPr>
                          <a:rPr lang="en-US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  <m:sSubSup>
                      <m:sSub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</m:oMath>
                </a14:m>
                <a:r>
                  <a:rPr lang="en-US" sz="24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  <m:sSubSup>
                      <m:sSub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+……….+</m:t>
                    </m:r>
                    <m:sSubSup>
                      <m:sSub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  <m:sSubSup>
                      <m:sSub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</m:oMath>
                </a14:m>
                <a:endParaRPr lang="en-US" sz="24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spcBef>
                    <a:spcPts val="3000"/>
                  </a:spcBef>
                  <a:spcAft>
                    <a:spcPts val="2400"/>
                  </a:spcAft>
                  <a:buNone/>
                </a:pP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𝑌</m:t>
                        </m:r>
                      </m:e>
                    </m:acc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l-GR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ϴ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𝑋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sub>
                    </m:sSub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𝑋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endParaRPr lang="en-US" sz="24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03BBF3EE-5F4B-424D-AFD2-C951ABF894C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4546600"/>
              </a:xfrm>
              <a:blipFill>
                <a:blip r:embed="rId2"/>
                <a:stretch>
                  <a:fillRect l="-1681" t="-18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1657690" y="5521491"/>
                <a:ext cx="3660041" cy="5721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𝐽</m:t>
                    </m:r>
                    <m:r>
                      <a:rPr lang="en-US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US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𝑦</m:t>
                                        </m:r>
                                      </m:e>
                                    </m:acc>
                                  </m:e>
                                  <m:sup>
                                    <m: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𝑖</m:t>
                                    </m:r>
                                  </m:sup>
                                </m:sSup>
                                <m:r>
                                  <a:rPr lang="en-US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𝑦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𝑖</m:t>
                                    </m:r>
                                  </m:sup>
                                </m:sSup>
                              </m:e>
                            </m:d>
                          </m:e>
                          <m:sup>
                            <m: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b="0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acc>
                          <m:accPr>
                            <m:chr m:val="̂"/>
                            <m:ctrlPr>
                              <a:rPr lang="en-US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𝑌</m:t>
                            </m:r>
                          </m:e>
                        </m:acc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𝑌</m:t>
                        </m:r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sup>
                    </m:sSup>
                    <m:r>
                      <a:rPr lang="en-US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acc>
                      <m:accPr>
                        <m:chr m:val="̂"/>
                        <m:ctrlP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𝑌</m:t>
                        </m:r>
                      </m:e>
                    </m:acc>
                    <m:r>
                      <a:rPr lang="en-US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𝑌</m:t>
                    </m:r>
                  </m:oMath>
                </a14:m>
                <a:r>
                  <a:rPr lang="en-US" dirty="0" smtClean="0"/>
                  <a:t>)</a:t>
                </a:r>
                <a:endParaRPr lang="en-US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7690" y="5521491"/>
                <a:ext cx="3660041" cy="572144"/>
              </a:xfrm>
              <a:prstGeom prst="rect">
                <a:avLst/>
              </a:prstGeom>
              <a:blipFill>
                <a:blip r:embed="rId3"/>
                <a:stretch>
                  <a:fillRect r="-1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1565138" y="4923361"/>
            <a:ext cx="4050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Cost Function to Minimize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362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03BBF3EE-5F4B-424D-AFD2-C951ABF894C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4546600"/>
              </a:xfrm>
            </p:spPr>
            <p:txBody>
              <a:bodyPr>
                <a:noAutofit/>
              </a:bodyPr>
              <a:lstStyle/>
              <a:p>
                <a:pPr>
                  <a:spcBef>
                    <a:spcPts val="300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r>
                  <a:rPr lang="en-US" sz="24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SUPERVISED LEARNING (Classification / Prediction)</a:t>
                </a:r>
              </a:p>
              <a:p>
                <a:pPr marL="1374775" indent="0">
                  <a:spcAft>
                    <a:spcPts val="240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Linear Regression</a:t>
                </a:r>
              </a:p>
              <a:p>
                <a:pPr marL="0" indent="0">
                  <a:spcBef>
                    <a:spcPts val="3000"/>
                  </a:spcBef>
                  <a:spcAft>
                    <a:spcPts val="2400"/>
                  </a:spcAft>
                  <a:buNone/>
                </a:pPr>
                <a:r>
                  <a:rPr lang="en-US" sz="24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</m:acc>
                      </m:e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p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sSubSup>
                      <m:sSubSupPr>
                        <m:ctrlPr>
                          <a:rPr lang="en-US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  <m:sSubSup>
                      <m:sSub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</m:oMath>
                </a14:m>
                <a:r>
                  <a:rPr lang="en-US" sz="24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  <m:sSubSup>
                      <m:sSub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+……….+</m:t>
                    </m:r>
                    <m:sSubSup>
                      <m:sSub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  <m:sSubSup>
                      <m:sSub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</m:oMath>
                </a14:m>
                <a:endParaRPr lang="en-US" sz="24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𝑌</m:t>
                        </m:r>
                      </m:e>
                    </m:acc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l-GR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ϴ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𝑋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sub>
                    </m:sSub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𝑋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36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sz="36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14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Gradient Descent </a:t>
                </a:r>
                <a:r>
                  <a:rPr lang="en-US" sz="1400" dirty="0" smtClean="0"/>
                  <a:t>by</a:t>
                </a:r>
                <a:r>
                  <a:rPr lang="en-US" sz="1400" b="1" dirty="0" smtClean="0"/>
                  <a:t> Louis Augustin Cauchy</a:t>
                </a:r>
                <a:r>
                  <a:rPr lang="en-US" sz="2400" b="1" dirty="0" smtClean="0"/>
                  <a:t> </a:t>
                </a:r>
                <a:r>
                  <a:rPr lang="en-US" sz="1400" dirty="0" smtClean="0"/>
                  <a:t>in 1847</a:t>
                </a:r>
                <a:endParaRPr lang="en-US" sz="14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spcBef>
                    <a:spcPts val="3000"/>
                  </a:spcBef>
                  <a:spcAft>
                    <a:spcPts val="2400"/>
                  </a:spcAft>
                  <a:buNone/>
                </a:pPr>
                <a:endParaRPr lang="en-US" sz="24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03BBF3EE-5F4B-424D-AFD2-C951ABF894C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4546600"/>
              </a:xfrm>
              <a:blipFill>
                <a:blip r:embed="rId2"/>
                <a:stretch>
                  <a:fillRect l="-1681" t="-18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1657690" y="5521491"/>
                <a:ext cx="3660041" cy="5721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𝐽</m:t>
                    </m:r>
                    <m:r>
                      <a:rPr lang="en-US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US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𝑦</m:t>
                                        </m:r>
                                      </m:e>
                                    </m:acc>
                                  </m:e>
                                  <m:sup>
                                    <m: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𝑖</m:t>
                                    </m:r>
                                  </m:sup>
                                </m:sSup>
                                <m:r>
                                  <a:rPr lang="en-US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𝑦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𝑖</m:t>
                                    </m:r>
                                  </m:sup>
                                </m:sSup>
                              </m:e>
                            </m:d>
                          </m:e>
                          <m:sup>
                            <m: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b="0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acc>
                          <m:accPr>
                            <m:chr m:val="̂"/>
                            <m:ctrlPr>
                              <a:rPr lang="en-US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𝑌</m:t>
                            </m:r>
                          </m:e>
                        </m:acc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𝑌</m:t>
                        </m:r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sup>
                    </m:sSup>
                    <m:r>
                      <a:rPr lang="en-US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acc>
                      <m:accPr>
                        <m:chr m:val="̂"/>
                        <m:ctrlP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𝑌</m:t>
                        </m:r>
                      </m:e>
                    </m:acc>
                    <m:r>
                      <a:rPr lang="en-US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𝑌</m:t>
                    </m:r>
                  </m:oMath>
                </a14:m>
                <a:r>
                  <a:rPr lang="en-US" dirty="0" smtClean="0"/>
                  <a:t>)</a:t>
                </a:r>
                <a:endParaRPr lang="en-US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7690" y="5521491"/>
                <a:ext cx="3660041" cy="572144"/>
              </a:xfrm>
              <a:prstGeom prst="rect">
                <a:avLst/>
              </a:prstGeom>
              <a:blipFill>
                <a:blip r:embed="rId3"/>
                <a:stretch>
                  <a:fillRect r="-1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883996" y="5242901"/>
            <a:ext cx="4050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Cost Function to Minimize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5553" y="2507265"/>
            <a:ext cx="4584956" cy="343871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159728" y="5521491"/>
                <a:ext cx="10322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9728" y="5521491"/>
                <a:ext cx="1032206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9964185" y="5576650"/>
                <a:ext cx="10322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64185" y="5576650"/>
                <a:ext cx="1032206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7248817" y="4140980"/>
                <a:ext cx="10322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𝐽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8817" y="4140980"/>
                <a:ext cx="1032206" cy="369332"/>
              </a:xfrm>
              <a:prstGeom prst="rect">
                <a:avLst/>
              </a:prstGeom>
              <a:blipFill>
                <a:blip r:embed="rId7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5-Point Star 9"/>
          <p:cNvSpPr/>
          <p:nvPr/>
        </p:nvSpPr>
        <p:spPr>
          <a:xfrm>
            <a:off x="10066780" y="5023720"/>
            <a:ext cx="255578" cy="168614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544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03BBF3EE-5F4B-424D-AFD2-C951ABF894C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4546600"/>
              </a:xfrm>
            </p:spPr>
            <p:txBody>
              <a:bodyPr>
                <a:noAutofit/>
              </a:bodyPr>
              <a:lstStyle/>
              <a:p>
                <a:pPr>
                  <a:spcBef>
                    <a:spcPts val="300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r>
                  <a:rPr lang="en-US" sz="24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SUPERVISED LEARNING (Classification / Prediction)</a:t>
                </a:r>
              </a:p>
              <a:p>
                <a:pPr marL="1374775" indent="0">
                  <a:spcAft>
                    <a:spcPts val="240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Logistic Regression</a:t>
                </a:r>
              </a:p>
              <a:p>
                <a:pPr marL="0" indent="0">
                  <a:spcBef>
                    <a:spcPts val="3000"/>
                  </a:spcBef>
                  <a:spcAft>
                    <a:spcPts val="2400"/>
                  </a:spcAft>
                  <a:buNone/>
                </a:pPr>
                <a:r>
                  <a:rPr lang="en-US" sz="24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e>
                    </m:acc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l-GR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ϴ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𝑋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)=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sub>
                    </m:sSub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𝑋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36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0" indent="0">
                  <a:spcBef>
                    <a:spcPts val="3000"/>
                  </a:spcBef>
                  <a:spcAft>
                    <a:spcPts val="2400"/>
                  </a:spcAft>
                  <a:buNone/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</m:acc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1 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𝑖𝑓</m:t>
                    </m:r>
                    <m:acc>
                      <m:accPr>
                        <m:chr m:val="̂"/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e>
                    </m:acc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&lt;0.5; </m:t>
                    </m:r>
                  </m:oMath>
                </a14:m>
                <a:r>
                  <a:rPr lang="en-US" sz="36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</m:acc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0</m:t>
                    </m:r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𝑖𝑓</m:t>
                    </m:r>
                    <m:acc>
                      <m:accPr>
                        <m:chr m:val="̂"/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sz="2400" dirty="0">
                    <a:solidFill>
                      <a:srgbClr val="002060"/>
                    </a:solidFill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≥</m:t>
                    </m:r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0.5 </m:t>
                    </m:r>
                  </m:oMath>
                </a14:m>
                <a:endParaRPr lang="en-US" sz="24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03BBF3EE-5F4B-424D-AFD2-C951ABF894C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4546600"/>
              </a:xfrm>
              <a:blipFill>
                <a:blip r:embed="rId2"/>
                <a:stretch>
                  <a:fillRect l="-1681" t="-18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1657690" y="5521491"/>
                <a:ext cx="33021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𝐽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7690" y="5521491"/>
                <a:ext cx="330219" cy="369332"/>
              </a:xfrm>
              <a:prstGeom prst="rect">
                <a:avLst/>
              </a:prstGeom>
              <a:blipFill>
                <a:blip r:embed="rId3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883996" y="5242901"/>
            <a:ext cx="4050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Derive Cost Function to Minimize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3543" y="2405306"/>
            <a:ext cx="5740010" cy="382667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806159" y="4016628"/>
                <a:ext cx="437566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6159" y="4016628"/>
                <a:ext cx="437566" cy="276999"/>
              </a:xfrm>
              <a:prstGeom prst="rect">
                <a:avLst/>
              </a:prstGeom>
              <a:blipFill>
                <a:blip r:embed="rId5"/>
                <a:stretch>
                  <a:fillRect t="-2222" b="-3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8661181" y="6093479"/>
                <a:ext cx="437566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ϴ</m:t>
                      </m:r>
                      <m:r>
                        <a:rPr lang="en-US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𝑋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1181" y="6093479"/>
                <a:ext cx="437566" cy="276999"/>
              </a:xfrm>
              <a:prstGeom prst="rect">
                <a:avLst/>
              </a:prstGeom>
              <a:blipFill>
                <a:blip r:embed="rId6"/>
                <a:stretch>
                  <a:fillRect l="-13889" r="-12500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71831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SUPERVISED LEARNING (Classification / Prediction)</a:t>
            </a:r>
          </a:p>
          <a:p>
            <a:pPr marL="1374775" indent="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Linear Regression</a:t>
            </a:r>
          </a:p>
          <a:p>
            <a:pPr marL="1374775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Mainly for regression (predicting an outcome)</a:t>
            </a:r>
          </a:p>
          <a:p>
            <a:pPr marL="1374775" indent="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Logistic Regression</a:t>
            </a:r>
          </a:p>
          <a:p>
            <a:pPr marL="1374775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Mainly for classification (0 or 1)</a:t>
            </a: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High Risk vs. Low Risk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3889940" y="2207092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					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0517" y="1842985"/>
            <a:ext cx="3171312" cy="198820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646178" y="3848551"/>
            <a:ext cx="44205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https://medium.datadriveninvestor.com/machine-learning-101-part-1-24835333d38a</a:t>
            </a:r>
          </a:p>
        </p:txBody>
      </p:sp>
    </p:spTree>
    <p:extLst>
      <p:ext uri="{BB962C8B-B14F-4D97-AF65-F5344CB8AC3E}">
        <p14:creationId xmlns:p14="http://schemas.microsoft.com/office/powerpoint/2010/main" val="4052569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SUPERVISED LEARNING (Classification / Prediction)</a:t>
            </a:r>
          </a:p>
          <a:p>
            <a:pPr marL="1374775" indent="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Support Vector Machine</a:t>
            </a:r>
          </a:p>
          <a:p>
            <a:pPr marL="1374775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Used for regression as well as classification</a:t>
            </a:r>
          </a:p>
        </p:txBody>
      </p:sp>
    </p:spTree>
    <p:extLst>
      <p:ext uri="{BB962C8B-B14F-4D97-AF65-F5344CB8AC3E}">
        <p14:creationId xmlns:p14="http://schemas.microsoft.com/office/powerpoint/2010/main" val="1864977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SUPERVISED LEARNING (Classification / Prediction)</a:t>
            </a:r>
          </a:p>
          <a:p>
            <a:pPr marL="1374775" indent="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Support Vector Machine (SVM)</a:t>
            </a:r>
          </a:p>
          <a:p>
            <a:pPr marL="1374775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Used for </a:t>
            </a: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regression</a:t>
            </a: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as well as classification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7467274"/>
              </p:ext>
            </p:extLst>
          </p:nvPr>
        </p:nvGraphicFramePr>
        <p:xfrm>
          <a:off x="6973937" y="341497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3" name="Straight Arrow Connector 2"/>
          <p:cNvCxnSpPr/>
          <p:nvPr/>
        </p:nvCxnSpPr>
        <p:spPr>
          <a:xfrm>
            <a:off x="6395190" y="4928421"/>
            <a:ext cx="1222940" cy="30854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794939" y="4713359"/>
            <a:ext cx="1065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SVM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10564688" y="3200925"/>
            <a:ext cx="902245" cy="116216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1015810" y="2871271"/>
            <a:ext cx="1065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Linear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8942982" y="6002893"/>
                <a:ext cx="106586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42982" y="6002893"/>
                <a:ext cx="1065865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6552265" y="4287237"/>
                <a:ext cx="106586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2265" y="4287237"/>
                <a:ext cx="1065865" cy="369332"/>
              </a:xfrm>
              <a:prstGeom prst="rect">
                <a:avLst/>
              </a:prstGeom>
              <a:blipFill>
                <a:blip r:embed="rId4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44059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SUPERVISED LEARNING (Classification / Prediction)</a:t>
            </a:r>
          </a:p>
          <a:p>
            <a:pPr marL="1374775" indent="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Support Vector Machine (SVM)</a:t>
            </a:r>
          </a:p>
          <a:p>
            <a:pPr marL="1374775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Used for regression as well as </a:t>
            </a: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3040521" y="5930746"/>
            <a:ext cx="95946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https://medium.com/@</a:t>
            </a:r>
            <a:r>
              <a:rPr lang="en-US" dirty="0" smtClean="0">
                <a:hlinkClick r:id="rId2"/>
              </a:rPr>
              <a:t>LSchultebraucks/introduction-to</a:t>
            </a:r>
            <a:r>
              <a:rPr lang="en-US" dirty="0" smtClean="0"/>
              <a:t> support-vector-machines-9f8161ae2fcb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6741" y="3483823"/>
            <a:ext cx="5482165" cy="229647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8839772" y="5703981"/>
                <a:ext cx="27610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39772" y="5703981"/>
                <a:ext cx="276101" cy="276999"/>
              </a:xfrm>
              <a:prstGeom prst="rect">
                <a:avLst/>
              </a:prstGeom>
              <a:blipFill>
                <a:blip r:embed="rId4"/>
                <a:stretch>
                  <a:fillRect l="-13333" r="-8889" b="-1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5733584" y="4362624"/>
                <a:ext cx="28142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3584" y="4362624"/>
                <a:ext cx="281423" cy="276999"/>
              </a:xfrm>
              <a:prstGeom prst="rect">
                <a:avLst/>
              </a:prstGeom>
              <a:blipFill>
                <a:blip r:embed="rId5"/>
                <a:stretch>
                  <a:fillRect l="-13043" r="-6522" b="-1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481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SUPERVISED LEARNING (Classification / Prediction)</a:t>
            </a:r>
          </a:p>
          <a:p>
            <a:pPr marL="1374775" indent="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Support Vector Machine (SVM)</a:t>
            </a:r>
          </a:p>
          <a:p>
            <a:pPr marL="1374775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Used for regression as well as </a:t>
            </a: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8839772" y="5703981"/>
                <a:ext cx="27610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39772" y="5703981"/>
                <a:ext cx="276101" cy="276999"/>
              </a:xfrm>
              <a:prstGeom prst="rect">
                <a:avLst/>
              </a:prstGeom>
              <a:blipFill>
                <a:blip r:embed="rId2"/>
                <a:stretch>
                  <a:fillRect l="-13333" r="-8889" b="-1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5733584" y="4362624"/>
                <a:ext cx="28142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3584" y="4362624"/>
                <a:ext cx="281423" cy="276999"/>
              </a:xfrm>
              <a:prstGeom prst="rect">
                <a:avLst/>
              </a:prstGeom>
              <a:blipFill>
                <a:blip r:embed="rId3"/>
                <a:stretch>
                  <a:fillRect l="-13043" r="-6522" b="-1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9849" y="3450037"/>
            <a:ext cx="4892958" cy="229547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396576" y="5991936"/>
            <a:ext cx="87528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https://www.mathworks.com/matlabcentral/fileexchange/62061-multi-class-svm</a:t>
            </a:r>
          </a:p>
        </p:txBody>
      </p:sp>
    </p:spTree>
    <p:extLst>
      <p:ext uri="{BB962C8B-B14F-4D97-AF65-F5344CB8AC3E}">
        <p14:creationId xmlns:p14="http://schemas.microsoft.com/office/powerpoint/2010/main" val="4261181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SUPERVISED LEARNING (Classification / Prediction)</a:t>
            </a:r>
          </a:p>
          <a:p>
            <a:pPr marL="1374775" indent="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Linear Regression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Logistic Regression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Support Vector Machines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k-Nearest Neighbors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Decision Trees and Random Forests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Neural Networks</a:t>
            </a:r>
          </a:p>
          <a:p>
            <a:pPr marL="0" indent="0">
              <a:spcBef>
                <a:spcPts val="0"/>
              </a:spcBef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709251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 PLATFORM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41144" y="5554876"/>
            <a:ext cx="99120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https</a:t>
            </a:r>
            <a:r>
              <a:rPr lang="en-US" sz="2000" dirty="0"/>
              <a:t>://www.mathworks.com/academia/tah-portal/university-of-texas-at-tyler-1108545.html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50" y="2132504"/>
            <a:ext cx="6243676" cy="3435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951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Machine Learning with MATLAB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3458" y="2301457"/>
            <a:ext cx="7999598" cy="305675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1101" y="2406609"/>
            <a:ext cx="2847916" cy="160195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92137" y="3810803"/>
            <a:ext cx="211910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/>
              <a:t>https://commons.wikimedia.org/wiki/File:Man_Driving_Car_Cartoon_Vector.svg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8472" y="2469321"/>
            <a:ext cx="979615" cy="122330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620935" y="3682765"/>
            <a:ext cx="11946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/>
              <a:t>http://clipart-library.com/mechanic-cliparts.html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684" y="4445195"/>
            <a:ext cx="1631192" cy="163119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221019" y="4336319"/>
            <a:ext cx="1812439" cy="5929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3029300" y="4932341"/>
            <a:ext cx="118744" cy="1072308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171000" y="4497151"/>
            <a:ext cx="22607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002060"/>
                </a:solidFill>
              </a:rPr>
              <a:t>Machine Learning Driving School</a:t>
            </a:r>
            <a:endParaRPr lang="en-US" sz="1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14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1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longitude</a:t>
            </a:r>
            <a:r>
              <a:rPr lang="en-US" sz="2400" dirty="0"/>
              <a:t> </a:t>
            </a:r>
            <a:endParaRPr lang="en-US" sz="2400" dirty="0" smtClean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latitude</a:t>
            </a:r>
            <a:r>
              <a:rPr lang="en-US" sz="2400" dirty="0" smtClean="0"/>
              <a:t>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 smtClean="0"/>
              <a:t>housing_median_age</a:t>
            </a:r>
            <a:r>
              <a:rPr lang="en-US" sz="2400" dirty="0" smtClean="0"/>
              <a:t>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 smtClean="0"/>
              <a:t>total_rooms</a:t>
            </a:r>
            <a:r>
              <a:rPr lang="en-US" sz="2400" dirty="0" smtClean="0"/>
              <a:t>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 smtClean="0"/>
              <a:t>total_bedrooms</a:t>
            </a:r>
            <a:r>
              <a:rPr lang="en-US" sz="2400" dirty="0" smtClean="0"/>
              <a:t>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population</a:t>
            </a:r>
            <a:r>
              <a:rPr lang="en-US" sz="2400" dirty="0" smtClean="0"/>
              <a:t>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households</a:t>
            </a:r>
            <a:r>
              <a:rPr lang="en-US" sz="2400" dirty="0" smtClean="0"/>
              <a:t> </a:t>
            </a:r>
            <a:r>
              <a:rPr lang="en-US" dirty="0" err="1"/>
              <a:t>median_income</a:t>
            </a:r>
            <a:r>
              <a:rPr lang="en-US" sz="2400" dirty="0"/>
              <a:t> </a:t>
            </a:r>
            <a:endParaRPr lang="en-US" sz="2400" dirty="0" smtClean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median_house_value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 smtClean="0"/>
              <a:t>ocean_proximity</a:t>
            </a:r>
            <a:r>
              <a:rPr lang="en-US" sz="2400" dirty="0" smtClean="0"/>
              <a:t> </a:t>
            </a: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Prediction of House Price (housing.csv)  Regression Problem</a:t>
            </a: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5547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2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longitude</a:t>
            </a:r>
            <a:r>
              <a:rPr lang="en-US" sz="2400" dirty="0"/>
              <a:t> </a:t>
            </a:r>
            <a:endParaRPr lang="en-US" sz="2400" dirty="0" smtClean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latitude</a:t>
            </a:r>
            <a:r>
              <a:rPr lang="en-US" sz="2400" dirty="0" smtClean="0"/>
              <a:t>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 smtClean="0"/>
              <a:t>housing_median_age</a:t>
            </a:r>
            <a:r>
              <a:rPr lang="en-US" sz="2400" dirty="0" smtClean="0"/>
              <a:t>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 smtClean="0"/>
              <a:t>total_rooms</a:t>
            </a:r>
            <a:r>
              <a:rPr lang="en-US" sz="2400" dirty="0" smtClean="0"/>
              <a:t>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 smtClean="0"/>
              <a:t>total_bedrooms</a:t>
            </a:r>
            <a:r>
              <a:rPr lang="en-US" sz="2400" dirty="0" smtClean="0"/>
              <a:t>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population</a:t>
            </a:r>
            <a:r>
              <a:rPr lang="en-US" sz="2400" dirty="0" smtClean="0"/>
              <a:t>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households</a:t>
            </a:r>
            <a:r>
              <a:rPr lang="en-US" sz="2400" dirty="0" smtClean="0"/>
              <a:t> </a:t>
            </a:r>
            <a:r>
              <a:rPr lang="en-US" dirty="0" err="1"/>
              <a:t>median_income</a:t>
            </a:r>
            <a:r>
              <a:rPr lang="en-US" sz="2400" dirty="0"/>
              <a:t> </a:t>
            </a:r>
            <a:endParaRPr lang="en-US" sz="2400" dirty="0" smtClean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median_house_value</a:t>
            </a:r>
            <a:r>
              <a:rPr lang="en-US" dirty="0" smtClean="0">
                <a:solidFill>
                  <a:srgbClr val="FF0000"/>
                </a:solidFill>
              </a:rPr>
              <a:t> (High/Low)</a:t>
            </a:r>
            <a:r>
              <a:rPr lang="en-US" sz="2400" dirty="0" smtClean="0">
                <a:solidFill>
                  <a:srgbClr val="FF0000"/>
                </a:solidFill>
              </a:rPr>
              <a:t>  Threshold= 257500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 smtClean="0"/>
              <a:t>ocean_proximity</a:t>
            </a:r>
            <a:r>
              <a:rPr lang="en-US" sz="2400" dirty="0" smtClean="0"/>
              <a:t> </a:t>
            </a: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Prediction of House Price (housing.csv)  Classification Problem</a:t>
            </a: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613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2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True Positive Rate = True Positive / Total Positive   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True Negative Rate = True Negative / Total Negative = 1 – False Positive Rate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Prediction of House Price (housing.csv)  Classification Problem</a:t>
            </a: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1074558"/>
              </p:ext>
            </p:extLst>
          </p:nvPr>
        </p:nvGraphicFramePr>
        <p:xfrm>
          <a:off x="1527116" y="2844176"/>
          <a:ext cx="3572208" cy="736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86104">
                  <a:extLst>
                    <a:ext uri="{9D8B030D-6E8A-4147-A177-3AD203B41FA5}">
                      <a16:colId xmlns:a16="http://schemas.microsoft.com/office/drawing/2014/main" val="3123410256"/>
                    </a:ext>
                  </a:extLst>
                </a:gridCol>
                <a:gridCol w="1786104">
                  <a:extLst>
                    <a:ext uri="{9D8B030D-6E8A-4147-A177-3AD203B41FA5}">
                      <a16:colId xmlns:a16="http://schemas.microsoft.com/office/drawing/2014/main" val="1782526857"/>
                    </a:ext>
                  </a:extLst>
                </a:gridCol>
              </a:tblGrid>
              <a:tr h="350976">
                <a:tc>
                  <a:txBody>
                    <a:bodyPr/>
                    <a:lstStyle/>
                    <a:p>
                      <a:r>
                        <a:rPr lang="en-US" dirty="0" smtClean="0"/>
                        <a:t>True Positive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False Negative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6435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False Positive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True Negative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199249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99659" y="2889310"/>
            <a:ext cx="8526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True Class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734630" y="3755438"/>
            <a:ext cx="12876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Predicted Class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121090" y="2801045"/>
            <a:ext cx="406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130484" y="3677013"/>
            <a:ext cx="406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17412" y="3278343"/>
            <a:ext cx="406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281317" y="3602847"/>
            <a:ext cx="406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333497" y="2327521"/>
            <a:ext cx="2614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Confusion Matrix</a:t>
            </a:r>
            <a:endParaRPr lang="en-US" b="1" dirty="0"/>
          </a:p>
        </p:txBody>
      </p:sp>
      <p:sp>
        <p:nvSpPr>
          <p:cNvPr id="15" name="Right Arrow 14"/>
          <p:cNvSpPr/>
          <p:nvPr/>
        </p:nvSpPr>
        <p:spPr>
          <a:xfrm>
            <a:off x="5189080" y="2984422"/>
            <a:ext cx="785374" cy="1234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6142748" y="2889310"/>
            <a:ext cx="1845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Total Positive</a:t>
            </a:r>
            <a:endParaRPr lang="en-US" dirty="0"/>
          </a:p>
        </p:txBody>
      </p:sp>
      <p:sp>
        <p:nvSpPr>
          <p:cNvPr id="17" name="Right Arrow 16"/>
          <p:cNvSpPr/>
          <p:nvPr/>
        </p:nvSpPr>
        <p:spPr>
          <a:xfrm>
            <a:off x="5189080" y="3390617"/>
            <a:ext cx="785374" cy="1234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172480" y="3258642"/>
            <a:ext cx="1845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Total Negative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183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2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Prediction of House Price (housing.csv)  Classification Problem</a:t>
            </a: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160" y="2202759"/>
            <a:ext cx="3932284" cy="396075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660" y="2202759"/>
            <a:ext cx="4120725" cy="3997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617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3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test the hypothesis that the accelerometer data can detect stress</a:t>
            </a: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297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test the hypothesis that the features of SpO2 can detect smoker from non-smoker</a:t>
            </a: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4560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5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test the hypothesis that the features of saliva can detect COPD from other conditions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set :  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</a:t>
            </a: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archive.ics.uci.edu/ml/datasets/Exasens</a:t>
            </a: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239602" y="5704537"/>
            <a:ext cx="2373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https://cml.ics.uci.edu/</a:t>
            </a:r>
          </a:p>
        </p:txBody>
      </p:sp>
    </p:spTree>
    <p:extLst>
      <p:ext uri="{BB962C8B-B14F-4D97-AF65-F5344CB8AC3E}">
        <p14:creationId xmlns:p14="http://schemas.microsoft.com/office/powerpoint/2010/main" val="163397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SUPERVISED LEARNING 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UNSUPERVISED LEARNING 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3381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UNSUPERVISED LEARNING 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Clustering</a:t>
            </a:r>
          </a:p>
          <a:p>
            <a:pPr marL="1828800" indent="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k-means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8800" indent="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Principal 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Component Analysis</a:t>
            </a:r>
          </a:p>
          <a:p>
            <a:pPr marL="1828800" indent="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Independent Component Analysis</a:t>
            </a:r>
          </a:p>
          <a:p>
            <a:pPr marL="1828800" indent="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Singular Value Decomposition</a:t>
            </a:r>
          </a:p>
          <a:p>
            <a:pPr marL="1828800" indent="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…….</a:t>
            </a:r>
          </a:p>
          <a:p>
            <a:pPr marL="1828800" indent="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………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8848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 PLATFORM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41144" y="5554876"/>
            <a:ext cx="99120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https</a:t>
            </a:r>
            <a:r>
              <a:rPr lang="en-US" sz="2000" dirty="0"/>
              <a:t>://www.mathworks.com/academia/tah-portal/university-of-texas-at-tyler-1108545.html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50" y="2132504"/>
            <a:ext cx="6243676" cy="34353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393" y="2399272"/>
            <a:ext cx="5003759" cy="3067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911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6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Demonstration of Clustering  </a:t>
            </a: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2526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Still More Methods…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Deep Learning Methods</a:t>
            </a: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3133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E4490D0-3672-446A-AC12-B4830333BDD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9CB82C2-DF65-4EC1-8280-F201D50F570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E1D4427-852B-4B37-8E76-0E9F1810BA2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AE220058-3FCE-496E-ADF2-D8A6961F39F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193F809-7E50-4AAD-8E26-878207931CB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944603" y="4325112"/>
            <a:ext cx="71323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C55E9168-2B4A-46A1-AC86-9AE80CEC21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7741" y="23035"/>
            <a:ext cx="7319175" cy="18450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8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</a:t>
            </a:r>
            <a:r>
              <a:rPr lang="en-US" sz="8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E9C5090-7D25-41E3-A6D3-CCAEE505E78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1BF8809-0DAC-41E5-A212-ACB4A01BE95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0279" y="4585172"/>
            <a:ext cx="5697555" cy="635954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2470960" y="3437431"/>
            <a:ext cx="3151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Mohammed Alenazi, Graduate</a:t>
            </a:r>
            <a:endParaRPr lang="en-US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67" t="20531" r="10516" b="20185"/>
          <a:stretch/>
        </p:blipFill>
        <p:spPr>
          <a:xfrm>
            <a:off x="3335938" y="2096162"/>
            <a:ext cx="1217330" cy="1307088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7304" y="1875175"/>
            <a:ext cx="1603248" cy="1298448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7520049" y="3414320"/>
            <a:ext cx="38586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Pravitha Ramanand, PhD, Postdoc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21" t="417" r="26761" b="23437"/>
          <a:stretch/>
        </p:blipFill>
        <p:spPr>
          <a:xfrm>
            <a:off x="365221" y="2096162"/>
            <a:ext cx="1364455" cy="1358743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01701" y="3459292"/>
            <a:ext cx="18930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</a:rPr>
              <a:t>Sloke </a:t>
            </a:r>
            <a:r>
              <a:rPr lang="en-US" sz="1600" b="1" dirty="0" smtClean="0">
                <a:solidFill>
                  <a:srgbClr val="002060"/>
                </a:solidFill>
              </a:rPr>
              <a:t>Shrestha, UG</a:t>
            </a:r>
            <a:endParaRPr lang="en-US" sz="1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426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MACHINE LEARNING APPROACHES 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PROJECTS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137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MACHINE LEARNING APPROACHES 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PROJECTS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3081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Machine Learning ?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Machine Learning is a field of study that gives computers the ability to “learn” without being explicitly programmed</a:t>
            </a:r>
          </a:p>
          <a:p>
            <a:pPr marL="914400" indent="174625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Prediction</a:t>
            </a:r>
          </a:p>
          <a:p>
            <a:pPr marL="914400" indent="174625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</a:t>
            </a: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24400" y="6074270"/>
            <a:ext cx="7467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i="1" dirty="0" smtClean="0"/>
              <a:t>Samuel AL, IBM J. Research &amp; Development, 1959, vol. 3 (3), 210-229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399813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Too many books spoil the curiosity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Start with Andrew Ng, Machine Learning, Stanford University available on YouTube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Some Statistics &amp; Programming Knowledge Helps ! </a:t>
            </a: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0368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476" y="2210268"/>
            <a:ext cx="2090123" cy="261265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38200" y="5048834"/>
            <a:ext cx="2235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Analytical Tools</a:t>
            </a:r>
            <a:endParaRPr lang="en-US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02" r="31564"/>
          <a:stretch/>
        </p:blipFill>
        <p:spPr>
          <a:xfrm>
            <a:off x="3528573" y="2346656"/>
            <a:ext cx="1391236" cy="25548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85991" y="5000486"/>
            <a:ext cx="22359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Simple Calculator</a:t>
            </a:r>
          </a:p>
          <a:p>
            <a:r>
              <a:rPr lang="en-US" b="1" dirty="0" smtClean="0"/>
              <a:t>(Boolean Algebra)</a:t>
            </a:r>
            <a:endParaRPr lang="en-US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0972" y="2290236"/>
            <a:ext cx="1218646" cy="245271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518656" y="5000485"/>
            <a:ext cx="22359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Scientific Calculator</a:t>
            </a:r>
          </a:p>
          <a:p>
            <a:r>
              <a:rPr lang="en-US" b="1" dirty="0" smtClean="0"/>
              <a:t>(Series </a:t>
            </a:r>
            <a:r>
              <a:rPr lang="en-US" b="1" dirty="0"/>
              <a:t>E</a:t>
            </a:r>
            <a:r>
              <a:rPr lang="en-US" b="1" dirty="0" smtClean="0"/>
              <a:t>xpansion, Boolean Algebra )</a:t>
            </a:r>
            <a:endParaRPr lang="en-US" b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0781" y="2443367"/>
            <a:ext cx="2466975" cy="184785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037690" y="4377932"/>
            <a:ext cx="223597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Smart Devices</a:t>
            </a:r>
          </a:p>
          <a:p>
            <a:r>
              <a:rPr lang="en-US" b="1" dirty="0" smtClean="0"/>
              <a:t>(ML Models, Programming Language, Assembly Language, Series </a:t>
            </a:r>
            <a:r>
              <a:rPr lang="en-US" b="1" dirty="0"/>
              <a:t>E</a:t>
            </a:r>
            <a:r>
              <a:rPr lang="en-US" b="1" dirty="0" smtClean="0"/>
              <a:t>xpansion, Boolean Algebra)</a:t>
            </a:r>
            <a:endParaRPr lang="en-US" b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1133" y="2754608"/>
            <a:ext cx="1545689" cy="86945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954165" y="4516432"/>
            <a:ext cx="223597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Computer</a:t>
            </a:r>
          </a:p>
          <a:p>
            <a:r>
              <a:rPr lang="en-US" b="1" dirty="0" smtClean="0"/>
              <a:t>(Programming Language, Assembly Language, Series </a:t>
            </a:r>
            <a:r>
              <a:rPr lang="en-US" b="1" dirty="0"/>
              <a:t>E</a:t>
            </a:r>
            <a:r>
              <a:rPr lang="en-US" b="1" dirty="0" smtClean="0"/>
              <a:t>xpansion, Boolean Algebra)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07074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3720</TotalTime>
  <Words>1542</Words>
  <Application>Microsoft Office PowerPoint</Application>
  <PresentationFormat>Widescreen</PresentationFormat>
  <Paragraphs>450</Paragraphs>
  <Slides>42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9" baseType="lpstr">
      <vt:lpstr>Arial</vt:lpstr>
      <vt:lpstr>Calibri</vt:lpstr>
      <vt:lpstr>Calibri Light</vt:lpstr>
      <vt:lpstr>Cambria Math</vt:lpstr>
      <vt:lpstr>Times New Roman</vt:lpstr>
      <vt:lpstr>Wingdings</vt:lpstr>
      <vt:lpstr>Retrospect</vt:lpstr>
      <vt:lpstr> </vt:lpstr>
      <vt:lpstr>WORKSHOP SCHEDULE</vt:lpstr>
      <vt:lpstr>ANALYSIS PLATFORM</vt:lpstr>
      <vt:lpstr>ANALYSIS PLATFORM</vt:lpstr>
      <vt:lpstr>OUTLINE</vt:lpstr>
      <vt:lpstr>OUTLINE</vt:lpstr>
      <vt:lpstr>INTRODUCTION</vt:lpstr>
      <vt:lpstr>INTRODUCTION</vt:lpstr>
      <vt:lpstr>INTRODUCTION</vt:lpstr>
      <vt:lpstr>INTRODUCTION</vt:lpstr>
      <vt:lpstr>INTRODUCTION</vt:lpstr>
      <vt:lpstr>WHAT IS NEEDED?</vt:lpstr>
      <vt:lpstr>OUTLINE</vt:lpstr>
      <vt:lpstr>APPROACHES</vt:lpstr>
      <vt:lpstr>APPROACHES</vt:lpstr>
      <vt:lpstr>APPROACHES</vt:lpstr>
      <vt:lpstr>APPROACHES</vt:lpstr>
      <vt:lpstr>APPROACHES</vt:lpstr>
      <vt:lpstr>APPROACHES</vt:lpstr>
      <vt:lpstr>APPROACHES</vt:lpstr>
      <vt:lpstr>APPROACHES</vt:lpstr>
      <vt:lpstr>APPROACHES</vt:lpstr>
      <vt:lpstr>APPROACHES</vt:lpstr>
      <vt:lpstr>APPROACHES</vt:lpstr>
      <vt:lpstr>APPROACHES</vt:lpstr>
      <vt:lpstr>APPROACHES</vt:lpstr>
      <vt:lpstr>APPROACHES</vt:lpstr>
      <vt:lpstr>APPROACHES</vt:lpstr>
      <vt:lpstr>APPROACHES</vt:lpstr>
      <vt:lpstr>APPROACHES</vt:lpstr>
      <vt:lpstr>Project 1</vt:lpstr>
      <vt:lpstr>Project 2</vt:lpstr>
      <vt:lpstr>Project 2</vt:lpstr>
      <vt:lpstr>Project 2</vt:lpstr>
      <vt:lpstr>Project 3</vt:lpstr>
      <vt:lpstr>Project 4</vt:lpstr>
      <vt:lpstr>Project 5</vt:lpstr>
      <vt:lpstr>APPROACHES</vt:lpstr>
      <vt:lpstr>APPROACHES</vt:lpstr>
      <vt:lpstr>Project 6</vt:lpstr>
      <vt:lpstr>Still More Methods…</vt:lpstr>
      <vt:lpstr>THANK YOU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Eddie Acqua</dc:creator>
  <cp:lastModifiedBy>Premananda Indic</cp:lastModifiedBy>
  <cp:revision>677</cp:revision>
  <dcterms:created xsi:type="dcterms:W3CDTF">2019-04-04T01:53:22Z</dcterms:created>
  <dcterms:modified xsi:type="dcterms:W3CDTF">2021-06-13T16:23:44Z</dcterms:modified>
</cp:coreProperties>
</file>