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499" r:id="rId3"/>
    <p:sldId id="500" r:id="rId4"/>
    <p:sldId id="434" r:id="rId5"/>
    <p:sldId id="501" r:id="rId6"/>
    <p:sldId id="436" r:id="rId7"/>
    <p:sldId id="521" r:id="rId8"/>
    <p:sldId id="503" r:id="rId9"/>
    <p:sldId id="480" r:id="rId10"/>
    <p:sldId id="469" r:id="rId11"/>
    <p:sldId id="467" r:id="rId12"/>
    <p:sldId id="472" r:id="rId13"/>
    <p:sldId id="522" r:id="rId14"/>
    <p:sldId id="504" r:id="rId15"/>
    <p:sldId id="505" r:id="rId16"/>
    <p:sldId id="454" r:id="rId17"/>
    <p:sldId id="523" r:id="rId18"/>
    <p:sldId id="511" r:id="rId19"/>
    <p:sldId id="461" r:id="rId20"/>
    <p:sldId id="457" r:id="rId21"/>
    <p:sldId id="514" r:id="rId22"/>
    <p:sldId id="464" r:id="rId23"/>
    <p:sldId id="524" r:id="rId24"/>
    <p:sldId id="463" r:id="rId25"/>
    <p:sldId id="525" r:id="rId26"/>
    <p:sldId id="526" r:id="rId27"/>
    <p:sldId id="527" r:id="rId28"/>
    <p:sldId id="528" r:id="rId29"/>
    <p:sldId id="529" r:id="rId30"/>
    <p:sldId id="530" r:id="rId31"/>
    <p:sldId id="531" r:id="rId32"/>
    <p:sldId id="532" r:id="rId33"/>
    <p:sldId id="533" r:id="rId34"/>
    <p:sldId id="520" r:id="rId35"/>
    <p:sldId id="291" r:id="rId36"/>
    <p:sldId id="364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94C8B57-33A6-C597-A330-49D00C6A4039}" name="Pravitha Ramanand" initials="PR" userId="S::pramanand@uttyler.edu::2fe7f817-8b39-4bab-b8c2-b0ddc97e91b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E7C7BE-B509-67FA-D7A0-79DFB39A0579}" v="228" dt="2023-03-30T19:12:15.082"/>
    <p1510:client id="{A64F7A89-4633-4A73-82B2-CD38211675C2}" v="3" dt="2022-04-14T20:26:42.3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 autoAdjust="0"/>
    <p:restoredTop sz="94660"/>
  </p:normalViewPr>
  <p:slideViewPr>
    <p:cSldViewPr snapToGrid="0" showGuides="1">
      <p:cViewPr varScale="1">
        <p:scale>
          <a:sx n="162" d="100"/>
          <a:sy n="162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8/10/relationships/authors" Target="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5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6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6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8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6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1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8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74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55D16CB-4D25-4406-9B07-8BE179F55300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3843794-2D4D-4569-93F6-7099614347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85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8.pn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png"/><Relationship Id="rId7" Type="http://schemas.openxmlformats.org/officeDocument/2006/relationships/image" Target="../media/image13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0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@LSchultebraucks/introduction-to" TargetMode="External"/><Relationship Id="rId7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g"/><Relationship Id="rId5" Type="http://schemas.openxmlformats.org/officeDocument/2006/relationships/image" Target="../media/image4.PNG"/><Relationship Id="rId4" Type="http://schemas.openxmlformats.org/officeDocument/2006/relationships/image" Target="../media/image4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7298-9FC3-467F-960A-00C86EF89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3484756"/>
            <a:ext cx="6801321" cy="2777951"/>
          </a:xfrm>
        </p:spPr>
        <p:txBody>
          <a:bodyPr anchor="ctr">
            <a:normAutofit/>
          </a:bodyPr>
          <a:lstStyle/>
          <a:p>
            <a:pPr algn="r"/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BEC4C-6E6C-4D27-9E84-FFD0A401F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5856" y="2690051"/>
            <a:ext cx="8149701" cy="1358283"/>
          </a:xfrm>
        </p:spPr>
        <p:txBody>
          <a:bodyPr anchor="ctr">
            <a:norm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PREMANANDA Indic, Ph.D.</a:t>
            </a:r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11" name="Picture 10" descr="A close up of a sign&#10;&#10;Description generated with high confidence">
            <a:extLst>
              <a:ext uri="{FF2B5EF4-FFF2-40B4-BE49-F238E27FC236}">
                <a16:creationId xmlns:a16="http://schemas.microsoft.com/office/drawing/2014/main" id="{0AA472BC-2480-4833-830D-2A87D1C4AD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95549" cy="16856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1114DF-30FF-4490-B7D5-491C030A9BED}"/>
              </a:ext>
            </a:extLst>
          </p:cNvPr>
          <p:cNvSpPr txBox="1"/>
          <p:nvPr/>
        </p:nvSpPr>
        <p:spPr>
          <a:xfrm>
            <a:off x="2481892" y="3618315"/>
            <a:ext cx="7684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ELECTRICAL ENGINEERING</a:t>
            </a:r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683AC-5857-4366-AF38-7A947D87DFD9}"/>
              </a:ext>
            </a:extLst>
          </p:cNvPr>
          <p:cNvSpPr txBox="1"/>
          <p:nvPr/>
        </p:nvSpPr>
        <p:spPr>
          <a:xfrm>
            <a:off x="1795549" y="2562885"/>
            <a:ext cx="91351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LEARNING: CLASSIFICATION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20" y="5203403"/>
            <a:ext cx="6003900" cy="10752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06" y="5499587"/>
            <a:ext cx="5697555" cy="63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3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Provide training set with features and solutions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936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MACHINE LEARNING    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 MACHINE LEARNING 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Based on Artificial Neural Networks (Deep Learning)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609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Support Vector Machine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8818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Support Vector Machine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0818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 Regression 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Gradient Descent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Louis Augustin Cauchy 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1847</a:t>
            </a:r>
            <a:endParaRPr lang="en-US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30653" y="5514702"/>
                <a:ext cx="6038191" cy="8485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</m:acc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𝑌</m:t>
                                  </m:r>
                                </m:e>
                              </m:acc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acc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653" y="5514702"/>
                <a:ext cx="6038191" cy="8485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83996" y="5242901"/>
            <a:ext cx="405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Cost Function to Minimize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</m:acc>
                      </m:e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US" sz="18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+……….+</m:t>
                    </m:r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sSubSup>
                      <m:sSubSupPr>
                        <m:ctrlP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p>
                    </m:sSub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        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=1,2,……..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/>
                  <a:t>     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84336"/>
              </a:xfrm>
              <a:prstGeom prst="rect">
                <a:avLst/>
              </a:prstGeom>
              <a:blipFill>
                <a:blip r:embed="rId8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/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8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acc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l-GR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505A164-8902-4A00-996B-93A005051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590502" y="3590538"/>
                <a:ext cx="6096000" cy="376770"/>
              </a:xfrm>
              <a:prstGeom prst="rect">
                <a:avLst/>
              </a:prstGeom>
              <a:blipFill>
                <a:blip r:embed="rId9"/>
                <a:stretch>
                  <a:fillRect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CF36C14D-1D8E-46D7-99FD-E10D079843A4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517" y="1842985"/>
            <a:ext cx="3171312" cy="198820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906CDDC-FD8E-4768-B9C4-D145DE548DC4}"/>
              </a:ext>
            </a:extLst>
          </p:cNvPr>
          <p:cNvSpPr/>
          <p:nvPr/>
        </p:nvSpPr>
        <p:spPr>
          <a:xfrm>
            <a:off x="7646178" y="3848551"/>
            <a:ext cx="4420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https://medium.datadriveninvestor.com/machine-learning-101-part-1-24835333d38a</a:t>
            </a:r>
          </a:p>
        </p:txBody>
      </p:sp>
    </p:spTree>
    <p:extLst>
      <p:ext uri="{BB962C8B-B14F-4D97-AF65-F5344CB8AC3E}">
        <p14:creationId xmlns:p14="http://schemas.microsoft.com/office/powerpoint/2010/main" val="119333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Linear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sub>
                    </m:sSub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 sz="20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sz="2000" dirty="0"/>
                  <a:t>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𝑌</m:t>
                        </m:r>
                      </m:e>
                    </m:d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blipFill>
                <a:blip r:embed="rId8"/>
                <a:stretch>
                  <a:fillRect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748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Logistic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Two class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  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𝑜𝑟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p>
                      <m:sSupPr>
                        <m:ctrlPr>
                          <a:rPr lang="el-G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)=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1+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l-G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ϴ</m:t>
                                </m:r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sup>
                            </m:sSup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1 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𝑖𝑓</m:t>
                    </m:r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&lt;0.5; </m:t>
                    </m:r>
                  </m:oMath>
                </a14:m>
                <a:r>
                  <a:rPr lang="en-US" sz="36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𝑖𝑓</m:t>
                    </m:r>
                    <m:acc>
                      <m:accPr>
                        <m:chr m:val="̂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00206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≥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0.5 </m:t>
                    </m:r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797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543" y="4241706"/>
            <a:ext cx="2985410" cy="19902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25963" y="5053129"/>
                <a:ext cx="22758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963" y="5053129"/>
                <a:ext cx="227580" cy="276999"/>
              </a:xfrm>
              <a:prstGeom prst="rect">
                <a:avLst/>
              </a:prstGeom>
              <a:blipFill>
                <a:blip r:embed="rId4"/>
                <a:stretch>
                  <a:fillRect l="-26316" t="-2222" r="-2368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264643" y="6096869"/>
                <a:ext cx="22758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ϴ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4643" y="6096869"/>
                <a:ext cx="227580" cy="276999"/>
              </a:xfrm>
              <a:prstGeom prst="rect">
                <a:avLst/>
              </a:prstGeom>
              <a:blipFill>
                <a:blip r:embed="rId5"/>
                <a:stretch>
                  <a:fillRect l="-37838" t="-4348" r="-12162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0C3A00-4DB0-4445-8F21-2A12F2DA60D6}"/>
                  </a:ext>
                </a:extLst>
              </p:cNvPr>
              <p:cNvSpPr/>
              <p:nvPr/>
            </p:nvSpPr>
            <p:spPr>
              <a:xfrm>
                <a:off x="370434" y="5191629"/>
                <a:ext cx="4511171" cy="8485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𝐽</m:t>
                      </m:r>
                      <m:r>
                        <a:rPr lang="en-US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b="0" i="1" smtClean="0">
                                                  <a:solidFill>
                                                    <a:srgbClr val="002060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b="0" i="1" smtClean="0">
                                                  <a:solidFill>
                                                    <a:srgbClr val="002060"/>
                                                  </a:solidFill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𝑝</m:t>
                                              </m:r>
                                            </m:e>
                                          </m:acc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solidFill>
                                                <a:srgbClr val="00206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𝑖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func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⁡(1−</m:t>
                              </m:r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rgbClr val="00206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𝑝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0C3A00-4DB0-4445-8F21-2A12F2DA60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434" y="5191629"/>
                <a:ext cx="4511171" cy="84856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1011577-5533-49B9-9FA4-FD4AFB7907B4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517" y="1842985"/>
            <a:ext cx="3171312" cy="19882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C11C6B0-7EBA-4D93-877F-5C0F9A1FE5C8}"/>
              </a:ext>
            </a:extLst>
          </p:cNvPr>
          <p:cNvSpPr/>
          <p:nvPr/>
        </p:nvSpPr>
        <p:spPr>
          <a:xfrm>
            <a:off x="7646178" y="3848551"/>
            <a:ext cx="4420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https://medium.datadriveninvestor.com/machine-learning-101-part-1-24835333d38a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E230F04-D648-4AF9-8369-02BC1E752107}"/>
              </a:ext>
            </a:extLst>
          </p:cNvPr>
          <p:cNvCxnSpPr/>
          <p:nvPr/>
        </p:nvCxnSpPr>
        <p:spPr>
          <a:xfrm>
            <a:off x="9823194" y="1956262"/>
            <a:ext cx="0" cy="162929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2C811A2-2CF0-40BD-B687-F7B3FA75A77B}"/>
              </a:ext>
            </a:extLst>
          </p:cNvPr>
          <p:cNvSpPr txBox="1"/>
          <p:nvPr/>
        </p:nvSpPr>
        <p:spPr>
          <a:xfrm>
            <a:off x="7802881" y="5006962"/>
            <a:ext cx="95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Class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713F65-80AC-40F4-B782-0B6610379056}"/>
              </a:ext>
            </a:extLst>
          </p:cNvPr>
          <p:cNvSpPr txBox="1"/>
          <p:nvPr/>
        </p:nvSpPr>
        <p:spPr>
          <a:xfrm>
            <a:off x="6238459" y="5006962"/>
            <a:ext cx="869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Class 0</a:t>
            </a:r>
          </a:p>
        </p:txBody>
      </p:sp>
    </p:spTree>
    <p:extLst>
      <p:ext uri="{BB962C8B-B14F-4D97-AF65-F5344CB8AC3E}">
        <p14:creationId xmlns:p14="http://schemas.microsoft.com/office/powerpoint/2010/main" val="197183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30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Logistic Regression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</a:p>
              <a:p>
                <a:pPr marL="0" indent="0">
                  <a:spcBef>
                    <a:spcPts val="3000"/>
                  </a:spcBef>
                  <a:spcAft>
                    <a:spcPts val="2400"/>
                  </a:spcAft>
                  <a:buNone/>
                </a:pPr>
                <a:r>
                  <a:rPr lang="en-US" dirty="0">
                    <a:solidFill>
                      <a:srgbClr val="00206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</m:den>
                    </m:f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dirty="0"/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l-G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ϴ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)−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p>
                        </m:s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sSubSup>
                      <m:sSubSup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bSup>
                  </m:oMath>
                </a14:m>
                <a:endParaRPr lang="en-US" sz="2400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03BBF3EE-5F4B-424D-AFD2-C951ABF894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546600"/>
              </a:xfrm>
              <a:blipFill>
                <a:blip r:embed="rId2"/>
                <a:stretch>
                  <a:fillRect l="-1681" t="-1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553" y="2507265"/>
            <a:ext cx="4584956" cy="34387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28" y="5521491"/>
                <a:ext cx="103220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4185" y="5576650"/>
                <a:ext cx="103220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8817" y="4140980"/>
                <a:ext cx="1032206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5-Point Star 9"/>
          <p:cNvSpPr/>
          <p:nvPr/>
        </p:nvSpPr>
        <p:spPr>
          <a:xfrm>
            <a:off x="10066780" y="5023720"/>
            <a:ext cx="255578" cy="1686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/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  <m:r>
                      <a:rPr lang="en-US" sz="1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p>
                    </m:sSup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𝛾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r>
                      <a:rPr lang="en-US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A15E137-C1C5-46D0-AB72-74E60D67EE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86" y="2628617"/>
                <a:ext cx="6096000" cy="378245"/>
              </a:xfrm>
              <a:prstGeom prst="rect">
                <a:avLst/>
              </a:prstGeom>
              <a:blipFill>
                <a:blip r:embed="rId8"/>
                <a:stretch>
                  <a:fillRect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533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 Vector Machine</a:t>
            </a: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315C17-DE90-4B1D-B57C-BE9E4E855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630" y="1981556"/>
            <a:ext cx="5028794" cy="89509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6EBCD93-DD7E-4DBB-B9E7-5D988EA19CA7}"/>
              </a:ext>
            </a:extLst>
          </p:cNvPr>
          <p:cNvGrpSpPr/>
          <p:nvPr/>
        </p:nvGrpSpPr>
        <p:grpSpPr>
          <a:xfrm>
            <a:off x="352740" y="3401911"/>
            <a:ext cx="9594655" cy="2816255"/>
            <a:chOff x="3040521" y="3483823"/>
            <a:chExt cx="9594655" cy="281625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7874B0F-FE28-4CF7-8AC5-01DF3EE872AE}"/>
                </a:ext>
              </a:extLst>
            </p:cNvPr>
            <p:cNvSpPr/>
            <p:nvPr/>
          </p:nvSpPr>
          <p:spPr>
            <a:xfrm>
              <a:off x="3040521" y="5930746"/>
              <a:ext cx="959465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hlinkClick r:id="rId3"/>
                </a:rPr>
                <a:t>https://medium.com/@LSchultebraucks/introduction-to</a:t>
              </a:r>
              <a:r>
                <a:rPr lang="en-US" dirty="0"/>
                <a:t> support-vector-machines-9f8161ae2fcb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283032F-5575-4AEA-B4C1-27340F7B4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6741" y="3483823"/>
              <a:ext cx="5482165" cy="229647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BEED73E-2DD7-484F-A504-3F613FBFCFCF}"/>
                    </a:ext>
                  </a:extLst>
                </p:cNvPr>
                <p:cNvSpPr txBox="1"/>
                <p:nvPr/>
              </p:nvSpPr>
              <p:spPr>
                <a:xfrm>
                  <a:off x="8839772" y="5703981"/>
                  <a:ext cx="27610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BEED73E-2DD7-484F-A504-3F613FBFCFC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39772" y="5703981"/>
                  <a:ext cx="276101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3333" r="-8889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13D68F0-A9F8-47A7-B6D2-0F0D1A3EE835}"/>
                    </a:ext>
                  </a:extLst>
                </p:cNvPr>
                <p:cNvSpPr txBox="1"/>
                <p:nvPr/>
              </p:nvSpPr>
              <p:spPr>
                <a:xfrm>
                  <a:off x="5733584" y="4362624"/>
                  <a:ext cx="2814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13D68F0-A9F8-47A7-B6D2-0F0D1A3EE8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3584" y="4362624"/>
                  <a:ext cx="28142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3043" r="-6522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569E58C-348A-4081-9F77-0BBDEA98148F}"/>
                  </a:ext>
                </a:extLst>
              </p:cNvPr>
              <p:cNvSpPr txBox="1"/>
              <p:nvPr/>
            </p:nvSpPr>
            <p:spPr>
              <a:xfrm>
                <a:off x="273376" y="3032579"/>
                <a:ext cx="25496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569E58C-348A-4081-9F77-0BBDEA9814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376" y="3032579"/>
                <a:ext cx="2549606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502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/ Prediction)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 (SVM)</a:t>
            </a:r>
          </a:p>
          <a:p>
            <a:pPr marL="1374775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for regression as well as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772" y="5703981"/>
                <a:ext cx="276101" cy="276999"/>
              </a:xfrm>
              <a:prstGeom prst="rect">
                <a:avLst/>
              </a:prstGeom>
              <a:blipFill>
                <a:blip r:embed="rId2"/>
                <a:stretch>
                  <a:fillRect l="-13333" r="-8889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584" y="4362624"/>
                <a:ext cx="281423" cy="276999"/>
              </a:xfrm>
              <a:prstGeom prst="rect">
                <a:avLst/>
              </a:prstGeom>
              <a:blipFill>
                <a:blip r:embed="rId3"/>
                <a:stretch>
                  <a:fillRect l="-13043" r="-6522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9849" y="3450037"/>
            <a:ext cx="4892958" cy="22954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96576" y="5991936"/>
            <a:ext cx="8752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https://www.mathworks.com/matlabcentral/fileexchange/62061-multi-class-svm</a:t>
            </a:r>
          </a:p>
        </p:txBody>
      </p:sp>
    </p:spTree>
    <p:extLst>
      <p:ext uri="{BB962C8B-B14F-4D97-AF65-F5344CB8AC3E}">
        <p14:creationId xmlns:p14="http://schemas.microsoft.com/office/powerpoint/2010/main" val="426118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https://www.mathworks.com/academia/tah-portal/university-of-texas-at-tyler-1108545.html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3D4300-3F9C-4E6B-8F9A-59FF2C6D4A98}"/>
              </a:ext>
            </a:extLst>
          </p:cNvPr>
          <p:cNvSpPr txBox="1"/>
          <p:nvPr/>
        </p:nvSpPr>
        <p:spPr>
          <a:xfrm>
            <a:off x="7753004" y="3834938"/>
            <a:ext cx="2493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MATLAB R2021b</a:t>
            </a:r>
          </a:p>
        </p:txBody>
      </p:sp>
    </p:spTree>
    <p:extLst>
      <p:ext uri="{BB962C8B-B14F-4D97-AF65-F5344CB8AC3E}">
        <p14:creationId xmlns:p14="http://schemas.microsoft.com/office/powerpoint/2010/main" val="277995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(Classification )</a:t>
            </a:r>
          </a:p>
          <a:p>
            <a:pPr marL="1374775" indent="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Logistic Regression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Support Vector Machines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k-Nearest Neighbors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Trees and Random Forests</a:t>
            </a:r>
          </a:p>
          <a:p>
            <a:pPr marL="1374775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0925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Value Classification: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features to classify high vs low </a:t>
            </a:r>
            <a:r>
              <a:rPr lang="en-US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medianHouseValue</a:t>
            </a:r>
            <a:endParaRPr lang="en-US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/>
              <a:t>longitude: A measure of how far west a house is; a higher value is farther west</a:t>
            </a:r>
          </a:p>
          <a:p>
            <a:r>
              <a:rPr lang="en-US" sz="1200" dirty="0"/>
              <a:t>latitude: A measure of how far north a house is; a higher value is farther north</a:t>
            </a:r>
          </a:p>
          <a:p>
            <a:r>
              <a:rPr lang="en-US" sz="1200" dirty="0" err="1"/>
              <a:t>housingMedianAge</a:t>
            </a:r>
            <a:r>
              <a:rPr lang="en-US" sz="1200" dirty="0"/>
              <a:t>: Median age of a house within a block; a lower number is a newer building</a:t>
            </a:r>
          </a:p>
          <a:p>
            <a:r>
              <a:rPr lang="en-US" sz="1200" dirty="0" err="1"/>
              <a:t>totalRooms</a:t>
            </a:r>
            <a:r>
              <a:rPr lang="en-US" sz="1200" dirty="0"/>
              <a:t>: Total number of rooms within a block</a:t>
            </a:r>
          </a:p>
          <a:p>
            <a:r>
              <a:rPr lang="en-US" sz="1200" dirty="0" err="1"/>
              <a:t>totalBedrooms</a:t>
            </a:r>
            <a:r>
              <a:rPr lang="en-US" sz="1200" dirty="0"/>
              <a:t>: Total number of bedrooms within a block</a:t>
            </a:r>
          </a:p>
          <a:p>
            <a:r>
              <a:rPr lang="en-US" sz="1200" dirty="0"/>
              <a:t>population: Total number of people residing within a block</a:t>
            </a:r>
          </a:p>
          <a:p>
            <a:r>
              <a:rPr lang="en-US" sz="1200" dirty="0"/>
              <a:t>households: Total number of households, a group of people residing within a home unit, for a block</a:t>
            </a:r>
          </a:p>
          <a:p>
            <a:r>
              <a:rPr lang="en-US" sz="1200" dirty="0" err="1"/>
              <a:t>medianIncome</a:t>
            </a:r>
            <a:r>
              <a:rPr lang="en-US" sz="1200" dirty="0"/>
              <a:t>: Median income for households within a block of houses (measured in tens of thousands of US Dollars)</a:t>
            </a:r>
          </a:p>
          <a:p>
            <a:r>
              <a:rPr lang="en-US" sz="1200" b="1" dirty="0" err="1">
                <a:solidFill>
                  <a:srgbClr val="FF0000"/>
                </a:solidFill>
              </a:rPr>
              <a:t>medianHouseValue</a:t>
            </a:r>
            <a:r>
              <a:rPr lang="en-US" sz="1200" b="1" dirty="0">
                <a:solidFill>
                  <a:srgbClr val="FF0000"/>
                </a:solidFill>
              </a:rPr>
              <a:t>: Median house value for households within a block (measured in US Dollars)</a:t>
            </a:r>
          </a:p>
          <a:p>
            <a:r>
              <a:rPr lang="en-US" sz="1200" dirty="0" err="1"/>
              <a:t>oceanProximity</a:t>
            </a:r>
            <a:r>
              <a:rPr lang="en-US" sz="1200" dirty="0"/>
              <a:t>: Location of the house w.r.t ocean/sea</a:t>
            </a:r>
          </a:p>
          <a:p>
            <a:pPr marL="0" indent="0">
              <a:spcBef>
                <a:spcPts val="300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https://www.kaggle.com/camnugent/california-housing-prices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F92DE8-463E-4930-9557-142585F48E61}"/>
              </a:ext>
            </a:extLst>
          </p:cNvPr>
          <p:cNvSpPr txBox="1"/>
          <p:nvPr/>
        </p:nvSpPr>
        <p:spPr>
          <a:xfrm>
            <a:off x="8430178" y="4412717"/>
            <a:ext cx="34216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Demo with N=5000 </a:t>
            </a:r>
          </a:p>
          <a:p>
            <a:r>
              <a:rPr lang="en-US" dirty="0">
                <a:solidFill>
                  <a:srgbClr val="002060"/>
                </a:solidFill>
              </a:rPr>
              <a:t>70% Training Data</a:t>
            </a:r>
          </a:p>
          <a:p>
            <a:r>
              <a:rPr lang="en-US" dirty="0">
                <a:solidFill>
                  <a:srgbClr val="002060"/>
                </a:solidFill>
              </a:rPr>
              <a:t>30% Test Data</a:t>
            </a:r>
          </a:p>
          <a:p>
            <a:r>
              <a:rPr lang="en-US" dirty="0">
                <a:solidFill>
                  <a:srgbClr val="002060"/>
                </a:solidFill>
              </a:rPr>
              <a:t>Models Trained: </a:t>
            </a:r>
          </a:p>
          <a:p>
            <a:r>
              <a:rPr lang="en-US" dirty="0">
                <a:solidFill>
                  <a:srgbClr val="002060"/>
                </a:solidFill>
              </a:rPr>
              <a:t>Logistic Regression </a:t>
            </a:r>
          </a:p>
          <a:p>
            <a:r>
              <a:rPr lang="en-US" dirty="0">
                <a:solidFill>
                  <a:srgbClr val="002060"/>
                </a:solidFill>
              </a:rPr>
              <a:t>SVM</a:t>
            </a:r>
          </a:p>
        </p:txBody>
      </p:sp>
    </p:spTree>
    <p:extLst>
      <p:ext uri="{BB962C8B-B14F-4D97-AF65-F5344CB8AC3E}">
        <p14:creationId xmlns:p14="http://schemas.microsoft.com/office/powerpoint/2010/main" val="82804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True Positive Rate = True Positive / Total Positive   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True Negative Rate = True Negative / Total Negative = 1 – False Positive Rate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 of House Price  Classification Problem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7116" y="2844176"/>
          <a:ext cx="3572208" cy="736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104">
                  <a:extLst>
                    <a:ext uri="{9D8B030D-6E8A-4147-A177-3AD203B41FA5}">
                      <a16:colId xmlns:a16="http://schemas.microsoft.com/office/drawing/2014/main" val="3123410256"/>
                    </a:ext>
                  </a:extLst>
                </a:gridCol>
                <a:gridCol w="1786104">
                  <a:extLst>
                    <a:ext uri="{9D8B030D-6E8A-4147-A177-3AD203B41FA5}">
                      <a16:colId xmlns:a16="http://schemas.microsoft.com/office/drawing/2014/main" val="1782526857"/>
                    </a:ext>
                  </a:extLst>
                </a:gridCol>
              </a:tblGrid>
              <a:tr h="350976">
                <a:tc>
                  <a:txBody>
                    <a:bodyPr/>
                    <a:lstStyle/>
                    <a:p>
                      <a:r>
                        <a:rPr lang="en-US" dirty="0"/>
                        <a:t>True 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False 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435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False 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Negative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19924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9659" y="2889310"/>
            <a:ext cx="852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True Class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34630" y="3755438"/>
            <a:ext cx="1287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Predicted Class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21090" y="2801045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30484" y="3677013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7412" y="3278343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1317" y="3602847"/>
            <a:ext cx="406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3497" y="2327521"/>
            <a:ext cx="2614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Confusion Matrix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5189080" y="2984422"/>
            <a:ext cx="785374" cy="1234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142748" y="2889310"/>
            <a:ext cx="184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Positive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5189080" y="3390617"/>
            <a:ext cx="785374" cy="1234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172480" y="3258642"/>
            <a:ext cx="1845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Total Negative </a:t>
            </a:r>
          </a:p>
        </p:txBody>
      </p:sp>
    </p:spTree>
    <p:extLst>
      <p:ext uri="{BB962C8B-B14F-4D97-AF65-F5344CB8AC3E}">
        <p14:creationId xmlns:p14="http://schemas.microsoft.com/office/powerpoint/2010/main" val="82718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IMPORT &amp; CLASSIFICATION LEARNER INITIALIZATION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9" name="Picture 18" descr="Graphical user interface&#10;&#10;Description automatically generated">
            <a:extLst>
              <a:ext uri="{FF2B5EF4-FFF2-40B4-BE49-F238E27FC236}">
                <a16:creationId xmlns:a16="http://schemas.microsoft.com/office/drawing/2014/main" id="{CB008D15-D6B3-4161-84B6-08DBE89C365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15619" y="2234593"/>
            <a:ext cx="5158741" cy="4023360"/>
          </a:xfrm>
          <a:prstGeom prst="rect">
            <a:avLst/>
          </a:prstGeom>
        </p:spPr>
      </p:pic>
      <p:pic>
        <p:nvPicPr>
          <p:cNvPr id="20" name="Picture 19" descr="Chart, scatter chart&#10;&#10;Description automatically generated">
            <a:extLst>
              <a:ext uri="{FF2B5EF4-FFF2-40B4-BE49-F238E27FC236}">
                <a16:creationId xmlns:a16="http://schemas.microsoft.com/office/drawing/2014/main" id="{1A433B9A-E922-4001-BA2E-C101DD23765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56209" y="2417137"/>
            <a:ext cx="4349841" cy="371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9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1: Learner App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>
                <a:solidFill>
                  <a:srgbClr val="002060"/>
                </a:solidFill>
                <a:latin typeface="Times New Roman"/>
                <a:cs typeface="Times New Roman"/>
              </a:rPr>
              <a:t>Demo Learner App in MATLAB - logistic regression </a:t>
            </a:r>
            <a:r>
              <a:rPr lang="en-US" sz="2400" dirty="0">
                <a:solidFill>
                  <a:srgbClr val="002060"/>
                </a:solidFill>
                <a:latin typeface="Times New Roman"/>
                <a:cs typeface="Times New Roman"/>
              </a:rPr>
              <a:t>and linear SVM</a:t>
            </a: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IMPORT &amp; CLASSIFICATION LEARNER INITIALIZATION</a:t>
            </a: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308F08-CAF5-4D5E-B8C2-97AB33EBC78F}"/>
              </a:ext>
            </a:extLst>
          </p:cNvPr>
          <p:cNvSpPr txBox="1"/>
          <p:nvPr/>
        </p:nvSpPr>
        <p:spPr>
          <a:xfrm>
            <a:off x="1036319" y="2741460"/>
            <a:ext cx="65670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classificationLearner(Ttrain,</a:t>
            </a:r>
            <a:r>
              <a:rPr lang="it-IT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'hi_lo_label'</a:t>
            </a:r>
            <a:r>
              <a:rPr lang="it-IT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95861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2: Raw Data Analysis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u="none" strike="noStrike" baseline="0" dirty="0">
                <a:solidFill>
                  <a:srgbClr val="028009"/>
                </a:solidFill>
                <a:latin typeface="Courier New" panose="02070309020205020404" pitchFamily="49" charset="0"/>
              </a:rPr>
              <a:t>Visualize the data, Summarize variables, data cleaning, pre-processing if needed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8B3FC3-6DB6-48B5-B716-331C62A20B7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49" y="2521122"/>
            <a:ext cx="6208222" cy="36247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1165D1-01F9-4962-9572-F97364BF9941}"/>
              </a:ext>
            </a:extLst>
          </p:cNvPr>
          <p:cNvSpPr txBox="1"/>
          <p:nvPr/>
        </p:nvSpPr>
        <p:spPr>
          <a:xfrm>
            <a:off x="7398327" y="2671156"/>
            <a:ext cx="3812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207 Missing values, replace with median values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91F81E-3C37-45C9-B30A-84F9780BB6C1}"/>
              </a:ext>
            </a:extLst>
          </p:cNvPr>
          <p:cNvSpPr txBox="1"/>
          <p:nvPr/>
        </p:nvSpPr>
        <p:spPr>
          <a:xfrm>
            <a:off x="7208520" y="3926034"/>
            <a:ext cx="6096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ocean_proximity</a:t>
            </a:r>
            <a:r>
              <a:rPr lang="en-US" dirty="0"/>
              <a:t>: 20636×1 categorical</a:t>
            </a:r>
          </a:p>
          <a:p>
            <a:r>
              <a:rPr lang="en-US" dirty="0"/>
              <a:t>        Values:</a:t>
            </a:r>
          </a:p>
          <a:p>
            <a:r>
              <a:rPr lang="en-US" dirty="0"/>
              <a:t>            &lt;1H OCEAN       9135  </a:t>
            </a:r>
          </a:p>
          <a:p>
            <a:r>
              <a:rPr lang="en-US" dirty="0"/>
              <a:t>            INLAND          6550  </a:t>
            </a:r>
          </a:p>
          <a:p>
            <a:r>
              <a:rPr lang="en-US" dirty="0">
                <a:solidFill>
                  <a:srgbClr val="FF0000"/>
                </a:solidFill>
              </a:rPr>
              <a:t>            ISLAND             5  </a:t>
            </a:r>
          </a:p>
          <a:p>
            <a:r>
              <a:rPr lang="en-US" dirty="0"/>
              <a:t>            NEAR BAY        2289  </a:t>
            </a:r>
          </a:p>
          <a:p>
            <a:r>
              <a:rPr lang="en-US" dirty="0"/>
              <a:t>            NEAR OCEAN      2657 </a:t>
            </a:r>
          </a:p>
        </p:txBody>
      </p:sp>
    </p:spTree>
    <p:extLst>
      <p:ext uri="{BB962C8B-B14F-4D97-AF65-F5344CB8AC3E}">
        <p14:creationId xmlns:p14="http://schemas.microsoft.com/office/powerpoint/2010/main" val="26128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3: Correlation Analysis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 u="none" strike="noStrike" baseline="0" dirty="0">
                <a:solidFill>
                  <a:srgbClr val="028009"/>
                </a:solidFill>
                <a:latin typeface="Courier New" panose="02070309020205020404" pitchFamily="49" charset="0"/>
              </a:rPr>
              <a:t>FIND VARIABLE CORRELATIONS TO EACH OTHER AND THE MEDIAN_HOUSE_VALUE</a:t>
            </a: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D12AE8F-9454-4020-A649-846CC0FAD934}"/>
              </a:ext>
            </a:extLst>
          </p:cNvPr>
          <p:cNvPicPr/>
          <p:nvPr/>
        </p:nvPicPr>
        <p:blipFill rotWithShape="1">
          <a:blip r:embed="rId2"/>
          <a:srcRect l="9360" t="3031" r="7051" b="4896"/>
          <a:stretch/>
        </p:blipFill>
        <p:spPr bwMode="auto">
          <a:xfrm>
            <a:off x="2981150" y="2097300"/>
            <a:ext cx="7387591" cy="40233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698D12-A61C-478D-B64E-193E797EDD0C}"/>
              </a:ext>
            </a:extLst>
          </p:cNvPr>
          <p:cNvSpPr txBox="1"/>
          <p:nvPr/>
        </p:nvSpPr>
        <p:spPr>
          <a:xfrm>
            <a:off x="424642" y="6062809"/>
            <a:ext cx="6652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R,pp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]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corr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(table2array(T1(:,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select_vars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)));</a:t>
            </a:r>
          </a:p>
        </p:txBody>
      </p:sp>
    </p:spTree>
    <p:extLst>
      <p:ext uri="{BB962C8B-B14F-4D97-AF65-F5344CB8AC3E}">
        <p14:creationId xmlns:p14="http://schemas.microsoft.com/office/powerpoint/2010/main" val="223178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4: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Logistic Regression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SPLIT INTO TRAINING AND TEST DATA AND FIT LOGISTIC REGRESSION MODEL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Font typeface="Calibri" panose="020F0502020204030204" pitchFamily="34" charset="0"/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Picture 5" descr="Graphical user interface, table&#10;&#10;Description automatically generated with medium confidence">
            <a:extLst>
              <a:ext uri="{FF2B5EF4-FFF2-40B4-BE49-F238E27FC236}">
                <a16:creationId xmlns:a16="http://schemas.microsoft.com/office/drawing/2014/main" id="{15A21CA3-D924-4923-B059-8D4B276D18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70758" y="2543570"/>
            <a:ext cx="5943600" cy="32289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B93329-AB57-4574-B7C9-C31D30C97A76}"/>
              </a:ext>
            </a:extLst>
          </p:cNvPr>
          <p:cNvSpPr txBox="1"/>
          <p:nvPr/>
        </p:nvSpPr>
        <p:spPr>
          <a:xfrm>
            <a:off x="7680960" y="5253644"/>
            <a:ext cx="407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Remove Insignificant features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7B5179-8062-43E0-AC5F-FDD45D686844}"/>
              </a:ext>
            </a:extLst>
          </p:cNvPr>
          <p:cNvSpPr txBox="1"/>
          <p:nvPr/>
        </p:nvSpPr>
        <p:spPr>
          <a:xfrm>
            <a:off x="6943898" y="3234728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mdl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fitglm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(:,1:9) table(y)],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Distribution'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'binomial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67098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5: Outliers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DIAGNOSTICS OF MODELS- IDENTIFY OUTLIERS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986300B-7E41-4EEF-A11C-4DC01C3703F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051" y="2050474"/>
            <a:ext cx="5108864" cy="376973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B12919-A37B-40CE-AD50-691EBBBB8979}"/>
              </a:ext>
            </a:extLst>
          </p:cNvPr>
          <p:cNvSpPr txBox="1"/>
          <p:nvPr/>
        </p:nvSpPr>
        <p:spPr>
          <a:xfrm>
            <a:off x="717666" y="2657085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mdl1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fitglm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(:,[1:4 6:8]) table(y,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variablenames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,{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Hi_lo_label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})],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Distribution'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'binomial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773151-3020-425F-8B56-C2AD135EF1F7}"/>
              </a:ext>
            </a:extLst>
          </p:cNvPr>
          <p:cNvSpPr txBox="1"/>
          <p:nvPr/>
        </p:nvSpPr>
        <p:spPr>
          <a:xfrm>
            <a:off x="769106" y="402126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plotDiagnostics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(mdl1,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'leverage'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7F7BC7-028F-8E4B-BB04-D786E7A68261}"/>
              </a:ext>
            </a:extLst>
          </p:cNvPr>
          <p:cNvSpPr txBox="1"/>
          <p:nvPr/>
        </p:nvSpPr>
        <p:spPr>
          <a:xfrm>
            <a:off x="1260718" y="5324036"/>
            <a:ext cx="3134033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Times New Roman"/>
                <a:cs typeface="Courier New"/>
              </a:rPr>
              <a:t>Demo with MATLAB</a:t>
            </a:r>
            <a:endParaRPr lang="en-US" sz="2400" b="0" i="0" u="none" strike="noStrike" baseline="0" dirty="0">
              <a:solidFill>
                <a:srgbClr val="002060"/>
              </a:solidFill>
              <a:latin typeface="Times New Roman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73301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6: Classification (Clean Data)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 MODEL FOR TWO CLASS CLASSIFICATION (Logistic Regression)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DDC5E0-E4B4-42C7-8A31-D36EB6E6C81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86" y="2159402"/>
            <a:ext cx="5370714" cy="40233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33E1A3-0213-463C-A9B9-23187B871669}"/>
              </a:ext>
            </a:extLst>
          </p:cNvPr>
          <p:cNvSpPr txBox="1"/>
          <p:nvPr/>
        </p:nvSpPr>
        <p:spPr>
          <a:xfrm>
            <a:off x="7492538" y="3646516"/>
            <a:ext cx="218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Data N = 1500 (30% of 5000)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5C6032-9E6D-4EC6-B198-51D7335A8B9E}"/>
              </a:ext>
            </a:extLst>
          </p:cNvPr>
          <p:cNvSpPr txBox="1"/>
          <p:nvPr/>
        </p:nvSpPr>
        <p:spPr>
          <a:xfrm>
            <a:off x="7054735" y="4649585"/>
            <a:ext cx="25824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Missing Values</a:t>
            </a:r>
          </a:p>
          <a:p>
            <a:r>
              <a:rPr lang="en-US" dirty="0"/>
              <a:t>Insignificant Features</a:t>
            </a:r>
          </a:p>
          <a:p>
            <a:r>
              <a:rPr lang="en-US" dirty="0"/>
              <a:t>Outliers</a:t>
            </a:r>
          </a:p>
        </p:txBody>
      </p:sp>
    </p:spTree>
    <p:extLst>
      <p:ext uri="{BB962C8B-B14F-4D97-AF65-F5344CB8AC3E}">
        <p14:creationId xmlns:p14="http://schemas.microsoft.com/office/powerpoint/2010/main" val="399784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ANALYSIS PLATFORM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144" y="5554876"/>
            <a:ext cx="99120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https://www.mathworks.com/academia/tah-portal/university-of-texas-at-tyler-1108545.html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0" y="2132504"/>
            <a:ext cx="6243676" cy="3435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393" y="2399272"/>
            <a:ext cx="5003759" cy="306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6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7: SVM Classification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REGULARIZATION OF VARIABLES DONE AUTOMATICALLY, NO NEED TO CHOOSE FEATURES SEPARATELY AS WAS DONE EARLIER FOR LOGISTIC REGRESSION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919146-8ECA-41B1-931C-CB12228E69B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" y="2379345"/>
            <a:ext cx="5326380" cy="39928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B2CE16-03DB-4FD2-9D79-206EBA7126EA}"/>
              </a:ext>
            </a:extLst>
          </p:cNvPr>
          <p:cNvSpPr txBox="1"/>
          <p:nvPr/>
        </p:nvSpPr>
        <p:spPr>
          <a:xfrm>
            <a:off x="7295893" y="2896806"/>
            <a:ext cx="2189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Data N = 1500 (30% of 5000)</a:t>
            </a:r>
          </a:p>
          <a:p>
            <a:endParaRPr lang="en-US" dirty="0"/>
          </a:p>
          <a:p>
            <a:r>
              <a:rPr lang="en-US" dirty="0"/>
              <a:t>Linear SVM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243D2C-84E2-4C23-8422-16B2B3974145}"/>
              </a:ext>
            </a:extLst>
          </p:cNvPr>
          <p:cNvSpPr txBox="1"/>
          <p:nvPr/>
        </p:nvSpPr>
        <p:spPr>
          <a:xfrm>
            <a:off x="4291247" y="4801843"/>
            <a:ext cx="7736378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800" b="0" i="0" u="none" strike="noStrike" baseline="0" err="1">
                <a:solidFill>
                  <a:srgbClr val="000000"/>
                </a:solidFill>
                <a:latin typeface="Courier New"/>
                <a:cs typeface="Courier New"/>
              </a:rPr>
              <a:t>SVMModel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/>
                <a:cs typeface="Courier New"/>
              </a:rPr>
              <a:t> = 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Courier New"/>
                <a:cs typeface="Courier New"/>
              </a:rPr>
              <a:t>fitcsvm(Ttrain(:,1:9),y,</a:t>
            </a:r>
            <a:r>
              <a:rPr lang="en-US" sz="1800" b="0" i="0" u="none" strike="noStrike" baseline="0">
                <a:solidFill>
                  <a:srgbClr val="AA04F9"/>
                </a:solidFill>
                <a:latin typeface="Courier New"/>
                <a:cs typeface="Courier New"/>
              </a:rPr>
              <a:t>'standardize'</a:t>
            </a:r>
            <a:r>
              <a:rPr lang="en-US" sz="1800" b="0" i="0" u="none" strike="noStrike" baseline="0">
                <a:solidFill>
                  <a:srgbClr val="000000"/>
                </a:solidFill>
                <a:latin typeface="Courier New"/>
                <a:cs typeface="Courier New"/>
              </a:rPr>
              <a:t>,true);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C20A21-1C78-4A1D-4C17-A717F3505CA2}"/>
              </a:ext>
            </a:extLst>
          </p:cNvPr>
          <p:cNvSpPr txBox="1"/>
          <p:nvPr/>
        </p:nvSpPr>
        <p:spPr>
          <a:xfrm>
            <a:off x="4599753" y="5459895"/>
            <a:ext cx="7343088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>
                <a:latin typeface="Times New Roman"/>
                <a:cs typeface="Calibri"/>
              </a:rPr>
              <a:t>Demo Logistic Regression and SVM binary classification with cleaned up data - PYTHON</a:t>
            </a:r>
            <a:endParaRPr lang="en-US" sz="2400" b="0" i="0" u="none" strike="noStrike" baseline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440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8: SVM Classification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LINEAR vs RADIAL BASIS FUNCTION (RBF) KERNEL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B2CE16-03DB-4FD2-9D79-206EBA7126EA}"/>
              </a:ext>
            </a:extLst>
          </p:cNvPr>
          <p:cNvSpPr txBox="1"/>
          <p:nvPr/>
        </p:nvSpPr>
        <p:spPr>
          <a:xfrm>
            <a:off x="7492538" y="3646516"/>
            <a:ext cx="285296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x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1: Age of House</a:t>
            </a:r>
          </a:p>
          <a:p>
            <a:r>
              <a:rPr lang="en-US" sz="1800" b="0" i="0" u="none" strike="noStrike" baseline="0">
                <a:solidFill>
                  <a:srgbClr val="000000"/>
                </a:solidFill>
                <a:latin typeface="Courier New"/>
                <a:cs typeface="Courier New"/>
              </a:rPr>
              <a:t>X2: Median Income</a:t>
            </a:r>
            <a:endParaRPr lang="en-US">
              <a:latin typeface="Courier New"/>
              <a:cs typeface="Courier New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BCD81A-51EB-4261-A1DC-5D3CCD208C3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310939"/>
            <a:ext cx="5472545" cy="396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878BCA-19EC-4E86-942A-9F909B33E83A}"/>
              </a:ext>
            </a:extLst>
          </p:cNvPr>
          <p:cNvSpPr txBox="1"/>
          <p:nvPr/>
        </p:nvSpPr>
        <p:spPr>
          <a:xfrm>
            <a:off x="6966065" y="246432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fitcsvm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([x1 x2],y1);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8E0CA6-A948-4CAE-AA85-3CA9CABD97F7}"/>
              </a:ext>
            </a:extLst>
          </p:cNvPr>
          <p:cNvSpPr txBox="1"/>
          <p:nvPr/>
        </p:nvSpPr>
        <p:spPr>
          <a:xfrm>
            <a:off x="6096000" y="2933319"/>
            <a:ext cx="65310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fitcsvm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([x1 x2],y1,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'KernelFunction'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'rbf'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873A6D-E382-B35D-DC8F-8A38F39525A2}"/>
              </a:ext>
            </a:extLst>
          </p:cNvPr>
          <p:cNvSpPr txBox="1"/>
          <p:nvPr/>
        </p:nvSpPr>
        <p:spPr>
          <a:xfrm>
            <a:off x="6681376" y="4764935"/>
            <a:ext cx="426635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Times New Roman"/>
                <a:cs typeface="Courier New"/>
              </a:rPr>
              <a:t>Demo SVM decision </a:t>
            </a:r>
            <a:r>
              <a:rPr lang="en-US" sz="2400">
                <a:solidFill>
                  <a:srgbClr val="002060"/>
                </a:solidFill>
                <a:latin typeface="Times New Roman"/>
                <a:cs typeface="Courier New"/>
              </a:rPr>
              <a:t>boundaries with MATLAB</a:t>
            </a:r>
            <a:endParaRPr lang="en-US" sz="2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853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9: Multiclassification (SVM)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CLASS vs REST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D130ED-54E1-4424-9FB4-4A282ED5414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" y="2394065"/>
            <a:ext cx="3512474" cy="3189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4FB3F7-E617-4D56-A048-1DB80006D12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4" y="2394063"/>
            <a:ext cx="3846021" cy="3189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F00AB7-3595-4208-A6A3-73AA8CE6CC1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505" y="2394063"/>
            <a:ext cx="3948890" cy="31120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F0C0DF-74BE-431A-B583-439A41817E6A}"/>
              </a:ext>
            </a:extLst>
          </p:cNvPr>
          <p:cNvSpPr txBox="1"/>
          <p:nvPr/>
        </p:nvSpPr>
        <p:spPr>
          <a:xfrm>
            <a:off x="8636921" y="1801783"/>
            <a:ext cx="3512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Also perform one to one class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297258-7D9A-4E03-B4F9-E43945E1436A}"/>
              </a:ext>
            </a:extLst>
          </p:cNvPr>
          <p:cNvSpPr txBox="1"/>
          <p:nvPr/>
        </p:nvSpPr>
        <p:spPr>
          <a:xfrm>
            <a:off x="105294" y="5474377"/>
            <a:ext cx="119980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Mdl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fitcecoc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(:,1:8),y,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'Learners'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,t,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'Coding'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,coding,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ResponseName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responseName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PredictorNames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predictorNames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ClassNames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classNames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157386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 10: Multiclassification (SVM)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3000"/>
              </a:spcBef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546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28009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LOW vs MOD vs HIGH</a:t>
            </a:r>
            <a:r>
              <a:rPr lang="en-US" sz="1800" dirty="0">
                <a:solidFill>
                  <a:srgbClr val="028009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CLASS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C5C504-B5DD-4174-8FF6-535541790B2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262" y="1825625"/>
            <a:ext cx="6608618" cy="4226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C318ED-CF7A-40FB-AE45-4589C34D7C0B}"/>
              </a:ext>
            </a:extLst>
          </p:cNvPr>
          <p:cNvSpPr txBox="1"/>
          <p:nvPr/>
        </p:nvSpPr>
        <p:spPr>
          <a:xfrm>
            <a:off x="392755" y="2675129"/>
            <a:ext cx="471608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Mdlp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fitcecoc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Ttrain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(:,1:8),y,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'Learners'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,t,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FitPosterior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,true,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ClassNames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,{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low'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'mod'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Courier New" panose="02070309020205020404" pitchFamily="49" charset="0"/>
              </a:rPr>
              <a:t>,</a:t>
            </a:r>
            <a:r>
              <a:rPr lang="en-US" sz="1800" b="0" i="0" u="none" strike="noStrike" baseline="0" dirty="0" err="1">
                <a:solidFill>
                  <a:srgbClr val="AA04F9"/>
                </a:solidFill>
                <a:latin typeface="Courier New" panose="02070309020205020404" pitchFamily="49" charset="0"/>
              </a:rPr>
              <a:t>'high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},</a:t>
            </a:r>
            <a:r>
              <a:rPr lang="en-US" sz="1800" b="0" i="0" u="none" strike="noStrike" baseline="0" dirty="0">
                <a:solidFill>
                  <a:srgbClr val="0E00FF"/>
                </a:solidFill>
                <a:latin typeface="Courier New" panose="02070309020205020404" pitchFamily="49" charset="0"/>
              </a:rPr>
              <a:t>...</a:t>
            </a:r>
          </a:p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b="0" i="0" u="none" strike="noStrike" baseline="0" dirty="0">
                <a:solidFill>
                  <a:srgbClr val="AA04F9"/>
                </a:solidFill>
                <a:latin typeface="Courier New" panose="02070309020205020404" pitchFamily="49" charset="0"/>
              </a:rPr>
              <a:t>'Verbose'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ourier New" panose="02070309020205020404" pitchFamily="49" charset="0"/>
              </a:rPr>
              <a:t>,2);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6D8C34-A5F9-870D-6B3D-DCA514904999}"/>
              </a:ext>
            </a:extLst>
          </p:cNvPr>
          <p:cNvSpPr txBox="1"/>
          <p:nvPr/>
        </p:nvSpPr>
        <p:spPr>
          <a:xfrm>
            <a:off x="622247" y="4973870"/>
            <a:ext cx="426635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rgbClr val="002060"/>
                </a:solidFill>
                <a:latin typeface="Times New Roman"/>
                <a:cs typeface="Courier New"/>
              </a:rPr>
              <a:t>Demo SVM Multi-class classification</a:t>
            </a:r>
            <a:r>
              <a:rPr lang="en-US" sz="2400" dirty="0">
                <a:solidFill>
                  <a:srgbClr val="002060"/>
                </a:solidFill>
                <a:latin typeface="Times New Roman"/>
                <a:cs typeface="Courier New"/>
              </a:rPr>
              <a:t> with MATLAB</a:t>
            </a:r>
            <a:endParaRPr lang="en-US" sz="24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54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divides the data into different groups 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Look at the raw data and understand features in relation to class designation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codes are available to perform classification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692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2" name="Group 11"/>
          <p:cNvGrpSpPr/>
          <p:nvPr/>
        </p:nvGrpSpPr>
        <p:grpSpPr>
          <a:xfrm>
            <a:off x="4775363" y="3470965"/>
            <a:ext cx="7967575" cy="2929592"/>
            <a:chOff x="0" y="3367881"/>
            <a:chExt cx="7967575" cy="2929592"/>
          </a:xfrm>
        </p:grpSpPr>
        <p:pic>
          <p:nvPicPr>
            <p:cNvPr id="14" name="Picture 13" descr="nsf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2400" y="3367881"/>
              <a:ext cx="990600" cy="990600"/>
            </a:xfrm>
            <a:prstGeom prst="rect">
              <a:avLst/>
            </a:prstGeom>
          </p:spPr>
        </p:pic>
        <p:sp>
          <p:nvSpPr>
            <p:cNvPr id="16" name="Rectangle 1"/>
            <p:cNvSpPr>
              <a:spLocks noChangeArrowheads="1"/>
            </p:cNvSpPr>
            <p:nvPr/>
          </p:nvSpPr>
          <p:spPr bwMode="auto">
            <a:xfrm>
              <a:off x="0" y="4358481"/>
              <a:ext cx="3962400" cy="19389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Design of a wearable biosensor sensor system with wireless network for the remote detection of life threatening events in neonates</a:t>
              </a:r>
              <a:r>
                <a:rPr lang="en-US" sz="1200" dirty="0"/>
                <a:t>. </a:t>
              </a:r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National Science</a:t>
              </a:r>
              <a:r>
                <a:rPr kumimoji="0" lang="en-US" sz="1200" b="0" i="0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Foundation Smart &amp; Connected Health Grant</a:t>
              </a:r>
              <a:endParaRPr kumimoji="0" lang="en-US" sz="12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(Lead PI, UT-Tyler)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D. Paydarfar (Co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PI, UT-Austin)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H. Wang (Co PI, UMass Dartmouth)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Y. Kim (Co PI, UMass Dartmouth)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"/>
            <p:cNvSpPr>
              <a:spLocks noChangeArrowheads="1"/>
            </p:cNvSpPr>
            <p:nvPr/>
          </p:nvSpPr>
          <p:spPr bwMode="auto">
            <a:xfrm>
              <a:off x="4005175" y="4255855"/>
              <a:ext cx="39624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Pre-Vent</a:t>
              </a:r>
              <a:endParaRPr lang="en-US" sz="1200" dirty="0"/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National Institute Of Health</a:t>
              </a:r>
              <a:r>
                <a:rPr kumimoji="0" lang="en-US" sz="1200" b="0" i="0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Grant</a:t>
              </a: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(Analytical Core PI, UT-Tyler)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N. </a:t>
              </a:r>
              <a:r>
                <a:rPr kumimoji="0" lang="en-US" sz="1200" b="1" i="1" u="none" strike="noStrike" cap="none" normalizeH="0" baseline="0" dirty="0" err="1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Ambal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(PI, Univ. of Alabama,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Birmingham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)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505200" y="3471762"/>
              <a:ext cx="1657350" cy="819770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19388" y="3551389"/>
            <a:ext cx="4799444" cy="2772728"/>
            <a:chOff x="492967" y="3733800"/>
            <a:chExt cx="4799444" cy="2772728"/>
          </a:xfrm>
        </p:grpSpPr>
        <p:pic>
          <p:nvPicPr>
            <p:cNvPr id="25" name="Picture 24" descr="va_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2967" y="3733800"/>
              <a:ext cx="1295400" cy="1295400"/>
            </a:xfrm>
            <a:prstGeom prst="rect">
              <a:avLst/>
            </a:prstGeom>
          </p:spPr>
        </p:pic>
        <p:sp>
          <p:nvSpPr>
            <p:cNvPr id="26" name="Rectangle 1"/>
            <p:cNvSpPr>
              <a:spLocks noChangeArrowheads="1"/>
            </p:cNvSpPr>
            <p:nvPr/>
          </p:nvSpPr>
          <p:spPr bwMode="auto">
            <a:xfrm>
              <a:off x="609600" y="4936868"/>
              <a:ext cx="4682811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i="1" dirty="0"/>
                <a:t>Design of a wearable sensor system and associated algorithm to track suicidal ideation from movement variability and develop a novel objective marker of suicidal ideation and behavior risk in veterans.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Clinical Science Research and Development  Grant (approved for funding),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Indic (site PI, UT-Tyler)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E.G. Smith (Project</a:t>
              </a:r>
              <a:r>
                <a:rPr kumimoji="0" lang="en-US" sz="1200" b="1" i="1" u="none" strike="noStrike" cap="none" normalizeH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PI, VA)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P. Salvatore (Investigator, Harvard University)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8777845" y="5314687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 i="1" dirty="0"/>
          </a:p>
          <a:p>
            <a:r>
              <a:rPr lang="en-US" sz="1200" i="1" dirty="0" err="1"/>
              <a:t>ViSiOn</a:t>
            </a:r>
            <a:endParaRPr lang="en-US" sz="12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P. Indic (site PI, UT-Tyler)</a:t>
            </a:r>
            <a:endParaRPr kumimoji="0" lang="en-US" sz="1200" b="1" i="1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P. Ramanand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(Co-I, UT Tyler</a:t>
            </a:r>
            <a:endParaRPr kumimoji="0" lang="en-US" sz="1200" b="1" i="1" u="none" strike="noStrike" cap="none" normalizeH="0" dirty="0">
              <a:ln>
                <a:noFill/>
              </a:ln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N. </a:t>
            </a:r>
            <a:r>
              <a:rPr kumimoji="0" lang="en-US" sz="1200" b="1" i="1" u="none" strike="noStrike" cap="none" normalizeH="0" baseline="0" dirty="0" err="1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Ambal</a:t>
            </a:r>
            <a:r>
              <a:rPr lang="en-US" sz="1200" b="1" i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(PI, Univ. of Alabama,</a:t>
            </a:r>
            <a:r>
              <a:rPr kumimoji="0" lang="en-US" sz="1200" b="1" i="1" u="none" strike="noStrike" cap="none" normalizeH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Birmingham</a:t>
            </a:r>
            <a:r>
              <a:rPr kumimoji="0" lang="en-US" sz="1200" b="1" i="1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en-US" sz="1200" b="1" i="1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27" y="2164224"/>
            <a:ext cx="5697555" cy="635954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15943" y="1120506"/>
            <a:ext cx="7620921" cy="2362947"/>
            <a:chOff x="3633788" y="3163870"/>
            <a:chExt cx="8073298" cy="2683674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3782286" y="4752342"/>
              <a:ext cx="3962400" cy="943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SBIR: RAE (Realize, Analyze, Engage) - A digital biomarker based detection and intervention system for stress and carvings during recovery from substance abuse disorders.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ea typeface="Calibri" pitchFamily="34" charset="0"/>
                  <a:cs typeface="Times New Roman" pitchFamily="18" charset="0"/>
                </a:rPr>
                <a:t>PIs: M. Reinhardt, S. Carreiro, P. Indic</a:t>
              </a: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cs typeface="Arial" pitchFamily="34" charset="0"/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0"/>
            <a:stretch/>
          </p:blipFill>
          <p:spPr>
            <a:xfrm>
              <a:off x="3633788" y="3466160"/>
              <a:ext cx="1657350" cy="81977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0160" y="3163870"/>
              <a:ext cx="1064909" cy="1064909"/>
            </a:xfrm>
            <a:prstGeom prst="rect">
              <a:avLst/>
            </a:prstGeom>
          </p:spPr>
        </p:pic>
        <p:sp>
          <p:nvSpPr>
            <p:cNvPr id="33" name="Rectangle 1"/>
            <p:cNvSpPr>
              <a:spLocks noChangeArrowheads="1"/>
            </p:cNvSpPr>
            <p:nvPr/>
          </p:nvSpPr>
          <p:spPr bwMode="auto">
            <a:xfrm>
              <a:off x="7744686" y="4694023"/>
              <a:ext cx="3962400" cy="1153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STARs Award</a:t>
              </a:r>
            </a:p>
            <a:p>
              <a:endParaRPr lang="en-US" sz="1200" dirty="0"/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The University of Texas System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i="1" dirty="0">
                  <a:ea typeface="Calibri" pitchFamily="34" charset="0"/>
                  <a:cs typeface="Times New Roman" pitchFamily="18" charset="0"/>
                </a:rPr>
                <a:t>P. Indic  (PI, UT Tyler)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>
                  <a:ln>
                    <a:noFill/>
                  </a:ln>
                  <a:effectLst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sz="1200" b="1" i="1" u="none" strike="noStrike" cap="none" normalizeH="0" baseline="0" dirty="0">
                <a:ln>
                  <a:noFill/>
                </a:ln>
                <a:effectLst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742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44603" y="4325112"/>
            <a:ext cx="71323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55E9168-2B4A-46A1-AC86-9AE80CEC2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7741" y="23035"/>
            <a:ext cx="7319175" cy="18450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366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CLASSIFIERS 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137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CLASSIFIERS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473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Machine Learning 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 Learning is a field of study that gives computers the ability to “learn” without being explicitly programmed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Prediction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Classification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607427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Samuel AL, IBM J. Research &amp; Development, 1959, vol. 3 (3), 210-229</a:t>
            </a:r>
          </a:p>
        </p:txBody>
      </p:sp>
    </p:spTree>
    <p:extLst>
      <p:ext uri="{BB962C8B-B14F-4D97-AF65-F5344CB8AC3E}">
        <p14:creationId xmlns:p14="http://schemas.microsoft.com/office/powerpoint/2010/main" val="399813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Machine Learning ?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Machine Learning is a field of study that gives computers the ability to “learn” without being explicitly programmed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Prediction</a:t>
            </a:r>
          </a:p>
          <a:p>
            <a:pPr marL="914400" indent="174625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6074270"/>
            <a:ext cx="746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Samuel AL, IBM J. Research &amp; Development, 1959, vol. 3 (3), 210-229</a:t>
            </a:r>
          </a:p>
        </p:txBody>
      </p:sp>
    </p:spTree>
    <p:extLst>
      <p:ext uri="{BB962C8B-B14F-4D97-AF65-F5344CB8AC3E}">
        <p14:creationId xmlns:p14="http://schemas.microsoft.com/office/powerpoint/2010/main" val="126709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CLASSIFIERS </a:t>
            </a:r>
          </a:p>
          <a:p>
            <a:pPr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489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882057-D6D3-4EF3-8C3B-6200CB350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BBF3EE-5F4B-424D-AFD2-C951ABF89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6600"/>
          </a:xfrm>
        </p:spPr>
        <p:txBody>
          <a:bodyPr>
            <a:noAutofit/>
          </a:bodyPr>
          <a:lstStyle/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SUPERVISED LEARNING </a:t>
            </a:r>
          </a:p>
          <a:p>
            <a:pPr>
              <a:spcBef>
                <a:spcPts val="300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UNSUPERVISED LEARNING</a:t>
            </a:r>
          </a:p>
          <a:p>
            <a:pPr marL="0" indent="0">
              <a:spcAft>
                <a:spcPts val="2400"/>
              </a:spcAft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64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3837</TotalTime>
  <Words>1344</Words>
  <Application>Microsoft Office PowerPoint</Application>
  <PresentationFormat>Widescreen</PresentationFormat>
  <Paragraphs>326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Retrospect</vt:lpstr>
      <vt:lpstr> </vt:lpstr>
      <vt:lpstr>ANALYSIS PLATFORM</vt:lpstr>
      <vt:lpstr>ANALYSIS PLATFORM</vt:lpstr>
      <vt:lpstr>OUTLINE</vt:lpstr>
      <vt:lpstr>OUTLINE</vt:lpstr>
      <vt:lpstr>INTRODUCTION</vt:lpstr>
      <vt:lpstr>INTRODUCTION</vt:lpstr>
      <vt:lpstr>OUTLINE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APPROACHES</vt:lpstr>
      <vt:lpstr>SECTION 1: Learner App</vt:lpstr>
      <vt:lpstr>SECTION 1: Learner App</vt:lpstr>
      <vt:lpstr>SECTION 1: Learner App</vt:lpstr>
      <vt:lpstr>SECTION 1: Learner App</vt:lpstr>
      <vt:lpstr>SECTION 2: Raw Data Analysis</vt:lpstr>
      <vt:lpstr>SECTION 3: Correlation Analysis</vt:lpstr>
      <vt:lpstr>SECTION 4: Logistic Regression</vt:lpstr>
      <vt:lpstr>SECTION 5: Outliers </vt:lpstr>
      <vt:lpstr>SECTION 6: Classification (Clean Data)</vt:lpstr>
      <vt:lpstr>SECTION 7: SVM Classification </vt:lpstr>
      <vt:lpstr>SECTION 8: SVM Classification </vt:lpstr>
      <vt:lpstr>SECTION 9: Multiclassification (SVM)</vt:lpstr>
      <vt:lpstr>SECTION 10: Multiclassification (SVM)</vt:lpstr>
      <vt:lpstr>CONCLUSION</vt:lpstr>
      <vt:lpstr>THANK YOU 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Eddie Acqua</dc:creator>
  <cp:lastModifiedBy>Premananda Indic</cp:lastModifiedBy>
  <cp:revision>367</cp:revision>
  <dcterms:created xsi:type="dcterms:W3CDTF">2019-04-04T01:53:22Z</dcterms:created>
  <dcterms:modified xsi:type="dcterms:W3CDTF">2023-03-30T23:32:21Z</dcterms:modified>
</cp:coreProperties>
</file>